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5"/>
  </p:notesMasterIdLst>
  <p:sldIdLst>
    <p:sldId id="256" r:id="rId4"/>
    <p:sldId id="272" r:id="rId5"/>
    <p:sldId id="257" r:id="rId6"/>
    <p:sldId id="274" r:id="rId7"/>
    <p:sldId id="287" r:id="rId8"/>
    <p:sldId id="288" r:id="rId9"/>
    <p:sldId id="289" r:id="rId10"/>
    <p:sldId id="290" r:id="rId11"/>
    <p:sldId id="291" r:id="rId12"/>
    <p:sldId id="29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66D"/>
    <a:srgbClr val="008698"/>
    <a:srgbClr val="763B87"/>
    <a:srgbClr val="004B8D"/>
    <a:srgbClr val="0097A0"/>
    <a:srgbClr val="FEF4C7"/>
    <a:srgbClr val="C7DCA5"/>
    <a:srgbClr val="B9D4DD"/>
    <a:srgbClr val="E0F0F6"/>
    <a:srgbClr val="7138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4"/>
    <p:restoredTop sz="94643"/>
  </p:normalViewPr>
  <p:slideViewPr>
    <p:cSldViewPr snapToGrid="0" snapToObjects="1">
      <p:cViewPr varScale="1">
        <p:scale>
          <a:sx n="120" d="100"/>
          <a:sy n="120" d="100"/>
        </p:scale>
        <p:origin x="60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255FA-3A39-3B4F-9023-300076FA9520}" type="datetimeFigureOut">
              <a:rPr lang="en-US" smtClean="0"/>
              <a:t>4/1/21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93CB3-6F0F-EB47-8867-6C2C1F7735BE}" type="slidenum">
              <a:rPr lang="en-US" smtClean="0"/>
              <a:t>‹#›</a:t>
            </a:fld>
            <a:endParaRPr lang="en-US" dirty="0"/>
          </a:p>
        </p:txBody>
      </p:sp>
    </p:spTree>
    <p:extLst>
      <p:ext uri="{BB962C8B-B14F-4D97-AF65-F5344CB8AC3E}">
        <p14:creationId xmlns:p14="http://schemas.microsoft.com/office/powerpoint/2010/main" val="306644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a:t>
            </a:fld>
            <a:endParaRPr lang="en-US" dirty="0"/>
          </a:p>
        </p:txBody>
      </p:sp>
    </p:spTree>
    <p:extLst>
      <p:ext uri="{BB962C8B-B14F-4D97-AF65-F5344CB8AC3E}">
        <p14:creationId xmlns:p14="http://schemas.microsoft.com/office/powerpoint/2010/main" val="385060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7</a:t>
            </a:fld>
            <a:endParaRPr lang="en-US" dirty="0"/>
          </a:p>
        </p:txBody>
      </p:sp>
    </p:spTree>
    <p:extLst>
      <p:ext uri="{BB962C8B-B14F-4D97-AF65-F5344CB8AC3E}">
        <p14:creationId xmlns:p14="http://schemas.microsoft.com/office/powerpoint/2010/main" val="345422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11</a:t>
            </a:fld>
            <a:endParaRPr lang="en-US" dirty="0"/>
          </a:p>
        </p:txBody>
      </p:sp>
    </p:spTree>
    <p:extLst>
      <p:ext uri="{BB962C8B-B14F-4D97-AF65-F5344CB8AC3E}">
        <p14:creationId xmlns:p14="http://schemas.microsoft.com/office/powerpoint/2010/main" val="22463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7D88-9437-C448-9077-EDB7558D6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307B5-9D02-DE41-8642-ED4B63E26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BBFD1-693B-D749-BAA7-457660F5968C}"/>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5" name="Footer Placeholder 4">
            <a:extLst>
              <a:ext uri="{FF2B5EF4-FFF2-40B4-BE49-F238E27FC236}">
                <a16:creationId xmlns:a16="http://schemas.microsoft.com/office/drawing/2014/main" id="{8CE27CBA-ABDC-4940-AA77-A2912A49D0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7362D-6DA6-BE46-95FE-05119BCFD4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05220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F333-4F91-9244-84EA-563FBFE52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860E3-A8BA-DA40-BAFF-C5162B1CEF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DF7CA-2145-344D-8DD3-169A1E90F3F3}"/>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5" name="Footer Placeholder 4">
            <a:extLst>
              <a:ext uri="{FF2B5EF4-FFF2-40B4-BE49-F238E27FC236}">
                <a16:creationId xmlns:a16="http://schemas.microsoft.com/office/drawing/2014/main" id="{40747633-E3A1-6043-95A8-55052D105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4816C7-C90B-3C43-AE5B-E6881FB7428B}"/>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4516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F7307-3831-F84F-B17E-8DA3BF42E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BC981-822B-AC40-82E4-37A72E9539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CCE84-5C42-1142-BE4E-9476CBB3265C}"/>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5" name="Footer Placeholder 4">
            <a:extLst>
              <a:ext uri="{FF2B5EF4-FFF2-40B4-BE49-F238E27FC236}">
                <a16:creationId xmlns:a16="http://schemas.microsoft.com/office/drawing/2014/main" id="{A100BE03-32DA-AB46-BEBD-943204538B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9BBA54-BF6D-AC47-858D-C273AD04CBD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6922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34111" indent="0" algn="ctr">
              <a:buNone/>
              <a:defRPr>
                <a:solidFill>
                  <a:schemeClr val="tx1">
                    <a:tint val="75000"/>
                  </a:schemeClr>
                </a:solidFill>
              </a:defRPr>
            </a:lvl2pPr>
            <a:lvl3pPr marL="868223" indent="0" algn="ctr">
              <a:buNone/>
              <a:defRPr>
                <a:solidFill>
                  <a:schemeClr val="tx1">
                    <a:tint val="75000"/>
                  </a:schemeClr>
                </a:solidFill>
              </a:defRPr>
            </a:lvl3pPr>
            <a:lvl4pPr marL="1302334" indent="0" algn="ctr">
              <a:buNone/>
              <a:defRPr>
                <a:solidFill>
                  <a:schemeClr val="tx1">
                    <a:tint val="75000"/>
                  </a:schemeClr>
                </a:solidFill>
              </a:defRPr>
            </a:lvl4pPr>
            <a:lvl5pPr marL="1736446" indent="0" algn="ctr">
              <a:buNone/>
              <a:defRPr>
                <a:solidFill>
                  <a:schemeClr val="tx1">
                    <a:tint val="75000"/>
                  </a:schemeClr>
                </a:solidFill>
              </a:defRPr>
            </a:lvl5pPr>
            <a:lvl6pPr marL="2170557" indent="0" algn="ctr">
              <a:buNone/>
              <a:defRPr>
                <a:solidFill>
                  <a:schemeClr val="tx1">
                    <a:tint val="75000"/>
                  </a:schemeClr>
                </a:solidFill>
              </a:defRPr>
            </a:lvl6pPr>
            <a:lvl7pPr marL="2604668" indent="0" algn="ctr">
              <a:buNone/>
              <a:defRPr>
                <a:solidFill>
                  <a:schemeClr val="tx1">
                    <a:tint val="75000"/>
                  </a:schemeClr>
                </a:solidFill>
              </a:defRPr>
            </a:lvl7pPr>
            <a:lvl8pPr marL="3038780" indent="0" algn="ctr">
              <a:buNone/>
              <a:defRPr>
                <a:solidFill>
                  <a:schemeClr val="tx1">
                    <a:tint val="75000"/>
                  </a:schemeClr>
                </a:solidFill>
              </a:defRPr>
            </a:lvl8pPr>
            <a:lvl9pPr marL="34728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pPr/>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41822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5245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79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99">
                <a:solidFill>
                  <a:schemeClr val="tx1">
                    <a:tint val="75000"/>
                  </a:schemeClr>
                </a:solidFill>
              </a:defRPr>
            </a:lvl1pPr>
            <a:lvl2pPr marL="434111" indent="0">
              <a:buNone/>
              <a:defRPr sz="1709">
                <a:solidFill>
                  <a:schemeClr val="tx1">
                    <a:tint val="75000"/>
                  </a:schemeClr>
                </a:solidFill>
              </a:defRPr>
            </a:lvl2pPr>
            <a:lvl3pPr marL="868223" indent="0">
              <a:buNone/>
              <a:defRPr sz="1519">
                <a:solidFill>
                  <a:schemeClr val="tx1">
                    <a:tint val="75000"/>
                  </a:schemeClr>
                </a:solidFill>
              </a:defRPr>
            </a:lvl3pPr>
            <a:lvl4pPr marL="1302334" indent="0">
              <a:buNone/>
              <a:defRPr sz="1329">
                <a:solidFill>
                  <a:schemeClr val="tx1">
                    <a:tint val="75000"/>
                  </a:schemeClr>
                </a:solidFill>
              </a:defRPr>
            </a:lvl4pPr>
            <a:lvl5pPr marL="1736446" indent="0">
              <a:buNone/>
              <a:defRPr sz="1329">
                <a:solidFill>
                  <a:schemeClr val="tx1">
                    <a:tint val="75000"/>
                  </a:schemeClr>
                </a:solidFill>
              </a:defRPr>
            </a:lvl5pPr>
            <a:lvl6pPr marL="2170557" indent="0">
              <a:buNone/>
              <a:defRPr sz="1329">
                <a:solidFill>
                  <a:schemeClr val="tx1">
                    <a:tint val="75000"/>
                  </a:schemeClr>
                </a:solidFill>
              </a:defRPr>
            </a:lvl6pPr>
            <a:lvl7pPr marL="2604668" indent="0">
              <a:buNone/>
              <a:defRPr sz="1329">
                <a:solidFill>
                  <a:schemeClr val="tx1">
                    <a:tint val="75000"/>
                  </a:schemeClr>
                </a:solidFill>
              </a:defRPr>
            </a:lvl7pPr>
            <a:lvl8pPr marL="3038780" indent="0">
              <a:buNone/>
              <a:defRPr sz="1329">
                <a:solidFill>
                  <a:schemeClr val="tx1">
                    <a:tint val="75000"/>
                  </a:schemeClr>
                </a:solidFill>
              </a:defRPr>
            </a:lvl8pPr>
            <a:lvl9pPr marL="3472891" indent="0">
              <a:buNone/>
              <a:defRPr sz="13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60762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659"/>
            </a:lvl1pPr>
            <a:lvl2pPr>
              <a:defRPr sz="2279"/>
            </a:lvl2pPr>
            <a:lvl3pPr>
              <a:defRPr sz="1899"/>
            </a:lvl3pPr>
            <a:lvl4pPr>
              <a:defRPr sz="1709"/>
            </a:lvl4pPr>
            <a:lvl5pPr>
              <a:defRPr sz="1709"/>
            </a:lvl5pPr>
            <a:lvl6pPr>
              <a:defRPr sz="1709"/>
            </a:lvl6pPr>
            <a:lvl7pPr>
              <a:defRPr sz="1709"/>
            </a:lvl7pPr>
            <a:lvl8pPr>
              <a:defRPr sz="1709"/>
            </a:lvl8pPr>
            <a:lvl9pPr>
              <a:defRPr sz="1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659"/>
            </a:lvl1pPr>
            <a:lvl2pPr>
              <a:defRPr sz="2279"/>
            </a:lvl2pPr>
            <a:lvl3pPr>
              <a:defRPr sz="1899"/>
            </a:lvl3pPr>
            <a:lvl4pPr>
              <a:defRPr sz="1709"/>
            </a:lvl4pPr>
            <a:lvl5pPr>
              <a:defRPr sz="1709"/>
            </a:lvl5pPr>
            <a:lvl6pPr>
              <a:defRPr sz="1709"/>
            </a:lvl6pPr>
            <a:lvl7pPr>
              <a:defRPr sz="1709"/>
            </a:lvl7pPr>
            <a:lvl8pPr>
              <a:defRPr sz="1709"/>
            </a:lvl8pPr>
            <a:lvl9pPr>
              <a:defRPr sz="1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4/1/21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0457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279" b="1"/>
            </a:lvl1pPr>
            <a:lvl2pPr marL="434111" indent="0">
              <a:buNone/>
              <a:defRPr sz="1899" b="1"/>
            </a:lvl2pPr>
            <a:lvl3pPr marL="868223" indent="0">
              <a:buNone/>
              <a:defRPr sz="1709" b="1"/>
            </a:lvl3pPr>
            <a:lvl4pPr marL="1302334" indent="0">
              <a:buNone/>
              <a:defRPr sz="1519" b="1"/>
            </a:lvl4pPr>
            <a:lvl5pPr marL="1736446" indent="0">
              <a:buNone/>
              <a:defRPr sz="1519" b="1"/>
            </a:lvl5pPr>
            <a:lvl6pPr marL="2170557" indent="0">
              <a:buNone/>
              <a:defRPr sz="1519" b="1"/>
            </a:lvl6pPr>
            <a:lvl7pPr marL="2604668" indent="0">
              <a:buNone/>
              <a:defRPr sz="1519" b="1"/>
            </a:lvl7pPr>
            <a:lvl8pPr marL="3038780" indent="0">
              <a:buNone/>
              <a:defRPr sz="1519" b="1"/>
            </a:lvl8pPr>
            <a:lvl9pPr marL="3472891" indent="0">
              <a:buNone/>
              <a:defRPr sz="1519"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279"/>
            </a:lvl1pPr>
            <a:lvl2pPr>
              <a:defRPr sz="1899"/>
            </a:lvl2pPr>
            <a:lvl3pPr>
              <a:defRPr sz="1709"/>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2"/>
          </a:xfrm>
        </p:spPr>
        <p:txBody>
          <a:bodyPr anchor="b"/>
          <a:lstStyle>
            <a:lvl1pPr marL="0" indent="0">
              <a:buNone/>
              <a:defRPr sz="2279" b="1"/>
            </a:lvl1pPr>
            <a:lvl2pPr marL="434111" indent="0">
              <a:buNone/>
              <a:defRPr sz="1899" b="1"/>
            </a:lvl2pPr>
            <a:lvl3pPr marL="868223" indent="0">
              <a:buNone/>
              <a:defRPr sz="1709" b="1"/>
            </a:lvl3pPr>
            <a:lvl4pPr marL="1302334" indent="0">
              <a:buNone/>
              <a:defRPr sz="1519" b="1"/>
            </a:lvl4pPr>
            <a:lvl5pPr marL="1736446" indent="0">
              <a:buNone/>
              <a:defRPr sz="1519" b="1"/>
            </a:lvl5pPr>
            <a:lvl6pPr marL="2170557" indent="0">
              <a:buNone/>
              <a:defRPr sz="1519" b="1"/>
            </a:lvl6pPr>
            <a:lvl7pPr marL="2604668" indent="0">
              <a:buNone/>
              <a:defRPr sz="1519" b="1"/>
            </a:lvl7pPr>
            <a:lvl8pPr marL="3038780" indent="0">
              <a:buNone/>
              <a:defRPr sz="1519" b="1"/>
            </a:lvl8pPr>
            <a:lvl9pPr marL="3472891" indent="0">
              <a:buNone/>
              <a:defRPr sz="1519"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279"/>
            </a:lvl1pPr>
            <a:lvl2pPr>
              <a:defRPr sz="1899"/>
            </a:lvl2pPr>
            <a:lvl3pPr>
              <a:defRPr sz="1709"/>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4/1/21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51826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4/1/21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297377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4/1/21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958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899" b="1"/>
            </a:lvl1pPr>
          </a:lstStyle>
          <a:p>
            <a:r>
              <a:rPr lang="en-US"/>
              <a:t>Click to edit Master title style</a:t>
            </a:r>
          </a:p>
        </p:txBody>
      </p:sp>
      <p:sp>
        <p:nvSpPr>
          <p:cNvPr id="3" name="Content Placeholder 2"/>
          <p:cNvSpPr>
            <a:spLocks noGrp="1"/>
          </p:cNvSpPr>
          <p:nvPr>
            <p:ph idx="1"/>
          </p:nvPr>
        </p:nvSpPr>
        <p:spPr>
          <a:xfrm>
            <a:off x="4766736" y="273055"/>
            <a:ext cx="6815667" cy="5853113"/>
          </a:xfrm>
        </p:spPr>
        <p:txBody>
          <a:bodyPr/>
          <a:lstStyle>
            <a:lvl1pPr>
              <a:defRPr sz="3038"/>
            </a:lvl1pPr>
            <a:lvl2pPr>
              <a:defRPr sz="2659"/>
            </a:lvl2pPr>
            <a:lvl3pPr>
              <a:defRPr sz="2279"/>
            </a:lvl3pPr>
            <a:lvl4pPr>
              <a:defRPr sz="1899"/>
            </a:lvl4pPr>
            <a:lvl5pPr>
              <a:defRPr sz="1899"/>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5"/>
            <a:ext cx="4011084" cy="4691063"/>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4/1/21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5805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F5C-52A5-4E4E-B730-0317AA319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99230-BB6F-4248-90C9-0CC81A819E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F37C1-6F10-C148-9047-BF7DD20D1DD8}"/>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5" name="Footer Placeholder 4">
            <a:extLst>
              <a:ext uri="{FF2B5EF4-FFF2-40B4-BE49-F238E27FC236}">
                <a16:creationId xmlns:a16="http://schemas.microsoft.com/office/drawing/2014/main" id="{B80DE063-A758-6E46-946C-21A7C625D0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968BC7-4031-9740-9258-7DB1648D2364}"/>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92640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99"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038"/>
            </a:lvl1pPr>
            <a:lvl2pPr marL="434111" indent="0">
              <a:buNone/>
              <a:defRPr sz="2659"/>
            </a:lvl2pPr>
            <a:lvl3pPr marL="868223" indent="0">
              <a:buNone/>
              <a:defRPr sz="2279"/>
            </a:lvl3pPr>
            <a:lvl4pPr marL="1302334" indent="0">
              <a:buNone/>
              <a:defRPr sz="1899"/>
            </a:lvl4pPr>
            <a:lvl5pPr marL="1736446" indent="0">
              <a:buNone/>
              <a:defRPr sz="1899"/>
            </a:lvl5pPr>
            <a:lvl6pPr marL="2170557" indent="0">
              <a:buNone/>
              <a:defRPr sz="1899"/>
            </a:lvl6pPr>
            <a:lvl7pPr marL="2604668" indent="0">
              <a:buNone/>
              <a:defRPr sz="1899"/>
            </a:lvl7pPr>
            <a:lvl8pPr marL="3038780" indent="0">
              <a:buNone/>
              <a:defRPr sz="1899"/>
            </a:lvl8pPr>
            <a:lvl9pPr marL="3472891" indent="0">
              <a:buNone/>
              <a:defRPr sz="1899"/>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4/1/21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30225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50912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6593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0" cy="2219691"/>
          </a:xfrm>
        </p:spPr>
        <p:txBody>
          <a:bodyPr anchor="ctr">
            <a:normAutofit/>
          </a:bodyPr>
          <a:lstStyle>
            <a:lvl1pPr algn="l">
              <a:defRPr sz="4178" cap="all" baseline="0"/>
            </a:lvl1pPr>
          </a:lstStyle>
          <a:p>
            <a:r>
              <a:rPr lang="en-US"/>
              <a:t>Click to edit Master title style</a:t>
            </a:r>
            <a:endParaRPr/>
          </a:p>
        </p:txBody>
      </p:sp>
      <p:sp>
        <p:nvSpPr>
          <p:cNvPr id="3" name="Subtitle 2"/>
          <p:cNvSpPr>
            <a:spLocks noGrp="1"/>
          </p:cNvSpPr>
          <p:nvPr>
            <p:ph type="subTitle" idx="1"/>
          </p:nvPr>
        </p:nvSpPr>
        <p:spPr>
          <a:xfrm>
            <a:off x="1104900" y="4511785"/>
            <a:ext cx="5734050" cy="955565"/>
          </a:xfrm>
        </p:spPr>
        <p:txBody>
          <a:bodyPr>
            <a:normAutofit/>
          </a:bodyPr>
          <a:lstStyle>
            <a:lvl1pPr marL="0" indent="0" algn="l">
              <a:spcBef>
                <a:spcPts val="0"/>
              </a:spcBef>
              <a:buNone/>
              <a:defRPr sz="1709"/>
            </a:lvl1pPr>
            <a:lvl2pPr marL="434111" indent="0" algn="ctr">
              <a:buNone/>
              <a:defRPr sz="1899"/>
            </a:lvl2pPr>
            <a:lvl3pPr marL="868223" indent="0" algn="ctr">
              <a:buNone/>
              <a:defRPr sz="1709"/>
            </a:lvl3pPr>
            <a:lvl4pPr marL="1302334" indent="0" algn="ctr">
              <a:buNone/>
              <a:defRPr sz="1519"/>
            </a:lvl4pPr>
            <a:lvl5pPr marL="1736446" indent="0" algn="ctr">
              <a:buNone/>
              <a:defRPr sz="1519"/>
            </a:lvl5pPr>
            <a:lvl6pPr marL="2170557" indent="0" algn="ctr">
              <a:buNone/>
              <a:defRPr sz="1519"/>
            </a:lvl6pPr>
            <a:lvl7pPr marL="2604668" indent="0" algn="ctr">
              <a:buNone/>
              <a:defRPr sz="1519"/>
            </a:lvl7pPr>
            <a:lvl8pPr marL="3038780" indent="0" algn="ctr">
              <a:buNone/>
              <a:defRPr sz="1519"/>
            </a:lvl8pPr>
            <a:lvl9pPr marL="3472891" indent="0" algn="ctr">
              <a:buNone/>
              <a:defRPr sz="1519"/>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7" y="1310656"/>
            <a:ext cx="5210937" cy="4208604"/>
          </a:xfrm>
          <a:solidFill>
            <a:schemeClr val="tx1">
              <a:lumMod val="20000"/>
              <a:lumOff val="80000"/>
            </a:schemeClr>
          </a:solidFill>
        </p:spPr>
        <p:txBody>
          <a:bodyPr tIns="1005840"/>
          <a:lstStyle>
            <a:lvl1pPr marL="0" indent="0" algn="ct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351356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8C2E-EC32-6049-AD44-5076A47C2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47B3DB-0BB8-584D-94D7-7199A927A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4BD767-D948-6C4F-84A7-E7B3EA3A6CD4}"/>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5" name="Footer Placeholder 4">
            <a:extLst>
              <a:ext uri="{FF2B5EF4-FFF2-40B4-BE49-F238E27FC236}">
                <a16:creationId xmlns:a16="http://schemas.microsoft.com/office/drawing/2014/main" id="{224D4DEF-208B-FD4A-BEF4-8B418D3EA6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4E570E-E27B-3C47-9C21-ECD8DD56C2E1}"/>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246422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3173-0DEB-D94B-A25E-59EA0A3C7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8C5C2-3254-0B42-B6C7-C46848A42D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769AA-F17E-BE4B-A262-85FB8B710DB6}"/>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5" name="Footer Placeholder 4">
            <a:extLst>
              <a:ext uri="{FF2B5EF4-FFF2-40B4-BE49-F238E27FC236}">
                <a16:creationId xmlns:a16="http://schemas.microsoft.com/office/drawing/2014/main" id="{1661C6D2-FFEB-2D46-8E70-B0AB1D5E36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1D990-7FE8-BC41-8C51-59FBD2DBB48A}"/>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55150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DD89-C36A-2940-8454-328069AA10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FFCA1-6AEC-AB44-AC5B-BBDE49F1D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8701D6-0F8A-674D-8D11-C5469593E12F}"/>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5" name="Footer Placeholder 4">
            <a:extLst>
              <a:ext uri="{FF2B5EF4-FFF2-40B4-BE49-F238E27FC236}">
                <a16:creationId xmlns:a16="http://schemas.microsoft.com/office/drawing/2014/main" id="{F6CF6400-A76F-B64D-9A4A-B11C4A2B88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BC170B-9C06-694A-B737-489E0BA7BEC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572437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8463-2BEC-C441-9284-AF3B17FF9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D65A1-1309-2848-BD1B-AC5E8BDBA2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82328-C125-354A-AA63-C890648AC1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FD6310-6C25-F94F-A6F7-DA641F5416FD}"/>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6" name="Footer Placeholder 5">
            <a:extLst>
              <a:ext uri="{FF2B5EF4-FFF2-40B4-BE49-F238E27FC236}">
                <a16:creationId xmlns:a16="http://schemas.microsoft.com/office/drawing/2014/main" id="{AAA31A5C-3636-4F4D-A2E3-2EADCBE25B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0AFAA6-7046-EC4B-8289-50DDC6BAF508}"/>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606023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C5AE-5951-D245-AC0D-C270025FF1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ED0D7C-3366-8041-82EE-B2416AAEB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341823-6D6B-AF44-9FC0-931DEEF01D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33290-6889-224F-B999-667F3B78B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87CAD9-77F3-D749-BEEA-AF1C8984D1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E7779-F4AB-5641-8C99-4B0ED8546415}"/>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8" name="Footer Placeholder 7">
            <a:extLst>
              <a:ext uri="{FF2B5EF4-FFF2-40B4-BE49-F238E27FC236}">
                <a16:creationId xmlns:a16="http://schemas.microsoft.com/office/drawing/2014/main" id="{84D9D405-AB9A-B34F-9DAD-B4D8691640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C3992B-4FEC-C449-963B-52A9B16F1E48}"/>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182081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229-8A3F-EB4E-B82E-15499D739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088D9-1229-BE49-9F99-D993ABBA8601}"/>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4" name="Footer Placeholder 3">
            <a:extLst>
              <a:ext uri="{FF2B5EF4-FFF2-40B4-BE49-F238E27FC236}">
                <a16:creationId xmlns:a16="http://schemas.microsoft.com/office/drawing/2014/main" id="{0082630B-3156-2940-B49D-9C8342EE33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DA3F67-8889-4D4A-A1FE-58E376D84F5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31621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E280-AFEF-7A47-B90E-C17367537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3CBD4-F77D-2844-BEA5-D8D8766D0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52EACA-D6D8-1544-AFB0-E65EFA183A72}"/>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5" name="Footer Placeholder 4">
            <a:extLst>
              <a:ext uri="{FF2B5EF4-FFF2-40B4-BE49-F238E27FC236}">
                <a16:creationId xmlns:a16="http://schemas.microsoft.com/office/drawing/2014/main" id="{07269707-69EA-7646-AA30-9A886E7DF8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BF43F6-1392-5241-9027-765379AA59CF}"/>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759785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11F00-9481-E446-AC5B-12F935F96EA9}"/>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3" name="Footer Placeholder 2">
            <a:extLst>
              <a:ext uri="{FF2B5EF4-FFF2-40B4-BE49-F238E27FC236}">
                <a16:creationId xmlns:a16="http://schemas.microsoft.com/office/drawing/2014/main" id="{E2B323F4-B384-F04F-AE5A-ADCFE48B98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C47B7E-AD7D-B845-A40C-9687EDCBFD15}"/>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935682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27FB-F238-8E42-9EA9-095C1F616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40054-1C4D-0A42-A68D-A49300BD4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EEA84-D6D8-1549-9E95-8816EC3BF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CF87D6-DACB-B344-8260-D942E6936B2D}"/>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6" name="Footer Placeholder 5">
            <a:extLst>
              <a:ext uri="{FF2B5EF4-FFF2-40B4-BE49-F238E27FC236}">
                <a16:creationId xmlns:a16="http://schemas.microsoft.com/office/drawing/2014/main" id="{6F0DC806-4250-6944-8C57-B0F29DB3E9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10F23F-EA29-5640-987D-BE701956AFC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883412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E9AC-B955-D943-A44D-D3940F9D9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FF622-B9C5-714D-B7E2-BA1E36B85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5DC681-4994-4C4C-BA26-496D94774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E318DF-C940-7144-94E9-9B76E628D995}"/>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6" name="Footer Placeholder 5">
            <a:extLst>
              <a:ext uri="{FF2B5EF4-FFF2-40B4-BE49-F238E27FC236}">
                <a16:creationId xmlns:a16="http://schemas.microsoft.com/office/drawing/2014/main" id="{1E61F41E-5941-7045-B35B-76F1579AA0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CE94CC-6403-8844-8C8B-C081B6ADCD8B}"/>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080391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46F3-E1A1-E940-9172-3542F881F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7F87B5-1491-5140-A94F-6826E33A55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3C5A-9FA4-AA47-83EF-5F483AD9EC7D}"/>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5" name="Footer Placeholder 4">
            <a:extLst>
              <a:ext uri="{FF2B5EF4-FFF2-40B4-BE49-F238E27FC236}">
                <a16:creationId xmlns:a16="http://schemas.microsoft.com/office/drawing/2014/main" id="{902EFD30-6063-5F42-B35E-2933174D39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27E33E-68AA-3840-85B4-1EDF08C133E3}"/>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844632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7237E-48E6-DB49-9AF8-EF5A0EC933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6EE530-4EEA-AD4D-A217-363004286B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92725-734B-4F46-AC6F-9905497B7CC9}"/>
              </a:ext>
            </a:extLst>
          </p:cNvPr>
          <p:cNvSpPr>
            <a:spLocks noGrp="1"/>
          </p:cNvSpPr>
          <p:nvPr>
            <p:ph type="dt" sz="half" idx="10"/>
          </p:nvPr>
        </p:nvSpPr>
        <p:spPr/>
        <p:txBody>
          <a:bodyPr/>
          <a:lstStyle/>
          <a:p>
            <a:fld id="{6230D717-D1ED-5143-BA91-79244E88191E}" type="datetimeFigureOut">
              <a:rPr lang="en-US" smtClean="0"/>
              <a:t>4/1/21</a:t>
            </a:fld>
            <a:endParaRPr lang="en-US" dirty="0"/>
          </a:p>
        </p:txBody>
      </p:sp>
      <p:sp>
        <p:nvSpPr>
          <p:cNvPr id="5" name="Footer Placeholder 4">
            <a:extLst>
              <a:ext uri="{FF2B5EF4-FFF2-40B4-BE49-F238E27FC236}">
                <a16:creationId xmlns:a16="http://schemas.microsoft.com/office/drawing/2014/main" id="{35ADDED4-CBA7-5244-9E74-02EBACC4C5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7D8D1C-2A33-BC40-8A87-F4EDAE7B551B}"/>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4157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AE08-296C-7B4E-9CC2-AB3ABD71C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EF23C-A720-B04F-A42C-E525784E9B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B0331-515B-614E-B1FC-DAB2E882E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52CF1-89DF-254D-AE93-30DA1B028261}"/>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6" name="Footer Placeholder 5">
            <a:extLst>
              <a:ext uri="{FF2B5EF4-FFF2-40B4-BE49-F238E27FC236}">
                <a16:creationId xmlns:a16="http://schemas.microsoft.com/office/drawing/2014/main" id="{C6E923E2-DF3B-F24D-9C38-6630B8AE6E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8BF54D-761E-F443-A75A-4FE7477EE30C}"/>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8844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92AB-2641-454A-99BB-606DAAF5AF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BD57F-4DBE-4847-A7F7-E25594912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FF8AB-FC45-D647-963C-8F23DBDB6B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1ACFC3-E968-DE4D-83E1-39475CF3D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6F9A0-7ABA-3446-9D32-F655F0611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4FC2BB-E70C-4C42-A565-91A654ECF2E5}"/>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8" name="Footer Placeholder 7">
            <a:extLst>
              <a:ext uri="{FF2B5EF4-FFF2-40B4-BE49-F238E27FC236}">
                <a16:creationId xmlns:a16="http://schemas.microsoft.com/office/drawing/2014/main" id="{1B72E32E-88A7-9743-95DC-49A8042F53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68C576-CFD7-8545-B201-869C6815B197}"/>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57338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BA7D-F6E2-F44B-8C6E-307E565AE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07259-0662-574B-9325-4EF7BCCE768C}"/>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4" name="Footer Placeholder 3">
            <a:extLst>
              <a:ext uri="{FF2B5EF4-FFF2-40B4-BE49-F238E27FC236}">
                <a16:creationId xmlns:a16="http://schemas.microsoft.com/office/drawing/2014/main" id="{379F1282-7D30-B14D-8B29-0374FD21F0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357CFE-4F4E-F845-8D57-9ACC4A8DB128}"/>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361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30764-4760-8B49-B434-96BD5B152577}"/>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3" name="Footer Placeholder 2">
            <a:extLst>
              <a:ext uri="{FF2B5EF4-FFF2-40B4-BE49-F238E27FC236}">
                <a16:creationId xmlns:a16="http://schemas.microsoft.com/office/drawing/2014/main" id="{7D4632C9-B356-9743-953D-4F38A034E2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AB3000-E455-2149-8545-D5A10B2F47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16836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F020-0A71-C44A-8A84-53F19A917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A0E0D1-5EE0-9146-A946-C90CAC3D5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8293A-1D77-4744-B84D-128F22D4C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82C45-A7A2-E246-854A-CEE7B7311EDC}"/>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6" name="Footer Placeholder 5">
            <a:extLst>
              <a:ext uri="{FF2B5EF4-FFF2-40B4-BE49-F238E27FC236}">
                <a16:creationId xmlns:a16="http://schemas.microsoft.com/office/drawing/2014/main" id="{7C9A9B95-4357-F44B-9F86-1E2A3FEEBA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7FD4B-3E47-2647-AFC5-FB28D77FE972}"/>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372613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30D2-3CE1-B749-97E5-071566AE0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D419B-B89B-5B4E-B729-E3349E17A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8F9B36-5CB2-0D4A-A6E9-5D6D0B362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B7529-7346-9947-8839-1C92C881C8BE}"/>
              </a:ext>
            </a:extLst>
          </p:cNvPr>
          <p:cNvSpPr>
            <a:spLocks noGrp="1"/>
          </p:cNvSpPr>
          <p:nvPr>
            <p:ph type="dt" sz="half" idx="10"/>
          </p:nvPr>
        </p:nvSpPr>
        <p:spPr/>
        <p:txBody>
          <a:bodyPr/>
          <a:lstStyle/>
          <a:p>
            <a:fld id="{1C7391D5-3AF0-174C-A95F-8515586461DE}" type="datetimeFigureOut">
              <a:rPr lang="en-US" smtClean="0"/>
              <a:t>4/1/21</a:t>
            </a:fld>
            <a:endParaRPr lang="en-US" dirty="0"/>
          </a:p>
        </p:txBody>
      </p:sp>
      <p:sp>
        <p:nvSpPr>
          <p:cNvPr id="6" name="Footer Placeholder 5">
            <a:extLst>
              <a:ext uri="{FF2B5EF4-FFF2-40B4-BE49-F238E27FC236}">
                <a16:creationId xmlns:a16="http://schemas.microsoft.com/office/drawing/2014/main" id="{CEF57221-1064-864D-91AF-546C97EA5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776507-6963-9543-9DFC-2D36C193F77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42372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66DDF-B0BD-E842-946C-96B5A0F7F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10D91-9268-CE42-B059-64CE8B65A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BCE36-75E4-CF47-8640-09F43CA6D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391D5-3AF0-174C-A95F-8515586461DE}" type="datetimeFigureOut">
              <a:rPr lang="en-US" smtClean="0"/>
              <a:t>4/1/21</a:t>
            </a:fld>
            <a:endParaRPr lang="en-US" dirty="0"/>
          </a:p>
        </p:txBody>
      </p:sp>
      <p:sp>
        <p:nvSpPr>
          <p:cNvPr id="5" name="Footer Placeholder 4">
            <a:extLst>
              <a:ext uri="{FF2B5EF4-FFF2-40B4-BE49-F238E27FC236}">
                <a16:creationId xmlns:a16="http://schemas.microsoft.com/office/drawing/2014/main" id="{D62325C2-E85B-8846-BA0C-F3FB06226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556C74-6ED4-014A-A6CA-A3BD81332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1858A-7CE6-4D47-A435-1DD0BDA2891A}" type="slidenum">
              <a:rPr lang="en-US" smtClean="0"/>
              <a:t>‹#›</a:t>
            </a:fld>
            <a:endParaRPr lang="en-US" dirty="0"/>
          </a:p>
        </p:txBody>
      </p:sp>
    </p:spTree>
    <p:extLst>
      <p:ext uri="{BB962C8B-B14F-4D97-AF65-F5344CB8AC3E}">
        <p14:creationId xmlns:p14="http://schemas.microsoft.com/office/powerpoint/2010/main" val="249564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139">
                <a:solidFill>
                  <a:schemeClr val="tx1">
                    <a:tint val="75000"/>
                  </a:schemeClr>
                </a:solidFill>
              </a:defRPr>
            </a:lvl1pPr>
          </a:lstStyle>
          <a:p>
            <a:fld id="{402B9795-92DC-40DC-A1CA-9A4B349D7824}" type="datetimeFigureOut">
              <a:rPr lang="en-US" smtClean="0"/>
              <a:pPr/>
              <a:t>4/1/21</a:t>
            </a:fld>
            <a:endParaRPr lang="en-US" dirty="0"/>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13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139">
                <a:solidFill>
                  <a:schemeClr val="tx1">
                    <a:tint val="75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346523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868223" rtl="0" eaLnBrk="1" latinLnBrk="0" hangingPunct="1">
        <a:spcBef>
          <a:spcPct val="0"/>
        </a:spcBef>
        <a:buNone/>
        <a:defRPr sz="4178" kern="1200">
          <a:solidFill>
            <a:schemeClr val="tx1"/>
          </a:solidFill>
          <a:latin typeface="+mj-lt"/>
          <a:ea typeface="+mj-ea"/>
          <a:cs typeface="+mj-cs"/>
        </a:defRPr>
      </a:lvl1pPr>
    </p:titleStyle>
    <p:bodyStyle>
      <a:lvl1pPr marL="325584" indent="-325584" algn="l" defTabSz="868223" rtl="0" eaLnBrk="1" latinLnBrk="0" hangingPunct="1">
        <a:spcBef>
          <a:spcPct val="20000"/>
        </a:spcBef>
        <a:buFont typeface="Arial" panose="020B0604020202020204" pitchFamily="34" charset="0"/>
        <a:buChar char="•"/>
        <a:defRPr sz="3038" kern="1200">
          <a:solidFill>
            <a:schemeClr val="tx1"/>
          </a:solidFill>
          <a:latin typeface="+mn-lt"/>
          <a:ea typeface="+mn-ea"/>
          <a:cs typeface="+mn-cs"/>
        </a:defRPr>
      </a:lvl1pPr>
      <a:lvl2pPr marL="705431" indent="-271320" algn="l" defTabSz="868223" rtl="0" eaLnBrk="1" latinLnBrk="0" hangingPunct="1">
        <a:spcBef>
          <a:spcPct val="20000"/>
        </a:spcBef>
        <a:buFont typeface="Arial" panose="020B0604020202020204" pitchFamily="34" charset="0"/>
        <a:buChar char="–"/>
        <a:defRPr sz="2659" kern="1200">
          <a:solidFill>
            <a:schemeClr val="tx1"/>
          </a:solidFill>
          <a:latin typeface="+mn-lt"/>
          <a:ea typeface="+mn-ea"/>
          <a:cs typeface="+mn-cs"/>
        </a:defRPr>
      </a:lvl2pPr>
      <a:lvl3pPr marL="1085279" indent="-217056" algn="l" defTabSz="868223" rtl="0" eaLnBrk="1" latinLnBrk="0" hangingPunct="1">
        <a:spcBef>
          <a:spcPct val="20000"/>
        </a:spcBef>
        <a:buFont typeface="Arial" panose="020B0604020202020204" pitchFamily="34" charset="0"/>
        <a:buChar char="•"/>
        <a:defRPr sz="2279" kern="1200">
          <a:solidFill>
            <a:schemeClr val="tx1"/>
          </a:solidFill>
          <a:latin typeface="+mn-lt"/>
          <a:ea typeface="+mn-ea"/>
          <a:cs typeface="+mn-cs"/>
        </a:defRPr>
      </a:lvl3pPr>
      <a:lvl4pPr marL="1519390"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4pPr>
      <a:lvl5pPr marL="1953501"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5pPr>
      <a:lvl6pPr marL="2387613"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6pPr>
      <a:lvl7pPr marL="2821724"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7pPr>
      <a:lvl8pPr marL="3255836"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8pPr>
      <a:lvl9pPr marL="3689947"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9pPr>
    </p:bodyStyle>
    <p:otherStyle>
      <a:defPPr>
        <a:defRPr lang="en-US"/>
      </a:defPPr>
      <a:lvl1pPr marL="0" algn="l" defTabSz="868223" rtl="0" eaLnBrk="1" latinLnBrk="0" hangingPunct="1">
        <a:defRPr sz="1709" kern="1200">
          <a:solidFill>
            <a:schemeClr val="tx1"/>
          </a:solidFill>
          <a:latin typeface="+mn-lt"/>
          <a:ea typeface="+mn-ea"/>
          <a:cs typeface="+mn-cs"/>
        </a:defRPr>
      </a:lvl1pPr>
      <a:lvl2pPr marL="434111" algn="l" defTabSz="868223" rtl="0" eaLnBrk="1" latinLnBrk="0" hangingPunct="1">
        <a:defRPr sz="1709" kern="1200">
          <a:solidFill>
            <a:schemeClr val="tx1"/>
          </a:solidFill>
          <a:latin typeface="+mn-lt"/>
          <a:ea typeface="+mn-ea"/>
          <a:cs typeface="+mn-cs"/>
        </a:defRPr>
      </a:lvl2pPr>
      <a:lvl3pPr marL="868223" algn="l" defTabSz="868223" rtl="0" eaLnBrk="1" latinLnBrk="0" hangingPunct="1">
        <a:defRPr sz="1709" kern="1200">
          <a:solidFill>
            <a:schemeClr val="tx1"/>
          </a:solidFill>
          <a:latin typeface="+mn-lt"/>
          <a:ea typeface="+mn-ea"/>
          <a:cs typeface="+mn-cs"/>
        </a:defRPr>
      </a:lvl3pPr>
      <a:lvl4pPr marL="1302334" algn="l" defTabSz="868223" rtl="0" eaLnBrk="1" latinLnBrk="0" hangingPunct="1">
        <a:defRPr sz="1709" kern="1200">
          <a:solidFill>
            <a:schemeClr val="tx1"/>
          </a:solidFill>
          <a:latin typeface="+mn-lt"/>
          <a:ea typeface="+mn-ea"/>
          <a:cs typeface="+mn-cs"/>
        </a:defRPr>
      </a:lvl4pPr>
      <a:lvl5pPr marL="1736446" algn="l" defTabSz="868223" rtl="0" eaLnBrk="1" latinLnBrk="0" hangingPunct="1">
        <a:defRPr sz="1709" kern="1200">
          <a:solidFill>
            <a:schemeClr val="tx1"/>
          </a:solidFill>
          <a:latin typeface="+mn-lt"/>
          <a:ea typeface="+mn-ea"/>
          <a:cs typeface="+mn-cs"/>
        </a:defRPr>
      </a:lvl5pPr>
      <a:lvl6pPr marL="2170557" algn="l" defTabSz="868223" rtl="0" eaLnBrk="1" latinLnBrk="0" hangingPunct="1">
        <a:defRPr sz="1709" kern="1200">
          <a:solidFill>
            <a:schemeClr val="tx1"/>
          </a:solidFill>
          <a:latin typeface="+mn-lt"/>
          <a:ea typeface="+mn-ea"/>
          <a:cs typeface="+mn-cs"/>
        </a:defRPr>
      </a:lvl6pPr>
      <a:lvl7pPr marL="2604668" algn="l" defTabSz="868223" rtl="0" eaLnBrk="1" latinLnBrk="0" hangingPunct="1">
        <a:defRPr sz="1709" kern="1200">
          <a:solidFill>
            <a:schemeClr val="tx1"/>
          </a:solidFill>
          <a:latin typeface="+mn-lt"/>
          <a:ea typeface="+mn-ea"/>
          <a:cs typeface="+mn-cs"/>
        </a:defRPr>
      </a:lvl7pPr>
      <a:lvl8pPr marL="3038780" algn="l" defTabSz="868223" rtl="0" eaLnBrk="1" latinLnBrk="0" hangingPunct="1">
        <a:defRPr sz="1709" kern="1200">
          <a:solidFill>
            <a:schemeClr val="tx1"/>
          </a:solidFill>
          <a:latin typeface="+mn-lt"/>
          <a:ea typeface="+mn-ea"/>
          <a:cs typeface="+mn-cs"/>
        </a:defRPr>
      </a:lvl8pPr>
      <a:lvl9pPr marL="3472891" algn="l" defTabSz="868223" rtl="0" eaLnBrk="1" latinLnBrk="0" hangingPunct="1">
        <a:defRPr sz="170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29092-574F-E64C-9B32-C3BF5B0EB4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FC24DF-FAF5-5C46-B5C6-1BDE16BFC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2F00F-9CF8-AD43-94E0-2A25C344F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0D717-D1ED-5143-BA91-79244E88191E}" type="datetimeFigureOut">
              <a:rPr lang="en-US" smtClean="0"/>
              <a:t>4/1/21</a:t>
            </a:fld>
            <a:endParaRPr lang="en-US" dirty="0"/>
          </a:p>
        </p:txBody>
      </p:sp>
      <p:sp>
        <p:nvSpPr>
          <p:cNvPr id="5" name="Footer Placeholder 4">
            <a:extLst>
              <a:ext uri="{FF2B5EF4-FFF2-40B4-BE49-F238E27FC236}">
                <a16:creationId xmlns:a16="http://schemas.microsoft.com/office/drawing/2014/main" id="{EF89869C-9431-DE45-B2A9-8E396BD58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A48F6-80D9-994E-8B6B-0C970E64B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C6E7-CF94-E14B-AB94-E5BC498ACCD9}" type="slidenum">
              <a:rPr lang="en-US" smtClean="0"/>
              <a:t>‹#›</a:t>
            </a:fld>
            <a:endParaRPr lang="en-US" dirty="0"/>
          </a:p>
        </p:txBody>
      </p:sp>
    </p:spTree>
    <p:extLst>
      <p:ext uri="{BB962C8B-B14F-4D97-AF65-F5344CB8AC3E}">
        <p14:creationId xmlns:p14="http://schemas.microsoft.com/office/powerpoint/2010/main" val="25032859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surveymonkey.com/r/schoolinterrupte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1BC592-9323-BE44-854B-C6510E0C6901}"/>
              </a:ext>
            </a:extLst>
          </p:cNvPr>
          <p:cNvSpPr>
            <a:spLocks noGrp="1"/>
          </p:cNvSpPr>
          <p:nvPr>
            <p:ph type="subTitle" idx="1"/>
          </p:nvPr>
        </p:nvSpPr>
        <p:spPr>
          <a:xfrm>
            <a:off x="952500" y="188913"/>
            <a:ext cx="4983678" cy="6320744"/>
          </a:xfrm>
        </p:spPr>
        <p:txBody>
          <a:bodyPr>
            <a:normAutofit/>
          </a:bodyPr>
          <a:lstStyle/>
          <a:p>
            <a:endParaRPr lang="en-US" sz="1800" b="1" dirty="0">
              <a:solidFill>
                <a:srgbClr val="005493"/>
              </a:solidFill>
            </a:endParaRPr>
          </a:p>
          <a:p>
            <a:endParaRPr lang="en-US" sz="1400" b="1" dirty="0">
              <a:solidFill>
                <a:srgbClr val="005493"/>
              </a:solidFill>
            </a:endParaRPr>
          </a:p>
          <a:p>
            <a:r>
              <a:rPr lang="en-US" sz="4000" b="1" dirty="0">
                <a:solidFill>
                  <a:srgbClr val="713882"/>
                </a:solidFill>
                <a:latin typeface="Helvetica" pitchFamily="2" charset="0"/>
              </a:rPr>
              <a:t>WELCOME</a:t>
            </a:r>
            <a:r>
              <a:rPr lang="en-US" sz="3200" b="1" dirty="0">
                <a:solidFill>
                  <a:srgbClr val="713882"/>
                </a:solidFill>
                <a:latin typeface="Helvetica" pitchFamily="2" charset="0"/>
              </a:rPr>
              <a:t> </a:t>
            </a:r>
          </a:p>
          <a:p>
            <a:endParaRPr lang="en-US" sz="2800" dirty="0">
              <a:solidFill>
                <a:srgbClr val="713882"/>
              </a:solidFill>
              <a:latin typeface="Helvetica" pitchFamily="2" charset="0"/>
            </a:endParaRPr>
          </a:p>
          <a:p>
            <a:r>
              <a:rPr lang="en-US" sz="3200" dirty="0">
                <a:solidFill>
                  <a:srgbClr val="713882"/>
                </a:solidFill>
                <a:latin typeface="Helvetica" pitchFamily="2" charset="0"/>
              </a:rPr>
              <a:t>National Issues Forum</a:t>
            </a:r>
          </a:p>
          <a:p>
            <a:endParaRPr lang="en-US" sz="2800" dirty="0">
              <a:solidFill>
                <a:srgbClr val="713882"/>
              </a:solidFill>
              <a:latin typeface="Helvetica" pitchFamily="2" charset="0"/>
            </a:endParaRPr>
          </a:p>
          <a:p>
            <a:r>
              <a:rPr lang="en-US" sz="3200" dirty="0">
                <a:solidFill>
                  <a:srgbClr val="713882"/>
                </a:solidFill>
                <a:latin typeface="Helvetica" pitchFamily="2" charset="0"/>
              </a:rPr>
              <a:t>on </a:t>
            </a:r>
          </a:p>
          <a:p>
            <a:endParaRPr lang="en-US" sz="2800" dirty="0">
              <a:solidFill>
                <a:srgbClr val="713882"/>
              </a:solidFill>
              <a:latin typeface="Helvetica" pitchFamily="2" charset="0"/>
            </a:endParaRPr>
          </a:p>
          <a:p>
            <a:r>
              <a:rPr lang="en-US" sz="3200" b="1" dirty="0">
                <a:solidFill>
                  <a:srgbClr val="008698"/>
                </a:solidFill>
                <a:latin typeface="Helvetica" pitchFamily="2" charset="0"/>
              </a:rPr>
              <a:t>School, Interrupted</a:t>
            </a:r>
          </a:p>
          <a:p>
            <a:endParaRPr lang="en-US" sz="3200" dirty="0">
              <a:solidFill>
                <a:srgbClr val="713882"/>
              </a:solidFill>
              <a:latin typeface="Helvetica" pitchFamily="2" charset="0"/>
            </a:endParaRPr>
          </a:p>
          <a:p>
            <a:r>
              <a:rPr lang="en-US" sz="1800" dirty="0">
                <a:solidFill>
                  <a:srgbClr val="713882"/>
                </a:solidFill>
                <a:latin typeface="Helvetica" pitchFamily="2" charset="0"/>
              </a:rPr>
              <a:t>[insert date]</a:t>
            </a:r>
          </a:p>
          <a:p>
            <a:endParaRPr lang="en-US" sz="3200" dirty="0">
              <a:solidFill>
                <a:srgbClr val="005493"/>
              </a:solidFill>
              <a:latin typeface="Gill Sans MT" panose="020B0502020104020203" pitchFamily="34" charset="77"/>
            </a:endParaRPr>
          </a:p>
          <a:p>
            <a:endParaRPr lang="en-US" dirty="0"/>
          </a:p>
        </p:txBody>
      </p:sp>
      <p:pic>
        <p:nvPicPr>
          <p:cNvPr id="5" name="Picture 4">
            <a:extLst>
              <a:ext uri="{FF2B5EF4-FFF2-40B4-BE49-F238E27FC236}">
                <a16:creationId xmlns:a16="http://schemas.microsoft.com/office/drawing/2014/main" id="{EF9AEB73-110A-534B-B196-204219FE64E6}"/>
              </a:ext>
            </a:extLst>
          </p:cNvPr>
          <p:cNvPicPr>
            <a:picLocks noChangeAspect="1"/>
          </p:cNvPicPr>
          <p:nvPr/>
        </p:nvPicPr>
        <p:blipFill>
          <a:blip r:embed="rId3"/>
          <a:stretch>
            <a:fillRect/>
          </a:stretch>
        </p:blipFill>
        <p:spPr>
          <a:xfrm>
            <a:off x="6166658" y="0"/>
            <a:ext cx="5299364" cy="6858000"/>
          </a:xfrm>
          <a:prstGeom prst="rect">
            <a:avLst/>
          </a:prstGeom>
        </p:spPr>
      </p:pic>
    </p:spTree>
    <p:extLst>
      <p:ext uri="{BB962C8B-B14F-4D97-AF65-F5344CB8AC3E}">
        <p14:creationId xmlns:p14="http://schemas.microsoft.com/office/powerpoint/2010/main" val="226120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525414" y="250385"/>
            <a:ext cx="4011084" cy="1112221"/>
          </a:xfrm>
        </p:spPr>
        <p:txBody>
          <a:bodyPr>
            <a:normAutofit/>
          </a:bodyPr>
          <a:lstStyle/>
          <a:p>
            <a:r>
              <a:rPr lang="en-US" sz="2800" dirty="0">
                <a:solidFill>
                  <a:srgbClr val="0097A0"/>
                </a:solidFill>
                <a:latin typeface="Helvetica" pitchFamily="2" charset="0"/>
              </a:rPr>
              <a:t>CLOSING REFLECTIONS</a:t>
            </a:r>
            <a:endParaRPr lang="en-US" sz="2800" dirty="0">
              <a:solidFill>
                <a:srgbClr val="1D366D"/>
              </a:solidFill>
              <a:latin typeface="Helvetica" pitchFamily="2" charset="0"/>
            </a:endParaRP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a:bodyPr>
          <a:lstStyle/>
          <a:p>
            <a:endParaRPr lang="en-US" sz="2000" dirty="0">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On what do we agree?</a:t>
            </a:r>
          </a:p>
          <a:p>
            <a:pPr>
              <a:buClr>
                <a:srgbClr val="0097A0"/>
              </a:buClr>
              <a:buSzPct val="150000"/>
            </a:pP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About what do we need to talk more?</a:t>
            </a:r>
            <a:br>
              <a:rPr lang="en-US" sz="2400" dirty="0">
                <a:solidFill>
                  <a:srgbClr val="1D366D"/>
                </a:solidFill>
                <a:latin typeface="Helvetica" pitchFamily="2" charset="0"/>
              </a:rPr>
            </a:b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From whom else should we hear?</a:t>
            </a:r>
          </a:p>
          <a:p>
            <a:pPr marL="342900" indent="-342900">
              <a:buClr>
                <a:srgbClr val="0097A0"/>
              </a:buClr>
              <a:buSzPct val="150000"/>
              <a:buFont typeface="Arial" panose="020B0604020202020204" pitchFamily="34" charset="0"/>
              <a:buChar char="•"/>
            </a:pP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What else do we need to know?</a:t>
            </a:r>
            <a:br>
              <a:rPr lang="en-US" sz="2400" dirty="0">
                <a:solidFill>
                  <a:srgbClr val="1D366D"/>
                </a:solidFill>
                <a:latin typeface="Helvetica" pitchFamily="2" charset="0"/>
              </a:rPr>
            </a:b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How do the ideas and options in this guide affect what we do as individuals or as members of a community?</a:t>
            </a:r>
          </a:p>
          <a:p>
            <a:pPr marL="342900" indent="-342900">
              <a:buClr>
                <a:srgbClr val="0097A0"/>
              </a:buClr>
              <a:buSzPct val="150000"/>
              <a:buFont typeface="Arial" panose="020B0604020202020204" pitchFamily="34" charset="0"/>
              <a:buChar char="•"/>
            </a:pP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How might our actions affect the nation in the future?</a:t>
            </a:r>
          </a:p>
          <a:p>
            <a:pPr>
              <a:buClr>
                <a:srgbClr val="713882"/>
              </a:buClr>
            </a:pPr>
            <a:r>
              <a:rPr lang="en-US" sz="2400" dirty="0">
                <a:solidFill>
                  <a:srgbClr val="1D366D"/>
                </a:solidFill>
                <a:latin typeface="Helvetica" pitchFamily="2" charset="0"/>
              </a:rPr>
              <a:t> </a:t>
            </a:r>
            <a:endParaRPr lang="en-US" sz="2400" dirty="0"/>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676186" y="2095773"/>
            <a:ext cx="3926990" cy="3635359"/>
          </a:xfrm>
          <a:prstGeom prst="ellipse">
            <a:avLst/>
          </a:prstGeom>
          <a:solidFill>
            <a:srgbClr val="0097A0"/>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525414" y="3220955"/>
            <a:ext cx="259856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Other questions to consider</a:t>
            </a:r>
          </a:p>
        </p:txBody>
      </p:sp>
    </p:spTree>
    <p:extLst>
      <p:ext uri="{BB962C8B-B14F-4D97-AF65-F5344CB8AC3E}">
        <p14:creationId xmlns:p14="http://schemas.microsoft.com/office/powerpoint/2010/main" val="263484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4426-AD25-344D-8F1A-80DDE61989BD}"/>
              </a:ext>
            </a:extLst>
          </p:cNvPr>
          <p:cNvSpPr>
            <a:spLocks noGrp="1"/>
          </p:cNvSpPr>
          <p:nvPr>
            <p:ph type="title"/>
          </p:nvPr>
        </p:nvSpPr>
        <p:spPr>
          <a:xfrm>
            <a:off x="838200" y="281054"/>
            <a:ext cx="10515600" cy="1046706"/>
          </a:xfrm>
        </p:spPr>
        <p:txBody>
          <a:bodyPr>
            <a:normAutofit/>
          </a:bodyPr>
          <a:lstStyle/>
          <a:p>
            <a:pPr algn="ctr"/>
            <a:r>
              <a:rPr lang="en-US" sz="3600" b="1" dirty="0">
                <a:solidFill>
                  <a:srgbClr val="0097A0"/>
                </a:solidFill>
                <a:latin typeface="Helvetica" pitchFamily="2" charset="0"/>
              </a:rPr>
              <a:t>Post Forum Questionnaire</a:t>
            </a:r>
          </a:p>
        </p:txBody>
      </p:sp>
      <p:sp>
        <p:nvSpPr>
          <p:cNvPr id="3" name="Content Placeholder 2">
            <a:extLst>
              <a:ext uri="{FF2B5EF4-FFF2-40B4-BE49-F238E27FC236}">
                <a16:creationId xmlns:a16="http://schemas.microsoft.com/office/drawing/2014/main" id="{4373B2B9-86AD-0141-97E9-DA8B4613EDDC}"/>
              </a:ext>
            </a:extLst>
          </p:cNvPr>
          <p:cNvSpPr>
            <a:spLocks noGrp="1"/>
          </p:cNvSpPr>
          <p:nvPr>
            <p:ph sz="half" idx="1"/>
          </p:nvPr>
        </p:nvSpPr>
        <p:spPr>
          <a:xfrm>
            <a:off x="533921" y="1327760"/>
            <a:ext cx="5094147" cy="4636025"/>
          </a:xfrm>
        </p:spPr>
        <p:txBody>
          <a:bodyPr>
            <a:normAutofit fontScale="77500" lnSpcReduction="20000"/>
          </a:bodyPr>
          <a:lstStyle/>
          <a:p>
            <a:pPr marL="0" indent="0">
              <a:lnSpc>
                <a:spcPct val="160000"/>
              </a:lnSpc>
              <a:buNone/>
            </a:pPr>
            <a:r>
              <a:rPr lang="en-US" sz="2600" dirty="0">
                <a:solidFill>
                  <a:srgbClr val="1D366D"/>
                </a:solidFill>
                <a:latin typeface="Candara" panose="020E0502030303020204" pitchFamily="34" charset="0"/>
              </a:rPr>
              <a:t>Now that you’ve had a chance to participate in a forum on this issue, we’d like to know what you’re thinking. Anonymous responses will be included in summary reports on the forums and in research to help us better understand how people are thinking about current issues.</a:t>
            </a:r>
            <a:endParaRPr lang="en-US" sz="2000" dirty="0">
              <a:solidFill>
                <a:srgbClr val="1D366D"/>
              </a:solidFill>
              <a:latin typeface="Candara" panose="020E0502030303020204" pitchFamily="34" charset="0"/>
            </a:endParaRPr>
          </a:p>
          <a:p>
            <a:pPr marL="349250" indent="-349250">
              <a:lnSpc>
                <a:spcPct val="170000"/>
              </a:lnSpc>
              <a:buFont typeface="Wingdings" pitchFamily="2" charset="2"/>
              <a:buChar char="Ø"/>
            </a:pPr>
            <a:r>
              <a:rPr lang="en-US" sz="2600" dirty="0">
                <a:solidFill>
                  <a:srgbClr val="1D366D"/>
                </a:solidFill>
                <a:latin typeface="Candara" panose="020E0502030303020204" pitchFamily="34" charset="0"/>
              </a:rPr>
              <a:t>You may fill out this questionnaire online. </a:t>
            </a:r>
            <a:r>
              <a:rPr lang="en-US" sz="2600" dirty="0">
                <a:solidFill>
                  <a:srgbClr val="004B8D"/>
                </a:solidFill>
                <a:latin typeface="Candara" panose="020E0502030303020204" pitchFamily="34" charset="0"/>
                <a:hlinkClick r:id="rId3"/>
              </a:rPr>
              <a:t>https://www.surveymonkey.com/r/schoolinterrupted</a:t>
            </a:r>
            <a:r>
              <a:rPr lang="en-US" sz="2600" dirty="0">
                <a:solidFill>
                  <a:srgbClr val="004B8D"/>
                </a:solidFill>
                <a:latin typeface="Candara" panose="020E0502030303020204" pitchFamily="34" charset="0"/>
              </a:rPr>
              <a:t> . </a:t>
            </a:r>
          </a:p>
          <a:p>
            <a:pPr marL="0" indent="0">
              <a:buNone/>
            </a:pPr>
            <a:endParaRPr lang="en-US" sz="2000" dirty="0">
              <a:solidFill>
                <a:srgbClr val="005493"/>
              </a:solidFill>
            </a:endParaRPr>
          </a:p>
        </p:txBody>
      </p:sp>
      <p:sp>
        <p:nvSpPr>
          <p:cNvPr id="4" name="TextBox 3">
            <a:extLst>
              <a:ext uri="{FF2B5EF4-FFF2-40B4-BE49-F238E27FC236}">
                <a16:creationId xmlns:a16="http://schemas.microsoft.com/office/drawing/2014/main" id="{2D8E8348-CC87-7647-B75C-6815F3A9CFA3}"/>
              </a:ext>
            </a:extLst>
          </p:cNvPr>
          <p:cNvSpPr txBox="1"/>
          <p:nvPr/>
        </p:nvSpPr>
        <p:spPr>
          <a:xfrm>
            <a:off x="3290170" y="5963785"/>
            <a:ext cx="5611660" cy="584775"/>
          </a:xfrm>
          <a:prstGeom prst="rect">
            <a:avLst/>
          </a:prstGeom>
          <a:noFill/>
        </p:spPr>
        <p:txBody>
          <a:bodyPr wrap="square" rtlCol="0">
            <a:spAutoFit/>
          </a:bodyPr>
          <a:lstStyle/>
          <a:p>
            <a:pPr algn="ctr"/>
            <a:r>
              <a:rPr lang="en-US" sz="3200" b="1" dirty="0">
                <a:solidFill>
                  <a:srgbClr val="B93C4C"/>
                </a:solidFill>
                <a:latin typeface="Gill Sans MT" panose="020B0502020104020203" pitchFamily="34" charset="77"/>
              </a:rPr>
              <a:t>THANK YOU!</a:t>
            </a:r>
          </a:p>
        </p:txBody>
      </p:sp>
      <p:cxnSp>
        <p:nvCxnSpPr>
          <p:cNvPr id="9" name="Straight Arrow Connector 8">
            <a:extLst>
              <a:ext uri="{FF2B5EF4-FFF2-40B4-BE49-F238E27FC236}">
                <a16:creationId xmlns:a16="http://schemas.microsoft.com/office/drawing/2014/main" id="{C796A8D5-E650-EC40-95A3-C78160B65509}"/>
              </a:ext>
            </a:extLst>
          </p:cNvPr>
          <p:cNvCxnSpPr>
            <a:cxnSpLocks/>
          </p:cNvCxnSpPr>
          <p:nvPr/>
        </p:nvCxnSpPr>
        <p:spPr>
          <a:xfrm>
            <a:off x="9841253" y="1031358"/>
            <a:ext cx="0" cy="3726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3ED5F60-4C01-AE49-9744-903D97FE08EE}"/>
              </a:ext>
            </a:extLst>
          </p:cNvPr>
          <p:cNvCxnSpPr>
            <a:cxnSpLocks/>
          </p:cNvCxnSpPr>
          <p:nvPr/>
        </p:nvCxnSpPr>
        <p:spPr>
          <a:xfrm flipH="1">
            <a:off x="8901830" y="3599979"/>
            <a:ext cx="33282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ACAA868D-67C8-1D44-8DAF-DC89313E7FF2}"/>
              </a:ext>
            </a:extLst>
          </p:cNvPr>
          <p:cNvPicPr>
            <a:picLocks noGrp="1" noChangeAspect="1"/>
          </p:cNvPicPr>
          <p:nvPr>
            <p:ph sz="half" idx="2"/>
          </p:nvPr>
        </p:nvPicPr>
        <p:blipFill>
          <a:blip r:embed="rId4"/>
          <a:stretch>
            <a:fillRect/>
          </a:stretch>
        </p:blipFill>
        <p:spPr>
          <a:xfrm>
            <a:off x="5900972" y="1489033"/>
            <a:ext cx="6001716" cy="3749040"/>
          </a:xfrm>
        </p:spPr>
      </p:pic>
      <p:cxnSp>
        <p:nvCxnSpPr>
          <p:cNvPr id="16" name="Straight Arrow Connector 15">
            <a:extLst>
              <a:ext uri="{FF2B5EF4-FFF2-40B4-BE49-F238E27FC236}">
                <a16:creationId xmlns:a16="http://schemas.microsoft.com/office/drawing/2014/main" id="{A8DB1AB5-7002-2B43-A8F5-B79BD9684104}"/>
              </a:ext>
            </a:extLst>
          </p:cNvPr>
          <p:cNvCxnSpPr>
            <a:cxnSpLocks/>
          </p:cNvCxnSpPr>
          <p:nvPr/>
        </p:nvCxnSpPr>
        <p:spPr>
          <a:xfrm flipH="1">
            <a:off x="10657236" y="4521210"/>
            <a:ext cx="46087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51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1CC-4F1C-DD45-8CA9-6CB83F6AEF29}"/>
              </a:ext>
            </a:extLst>
          </p:cNvPr>
          <p:cNvSpPr>
            <a:spLocks noGrp="1"/>
          </p:cNvSpPr>
          <p:nvPr>
            <p:ph type="title"/>
          </p:nvPr>
        </p:nvSpPr>
        <p:spPr>
          <a:xfrm>
            <a:off x="838199" y="195884"/>
            <a:ext cx="10515600" cy="1325563"/>
          </a:xfrm>
        </p:spPr>
        <p:txBody>
          <a:bodyPr>
            <a:normAutofit/>
          </a:bodyPr>
          <a:lstStyle/>
          <a:p>
            <a:pPr algn="ctr"/>
            <a:r>
              <a:rPr lang="en-US" sz="4000" b="1" dirty="0">
                <a:solidFill>
                  <a:srgbClr val="0097A0"/>
                </a:solidFill>
                <a:latin typeface="Helvetica" pitchFamily="2" charset="0"/>
              </a:rPr>
              <a:t>Holding a Deliberative Forum</a:t>
            </a:r>
          </a:p>
        </p:txBody>
      </p:sp>
      <p:sp>
        <p:nvSpPr>
          <p:cNvPr id="3" name="Content Placeholder 2">
            <a:extLst>
              <a:ext uri="{FF2B5EF4-FFF2-40B4-BE49-F238E27FC236}">
                <a16:creationId xmlns:a16="http://schemas.microsoft.com/office/drawing/2014/main" id="{A9B42D94-A8AB-9342-878B-4352DF5B76E7}"/>
              </a:ext>
            </a:extLst>
          </p:cNvPr>
          <p:cNvSpPr>
            <a:spLocks noGrp="1"/>
          </p:cNvSpPr>
          <p:nvPr>
            <p:ph sz="half" idx="1"/>
          </p:nvPr>
        </p:nvSpPr>
        <p:spPr>
          <a:xfrm>
            <a:off x="634911" y="1825625"/>
            <a:ext cx="2516167" cy="4351338"/>
          </a:xfrm>
          <a:solidFill>
            <a:srgbClr val="F0A83C">
              <a:alpha val="60000"/>
            </a:srgbClr>
          </a:solidFill>
        </p:spPr>
        <p:txBody>
          <a:bodyPr>
            <a:normAutofit/>
          </a:bodyPr>
          <a:lstStyle/>
          <a:p>
            <a:pPr marL="0" indent="0">
              <a:buNone/>
            </a:pPr>
            <a:endParaRPr lang="en-US" sz="2000" dirty="0"/>
          </a:p>
          <a:p>
            <a:pPr marL="0" indent="0">
              <a:buNone/>
            </a:pPr>
            <a:r>
              <a:rPr lang="en-US" sz="2000" dirty="0"/>
              <a:t>Review ground rules.</a:t>
            </a:r>
          </a:p>
          <a:p>
            <a:pPr marL="0" indent="0">
              <a:buNone/>
            </a:pPr>
            <a:r>
              <a:rPr lang="en-US" sz="2000" dirty="0"/>
              <a:t>Introduce the issue.</a:t>
            </a:r>
          </a:p>
        </p:txBody>
      </p:sp>
      <p:sp>
        <p:nvSpPr>
          <p:cNvPr id="4" name="Content Placeholder 3">
            <a:extLst>
              <a:ext uri="{FF2B5EF4-FFF2-40B4-BE49-F238E27FC236}">
                <a16:creationId xmlns:a16="http://schemas.microsoft.com/office/drawing/2014/main" id="{293A4B7B-0940-A444-B25A-10CAC80E5401}"/>
              </a:ext>
            </a:extLst>
          </p:cNvPr>
          <p:cNvSpPr>
            <a:spLocks noGrp="1"/>
          </p:cNvSpPr>
          <p:nvPr>
            <p:ph sz="half" idx="2"/>
          </p:nvPr>
        </p:nvSpPr>
        <p:spPr>
          <a:xfrm>
            <a:off x="3408121" y="1834976"/>
            <a:ext cx="2514083" cy="4351338"/>
          </a:xfrm>
          <a:solidFill>
            <a:srgbClr val="5FC2DC">
              <a:alpha val="69804"/>
            </a:srgbClr>
          </a:solidFill>
        </p:spPr>
        <p:txBody>
          <a:bodyPr>
            <a:normAutofit/>
          </a:bodyPr>
          <a:lstStyle/>
          <a:p>
            <a:pPr marL="0" indent="0">
              <a:buNone/>
            </a:pPr>
            <a:endParaRPr lang="en-US" sz="2000" dirty="0"/>
          </a:p>
          <a:p>
            <a:pPr marL="0" indent="0">
              <a:buNone/>
            </a:pPr>
            <a:r>
              <a:rPr lang="en-US" sz="2000" dirty="0"/>
              <a:t>Ask people to describe how the issue affects them, their families, or friends.</a:t>
            </a:r>
          </a:p>
        </p:txBody>
      </p:sp>
      <p:sp>
        <p:nvSpPr>
          <p:cNvPr id="9" name="Content Placeholder 3">
            <a:extLst>
              <a:ext uri="{FF2B5EF4-FFF2-40B4-BE49-F238E27FC236}">
                <a16:creationId xmlns:a16="http://schemas.microsoft.com/office/drawing/2014/main" id="{79AE5E20-7269-E240-967A-08ABE472A315}"/>
              </a:ext>
            </a:extLst>
          </p:cNvPr>
          <p:cNvSpPr txBox="1">
            <a:spLocks/>
          </p:cNvSpPr>
          <p:nvPr/>
        </p:nvSpPr>
        <p:spPr>
          <a:xfrm>
            <a:off x="6171412" y="1834976"/>
            <a:ext cx="2506251" cy="4351338"/>
          </a:xfrm>
          <a:prstGeom prst="rect">
            <a:avLst/>
          </a:prstGeom>
          <a:solidFill>
            <a:srgbClr val="FDDB6B">
              <a:alpha val="89804"/>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Consider each option one at a time. </a:t>
            </a:r>
          </a:p>
          <a:p>
            <a:pPr marL="0" indent="0">
              <a:buFont typeface="Arial" panose="020B0604020202020204" pitchFamily="34" charset="0"/>
              <a:buNone/>
            </a:pPr>
            <a:r>
              <a:rPr lang="en-US" sz="2000" dirty="0"/>
              <a:t>Allow equal time for each.</a:t>
            </a:r>
          </a:p>
          <a:p>
            <a:pPr marL="409575" indent="-409575"/>
            <a:r>
              <a:rPr lang="en-US" sz="2000" dirty="0"/>
              <a:t>What is attractive?</a:t>
            </a:r>
          </a:p>
          <a:p>
            <a:pPr marL="409575" indent="-409575"/>
            <a:r>
              <a:rPr lang="en-US" sz="2000" dirty="0"/>
              <a:t>What about the drawbacks?</a:t>
            </a:r>
          </a:p>
          <a:p>
            <a:pPr marL="0" indent="0">
              <a:buFont typeface="Arial" panose="020B0604020202020204" pitchFamily="34" charset="0"/>
              <a:buNone/>
            </a:pPr>
            <a:endParaRPr lang="en-US" sz="2000" dirty="0"/>
          </a:p>
        </p:txBody>
      </p:sp>
      <p:sp>
        <p:nvSpPr>
          <p:cNvPr id="10" name="Content Placeholder 3">
            <a:extLst>
              <a:ext uri="{FF2B5EF4-FFF2-40B4-BE49-F238E27FC236}">
                <a16:creationId xmlns:a16="http://schemas.microsoft.com/office/drawing/2014/main" id="{8D224CFA-8F77-D140-A462-3446B2C49C3B}"/>
              </a:ext>
            </a:extLst>
          </p:cNvPr>
          <p:cNvSpPr txBox="1">
            <a:spLocks/>
          </p:cNvSpPr>
          <p:nvPr/>
        </p:nvSpPr>
        <p:spPr>
          <a:xfrm>
            <a:off x="8942541" y="1834976"/>
            <a:ext cx="2506248" cy="4351338"/>
          </a:xfrm>
          <a:prstGeom prst="rect">
            <a:avLst/>
          </a:prstGeom>
          <a:solidFill>
            <a:srgbClr val="95C665">
              <a:alpha val="65098"/>
            </a:srgb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Review the conversation as a group.</a:t>
            </a:r>
          </a:p>
          <a:p>
            <a:pPr marL="347663" indent="-347663"/>
            <a:r>
              <a:rPr lang="en-US" sz="2000" dirty="0"/>
              <a:t>What areas of common ground were apparent?</a:t>
            </a:r>
          </a:p>
          <a:p>
            <a:pPr marL="347663" indent="-347663"/>
            <a:r>
              <a:rPr lang="en-US" sz="2000" dirty="0"/>
              <a:t>What tensions and trade-offs were most difficult?</a:t>
            </a:r>
          </a:p>
          <a:p>
            <a:pPr marL="347663" indent="-347663"/>
            <a:r>
              <a:rPr lang="en-US" sz="2000" dirty="0"/>
              <a:t>Who else do we need to hear from?</a:t>
            </a:r>
          </a:p>
        </p:txBody>
      </p:sp>
      <p:sp>
        <p:nvSpPr>
          <p:cNvPr id="13" name="TextBox 12">
            <a:extLst>
              <a:ext uri="{FF2B5EF4-FFF2-40B4-BE49-F238E27FC236}">
                <a16:creationId xmlns:a16="http://schemas.microsoft.com/office/drawing/2014/main" id="{277C478C-E77E-7441-9426-80D78A3E8567}"/>
              </a:ext>
            </a:extLst>
          </p:cNvPr>
          <p:cNvSpPr txBox="1"/>
          <p:nvPr/>
        </p:nvSpPr>
        <p:spPr>
          <a:xfrm>
            <a:off x="634910" y="1535799"/>
            <a:ext cx="2516168" cy="369332"/>
          </a:xfrm>
          <a:prstGeom prst="rect">
            <a:avLst/>
          </a:prstGeom>
          <a:solidFill>
            <a:srgbClr val="008698"/>
          </a:solidFill>
        </p:spPr>
        <p:txBody>
          <a:bodyPr wrap="square" rtlCol="0">
            <a:spAutoFit/>
          </a:bodyPr>
          <a:lstStyle/>
          <a:p>
            <a:pPr algn="ctr"/>
            <a:r>
              <a:rPr lang="en-US" dirty="0">
                <a:solidFill>
                  <a:schemeClr val="bg1"/>
                </a:solidFill>
              </a:rPr>
              <a:t>1. Introduction</a:t>
            </a:r>
          </a:p>
        </p:txBody>
      </p:sp>
      <p:sp>
        <p:nvSpPr>
          <p:cNvPr id="14" name="TextBox 13">
            <a:extLst>
              <a:ext uri="{FF2B5EF4-FFF2-40B4-BE49-F238E27FC236}">
                <a16:creationId xmlns:a16="http://schemas.microsoft.com/office/drawing/2014/main" id="{1E4447C3-EB6C-E346-B54E-746F38C41E7B}"/>
              </a:ext>
            </a:extLst>
          </p:cNvPr>
          <p:cNvSpPr txBox="1"/>
          <p:nvPr/>
        </p:nvSpPr>
        <p:spPr>
          <a:xfrm>
            <a:off x="3408120" y="1535799"/>
            <a:ext cx="2514083" cy="369332"/>
          </a:xfrm>
          <a:prstGeom prst="rect">
            <a:avLst/>
          </a:prstGeom>
          <a:solidFill>
            <a:srgbClr val="008698"/>
          </a:solidFill>
        </p:spPr>
        <p:txBody>
          <a:bodyPr wrap="square" rtlCol="0">
            <a:spAutoFit/>
          </a:bodyPr>
          <a:lstStyle/>
          <a:p>
            <a:pPr algn="ctr"/>
            <a:r>
              <a:rPr lang="en-US" dirty="0">
                <a:solidFill>
                  <a:schemeClr val="bg1"/>
                </a:solidFill>
              </a:rPr>
              <a:t>2. Connect to Issue</a:t>
            </a:r>
          </a:p>
        </p:txBody>
      </p:sp>
      <p:sp>
        <p:nvSpPr>
          <p:cNvPr id="15" name="TextBox 14">
            <a:extLst>
              <a:ext uri="{FF2B5EF4-FFF2-40B4-BE49-F238E27FC236}">
                <a16:creationId xmlns:a16="http://schemas.microsoft.com/office/drawing/2014/main" id="{9A0AA0E2-CA05-974F-9FAA-9E2CE3140D23}"/>
              </a:ext>
            </a:extLst>
          </p:cNvPr>
          <p:cNvSpPr txBox="1"/>
          <p:nvPr/>
        </p:nvSpPr>
        <p:spPr>
          <a:xfrm>
            <a:off x="6171414" y="1521447"/>
            <a:ext cx="2506249" cy="369332"/>
          </a:xfrm>
          <a:prstGeom prst="rect">
            <a:avLst/>
          </a:prstGeom>
          <a:solidFill>
            <a:srgbClr val="008698"/>
          </a:solidFill>
        </p:spPr>
        <p:txBody>
          <a:bodyPr wrap="square" rtlCol="0">
            <a:spAutoFit/>
          </a:bodyPr>
          <a:lstStyle/>
          <a:p>
            <a:pPr algn="ctr"/>
            <a:r>
              <a:rPr lang="en-US" dirty="0">
                <a:solidFill>
                  <a:schemeClr val="bg1"/>
                </a:solidFill>
              </a:rPr>
              <a:t>3. Consider Each Option</a:t>
            </a:r>
          </a:p>
        </p:txBody>
      </p:sp>
      <p:sp>
        <p:nvSpPr>
          <p:cNvPr id="16" name="TextBox 15">
            <a:extLst>
              <a:ext uri="{FF2B5EF4-FFF2-40B4-BE49-F238E27FC236}">
                <a16:creationId xmlns:a16="http://schemas.microsoft.com/office/drawing/2014/main" id="{9790C919-24C8-484B-A12E-0ADEF32AED80}"/>
              </a:ext>
            </a:extLst>
          </p:cNvPr>
          <p:cNvSpPr txBox="1"/>
          <p:nvPr/>
        </p:nvSpPr>
        <p:spPr>
          <a:xfrm>
            <a:off x="8942539" y="1518157"/>
            <a:ext cx="2506250" cy="369332"/>
          </a:xfrm>
          <a:prstGeom prst="rect">
            <a:avLst/>
          </a:prstGeom>
          <a:solidFill>
            <a:srgbClr val="008698"/>
          </a:solidFill>
        </p:spPr>
        <p:txBody>
          <a:bodyPr wrap="square" rtlCol="0">
            <a:spAutoFit/>
          </a:bodyPr>
          <a:lstStyle/>
          <a:p>
            <a:pPr algn="ctr"/>
            <a:r>
              <a:rPr lang="en-US" dirty="0">
                <a:solidFill>
                  <a:schemeClr val="bg1"/>
                </a:solidFill>
              </a:rPr>
              <a:t>4. Review and Reflect</a:t>
            </a:r>
          </a:p>
        </p:txBody>
      </p:sp>
      <p:sp>
        <p:nvSpPr>
          <p:cNvPr id="17" name="Right Arrow 16">
            <a:extLst>
              <a:ext uri="{FF2B5EF4-FFF2-40B4-BE49-F238E27FC236}">
                <a16:creationId xmlns:a16="http://schemas.microsoft.com/office/drawing/2014/main" id="{480A319D-5A34-0049-B3D8-FAC4B5EFB0BC}"/>
              </a:ext>
            </a:extLst>
          </p:cNvPr>
          <p:cNvSpPr/>
          <p:nvPr/>
        </p:nvSpPr>
        <p:spPr>
          <a:xfrm>
            <a:off x="2989416" y="4709786"/>
            <a:ext cx="731520" cy="365760"/>
          </a:xfrm>
          <a:prstGeom prst="rightArrow">
            <a:avLst/>
          </a:prstGeom>
          <a:solidFill>
            <a:srgbClr val="763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a:extLst>
              <a:ext uri="{FF2B5EF4-FFF2-40B4-BE49-F238E27FC236}">
                <a16:creationId xmlns:a16="http://schemas.microsoft.com/office/drawing/2014/main" id="{717AD8DF-705C-D841-BB90-5EB0A377E33D}"/>
              </a:ext>
            </a:extLst>
          </p:cNvPr>
          <p:cNvSpPr/>
          <p:nvPr/>
        </p:nvSpPr>
        <p:spPr>
          <a:xfrm>
            <a:off x="5775263" y="4709786"/>
            <a:ext cx="731520" cy="365760"/>
          </a:xfrm>
          <a:prstGeom prst="rightArrow">
            <a:avLst/>
          </a:prstGeom>
          <a:solidFill>
            <a:srgbClr val="763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a:extLst>
              <a:ext uri="{FF2B5EF4-FFF2-40B4-BE49-F238E27FC236}">
                <a16:creationId xmlns:a16="http://schemas.microsoft.com/office/drawing/2014/main" id="{955E5690-711E-4345-A64C-A67131F1D82B}"/>
              </a:ext>
            </a:extLst>
          </p:cNvPr>
          <p:cNvSpPr/>
          <p:nvPr/>
        </p:nvSpPr>
        <p:spPr>
          <a:xfrm>
            <a:off x="8547539" y="4709786"/>
            <a:ext cx="731520" cy="365760"/>
          </a:xfrm>
          <a:prstGeom prst="rightArrow">
            <a:avLst/>
          </a:prstGeom>
          <a:solidFill>
            <a:srgbClr val="763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460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B305-E2FF-1F41-A339-40860C1AC324}"/>
              </a:ext>
            </a:extLst>
          </p:cNvPr>
          <p:cNvSpPr>
            <a:spLocks noGrp="1"/>
          </p:cNvSpPr>
          <p:nvPr>
            <p:ph type="title"/>
          </p:nvPr>
        </p:nvSpPr>
        <p:spPr>
          <a:xfrm>
            <a:off x="838200" y="365126"/>
            <a:ext cx="10515600" cy="824847"/>
          </a:xfrm>
        </p:spPr>
        <p:txBody>
          <a:bodyPr/>
          <a:lstStyle/>
          <a:p>
            <a:pPr algn="ctr"/>
            <a:r>
              <a:rPr lang="en-US" b="1" dirty="0">
                <a:solidFill>
                  <a:srgbClr val="0097A0"/>
                </a:solidFill>
                <a:latin typeface="Helvetica" pitchFamily="2" charset="0"/>
              </a:rPr>
              <a:t>Ground Rules for a Forum</a:t>
            </a:r>
          </a:p>
        </p:txBody>
      </p:sp>
      <p:sp>
        <p:nvSpPr>
          <p:cNvPr id="3" name="Content Placeholder 2">
            <a:extLst>
              <a:ext uri="{FF2B5EF4-FFF2-40B4-BE49-F238E27FC236}">
                <a16:creationId xmlns:a16="http://schemas.microsoft.com/office/drawing/2014/main" id="{79C0E1BE-6DB0-BC48-888C-AF7E9F7F4504}"/>
              </a:ext>
            </a:extLst>
          </p:cNvPr>
          <p:cNvSpPr>
            <a:spLocks noGrp="1"/>
          </p:cNvSpPr>
          <p:nvPr>
            <p:ph idx="1"/>
          </p:nvPr>
        </p:nvSpPr>
        <p:spPr>
          <a:xfrm>
            <a:off x="838200" y="1327760"/>
            <a:ext cx="10515600" cy="5143500"/>
          </a:xfrm>
        </p:spPr>
        <p:txBody>
          <a:bodyPr>
            <a:normAutofit fontScale="47500" lnSpcReduction="20000"/>
          </a:bodyPr>
          <a:lstStyle/>
          <a:p>
            <a:pPr algn="just" fontAlgn="auto">
              <a:lnSpc>
                <a:spcPct val="160000"/>
              </a:lnSpc>
              <a:buClr>
                <a:srgbClr val="008698"/>
              </a:buClr>
              <a:buSzPct val="150000"/>
            </a:pPr>
            <a:r>
              <a:rPr lang="en-US" sz="5800" dirty="0">
                <a:solidFill>
                  <a:srgbClr val="0097A0"/>
                </a:solidFill>
                <a:latin typeface="Candara" panose="020E0502030303020204" pitchFamily="34" charset="0"/>
              </a:rPr>
              <a:t>Focus on the options and actions we can take nationally and in our communities. </a:t>
            </a:r>
          </a:p>
          <a:p>
            <a:pPr fontAlgn="auto">
              <a:lnSpc>
                <a:spcPct val="160000"/>
              </a:lnSpc>
              <a:buClr>
                <a:srgbClr val="008698"/>
              </a:buClr>
              <a:buSzPct val="150000"/>
            </a:pPr>
            <a:r>
              <a:rPr lang="en-US" sz="5800" dirty="0">
                <a:solidFill>
                  <a:srgbClr val="0097A0"/>
                </a:solidFill>
                <a:latin typeface="Candara" panose="020E0502030303020204" pitchFamily="34" charset="0"/>
              </a:rPr>
              <a:t>Consider all options fairly. </a:t>
            </a:r>
          </a:p>
          <a:p>
            <a:pPr fontAlgn="auto">
              <a:lnSpc>
                <a:spcPct val="160000"/>
              </a:lnSpc>
              <a:buClr>
                <a:srgbClr val="008698"/>
              </a:buClr>
              <a:buSzPct val="150000"/>
            </a:pPr>
            <a:r>
              <a:rPr lang="en-US" sz="5800" dirty="0">
                <a:solidFill>
                  <a:srgbClr val="0097A0"/>
                </a:solidFill>
                <a:latin typeface="Candara" panose="020E0502030303020204" pitchFamily="34" charset="0"/>
              </a:rPr>
              <a:t>Listening is just as important as speaking. </a:t>
            </a:r>
          </a:p>
          <a:p>
            <a:pPr fontAlgn="auto">
              <a:lnSpc>
                <a:spcPct val="160000"/>
              </a:lnSpc>
              <a:buClr>
                <a:srgbClr val="008698"/>
              </a:buClr>
              <a:buSzPct val="150000"/>
            </a:pPr>
            <a:r>
              <a:rPr lang="en-US" sz="5800" dirty="0">
                <a:solidFill>
                  <a:srgbClr val="0097A0"/>
                </a:solidFill>
                <a:latin typeface="Candara" panose="020E0502030303020204" pitchFamily="34" charset="0"/>
              </a:rPr>
              <a:t>No one or two individuals should dominate. </a:t>
            </a:r>
          </a:p>
          <a:p>
            <a:pPr fontAlgn="auto">
              <a:lnSpc>
                <a:spcPct val="160000"/>
              </a:lnSpc>
              <a:buClr>
                <a:srgbClr val="008698"/>
              </a:buClr>
              <a:buSzPct val="150000"/>
            </a:pPr>
            <a:r>
              <a:rPr lang="en-US" sz="5800" dirty="0">
                <a:solidFill>
                  <a:srgbClr val="0097A0"/>
                </a:solidFill>
                <a:latin typeface="Candara" panose="020E0502030303020204" pitchFamily="34" charset="0"/>
              </a:rPr>
              <a:t>Maintain an open and respectful atmosphere. </a:t>
            </a:r>
          </a:p>
          <a:p>
            <a:pPr fontAlgn="auto">
              <a:lnSpc>
                <a:spcPct val="160000"/>
              </a:lnSpc>
              <a:buClr>
                <a:srgbClr val="008698"/>
              </a:buClr>
              <a:buSzPct val="150000"/>
            </a:pPr>
            <a:r>
              <a:rPr lang="en-US" sz="5800" dirty="0">
                <a:solidFill>
                  <a:srgbClr val="0097A0"/>
                </a:solidFill>
                <a:latin typeface="Candara" panose="020E0502030303020204" pitchFamily="34" charset="0"/>
              </a:rPr>
              <a:t>Everyone is encouraged to participate. </a:t>
            </a:r>
          </a:p>
          <a:p>
            <a:pPr marL="0" indent="0">
              <a:buNone/>
            </a:pPr>
            <a:endParaRPr lang="en-US" dirty="0"/>
          </a:p>
        </p:txBody>
      </p:sp>
    </p:spTree>
    <p:extLst>
      <p:ext uri="{BB962C8B-B14F-4D97-AF65-F5344CB8AC3E}">
        <p14:creationId xmlns:p14="http://schemas.microsoft.com/office/powerpoint/2010/main" val="27601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32347" y="131789"/>
            <a:ext cx="4011084" cy="1614714"/>
          </a:xfrm>
        </p:spPr>
        <p:txBody>
          <a:bodyPr>
            <a:normAutofit/>
          </a:bodyPr>
          <a:lstStyle/>
          <a:p>
            <a:r>
              <a:rPr lang="en-US" sz="2800" dirty="0">
                <a:solidFill>
                  <a:srgbClr val="0097A0"/>
                </a:solidFill>
                <a:latin typeface="Helvetica" pitchFamily="2" charset="0"/>
              </a:rPr>
              <a:t>OPTION 1:</a:t>
            </a:r>
            <a:br>
              <a:rPr lang="en-US" sz="2800" dirty="0">
                <a:latin typeface="Helvetica" pitchFamily="2" charset="0"/>
              </a:rPr>
            </a:br>
            <a:r>
              <a:rPr lang="en-US" sz="2800" dirty="0">
                <a:solidFill>
                  <a:srgbClr val="1D366D"/>
                </a:solidFill>
                <a:latin typeface="Helvetica" pitchFamily="2" charset="0"/>
              </a:rPr>
              <a:t>Put health concerns first</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a:bodyPr>
          <a:lstStyle/>
          <a:p>
            <a:endParaRPr lang="en-US" sz="2000" dirty="0">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Even though early data about the coronavirus show that most young children are affected mildly, if at all, those with underlying conditions can fall ill or die and some may suffer long-term effects. </a:t>
            </a:r>
          </a:p>
          <a:p>
            <a:pPr>
              <a:buClr>
                <a:srgbClr val="0097A0"/>
              </a:buClr>
              <a:buSzPct val="150000"/>
            </a:pP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Teachers are at risk as well, and children could bring the virus home to parents, grandparents, and siblings. </a:t>
            </a:r>
          </a:p>
          <a:p>
            <a:pPr>
              <a:buClr>
                <a:srgbClr val="713882"/>
              </a:buClr>
            </a:pPr>
            <a:r>
              <a:rPr lang="en-US" sz="2400" dirty="0">
                <a:solidFill>
                  <a:srgbClr val="1D366D"/>
                </a:solidFill>
                <a:latin typeface="Helvetica" pitchFamily="2" charset="0"/>
              </a:rPr>
              <a:t> </a:t>
            </a:r>
            <a:endParaRPr lang="en-US" sz="2400" dirty="0"/>
          </a:p>
          <a:p>
            <a:pPr>
              <a:buClr>
                <a:srgbClr val="713882"/>
              </a:buClr>
            </a:pPr>
            <a:r>
              <a:rPr lang="en-US" sz="2400" b="1" dirty="0">
                <a:solidFill>
                  <a:srgbClr val="0097A0"/>
                </a:solidFill>
              </a:rPr>
              <a:t>A Primary Drawback </a:t>
            </a:r>
          </a:p>
          <a:p>
            <a:pPr lvl="1">
              <a:buClr>
                <a:srgbClr val="713882"/>
              </a:buClr>
            </a:pPr>
            <a:r>
              <a:rPr lang="en-US" sz="2210" i="1" dirty="0">
                <a:solidFill>
                  <a:srgbClr val="1D366D"/>
                </a:solidFill>
              </a:rPr>
              <a:t>Remote learning harms children educationally and emotionally, particularly those with learning disabilities or who are already struggling in school. It makes our unequal education system even more unequal as children fall behind in their studies, go hungry, or are left without adult supervision and support. </a:t>
            </a:r>
            <a:endParaRPr lang="en-US" sz="2210" dirty="0">
              <a:solidFill>
                <a:srgbClr val="1D366D"/>
              </a:solidFill>
            </a:endParaRP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835674" y="2116982"/>
            <a:ext cx="3926990" cy="3635359"/>
          </a:xfrm>
          <a:prstGeom prst="ellipse">
            <a:avLst/>
          </a:prstGeom>
          <a:solidFill>
            <a:srgbClr val="0097A0"/>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32347" y="3149831"/>
            <a:ext cx="2598569" cy="1569660"/>
          </a:xfrm>
          <a:prstGeom prst="rect">
            <a:avLst/>
          </a:prstGeom>
          <a:noFill/>
        </p:spPr>
        <p:txBody>
          <a:bodyPr wrap="square" rtlCol="0">
            <a:spAutoFit/>
          </a:bodyPr>
          <a:lstStyle/>
          <a:p>
            <a:r>
              <a:rPr lang="en-US" sz="2400" dirty="0">
                <a:solidFill>
                  <a:schemeClr val="bg1"/>
                </a:solidFill>
                <a:latin typeface="Helvetica" pitchFamily="2" charset="0"/>
              </a:rPr>
              <a:t>This option says that our children’s health should be our priority.</a:t>
            </a:r>
          </a:p>
        </p:txBody>
      </p:sp>
    </p:spTree>
    <p:extLst>
      <p:ext uri="{BB962C8B-B14F-4D97-AF65-F5344CB8AC3E}">
        <p14:creationId xmlns:p14="http://schemas.microsoft.com/office/powerpoint/2010/main" val="282769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0097A0"/>
                </a:solidFill>
                <a:latin typeface="Helvetica" pitchFamily="2" charset="0"/>
              </a:rPr>
              <a:t>Option 1:</a:t>
            </a:r>
            <a:r>
              <a:rPr lang="en-US" sz="3200" b="1" dirty="0">
                <a:solidFill>
                  <a:srgbClr val="789904"/>
                </a:solidFill>
                <a:latin typeface="Helvetica" pitchFamily="2" charset="0"/>
              </a:rPr>
              <a:t> </a:t>
            </a:r>
            <a:r>
              <a:rPr lang="en-US" sz="3200" b="1" dirty="0">
                <a:solidFill>
                  <a:srgbClr val="713882"/>
                </a:solidFill>
                <a:latin typeface="Helvetica" pitchFamily="2" charset="0"/>
              </a:rPr>
              <a:t>Put health concerns first</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0097A0"/>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3" y="1268814"/>
            <a:ext cx="5433693" cy="914400"/>
          </a:xfrm>
          <a:solidFill>
            <a:srgbClr val="E0F0F6"/>
          </a:solidFill>
        </p:spPr>
        <p:txBody>
          <a:bodyPr>
            <a:normAutofit fontScale="92500" lnSpcReduction="10000"/>
          </a:bodyPr>
          <a:lstStyle/>
          <a:p>
            <a:pPr marL="0" indent="0">
              <a:buNone/>
            </a:pPr>
            <a:r>
              <a:rPr lang="en-US" sz="2200" dirty="0">
                <a:latin typeface="Candara" panose="020E0502030303020204" pitchFamily="34" charset="0"/>
              </a:rPr>
              <a:t>Close schools and offer remote learning until vaccines are more available and we get much better control over this pandemic</a:t>
            </a:r>
            <a:r>
              <a:rPr lang="en-US" sz="2600" dirty="0">
                <a:latin typeface="Candara" panose="020E0502030303020204" pitchFamily="34" charset="0"/>
              </a:rPr>
              <a:t>.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713882"/>
          </a:solidFill>
        </p:spPr>
        <p:txBody>
          <a:bodyPr/>
          <a:lstStyle/>
          <a:p>
            <a:r>
              <a:rPr lang="en-US" dirty="0">
                <a:solidFill>
                  <a:schemeClr val="bg1"/>
                </a:solidFill>
                <a:latin typeface="Candara" panose="020E0502030303020204" pitchFamily="34" charset="0"/>
              </a:rPr>
              <a:t>Possible 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26" y="1266708"/>
            <a:ext cx="5433692" cy="914400"/>
          </a:xfrm>
          <a:solidFill>
            <a:srgbClr val="E0F0F6"/>
          </a:solidFill>
        </p:spPr>
        <p:txBody>
          <a:bodyPr>
            <a:noAutofit/>
          </a:bodyPr>
          <a:lstStyle/>
          <a:p>
            <a:pPr marL="0" indent="0">
              <a:lnSpc>
                <a:spcPct val="80000"/>
              </a:lnSpc>
              <a:buNone/>
            </a:pPr>
            <a:r>
              <a:rPr lang="en-US" sz="2200" dirty="0">
                <a:latin typeface="Candara" panose="020E0502030303020204" pitchFamily="34" charset="0"/>
              </a:rPr>
              <a:t>Children learn less and suffer emotionally when schools are closed. </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49" y="2181108"/>
            <a:ext cx="5433693" cy="1271016"/>
          </a:xfrm>
          <a:prstGeom prst="rect">
            <a:avLst/>
          </a:prstGeom>
          <a:solidFill>
            <a:srgbClr val="B9D4DD"/>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Allow parents to choose either in-school or remote learning or a combination of the two, depending on their family’s needs and risks.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12" y="2182845"/>
            <a:ext cx="5433693" cy="1271016"/>
          </a:xfrm>
          <a:prstGeom prst="rect">
            <a:avLst/>
          </a:prstGeom>
          <a:solidFill>
            <a:srgbClr val="B9D4DD"/>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Expecting schools to organize this and stretched-thin teachers to do both remote and in-person instruction will lead to confusion and burnout.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49" y="3414319"/>
            <a:ext cx="5433693" cy="1271016"/>
          </a:xfrm>
          <a:prstGeom prst="rect">
            <a:avLst/>
          </a:prstGeom>
          <a:solidFill>
            <a:srgbClr val="C7DCA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Teachers should be given the choice whether to teach remotely from home or in person at school.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12" y="3414377"/>
            <a:ext cx="5433693" cy="1270220"/>
          </a:xfrm>
          <a:prstGeom prst="rect">
            <a:avLst/>
          </a:prstGeom>
          <a:solidFill>
            <a:srgbClr val="C7DCA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This invites chaos. Taking the proper precautions, teachers can work in person just as grocery store workers and police officers do.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49" y="4686477"/>
            <a:ext cx="5433693" cy="1188720"/>
          </a:xfrm>
          <a:prstGeom prst="rect">
            <a:avLst/>
          </a:prstGeom>
          <a:solidFill>
            <a:srgbClr val="FEF4C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Employers</a:t>
            </a:r>
            <a:r>
              <a:rPr lang="en-US" sz="2200" dirty="0">
                <a:solidFill>
                  <a:prstClr val="black"/>
                </a:solidFill>
                <a:latin typeface="Candara" panose="020E0502030303020204" pitchFamily="34" charset="0"/>
              </a:rPr>
              <a:t> should offer parental leave until the pandemic ends so all workers have time to help their children with school.</a:t>
            </a: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12" y="4684597"/>
            <a:ext cx="5433693" cy="1188720"/>
          </a:xfrm>
          <a:prstGeom prst="rect">
            <a:avLst/>
          </a:prstGeom>
          <a:solidFill>
            <a:srgbClr val="FEF4C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80000"/>
              </a:lnSpc>
              <a:buNone/>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It is unfair to expect small businesses—many of them pounded financially by </a:t>
            </a:r>
            <a:r>
              <a:rPr lang="en-US" sz="2200" dirty="0">
                <a:solidFill>
                  <a:prstClr val="black"/>
                </a:solidFill>
                <a:latin typeface="Candara" panose="020E0502030303020204" pitchFamily="34" charset="0"/>
              </a:rPr>
              <a:t>the pandemic—</a:t>
            </a: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to provide this benefit.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48" y="5876304"/>
            <a:ext cx="5433693" cy="830997"/>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 else could we do, especially on a community level?</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11" y="5875750"/>
            <a:ext cx="5433693" cy="832104"/>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What’s the trade-off if we do that?</a:t>
            </a:r>
          </a:p>
        </p:txBody>
      </p:sp>
    </p:spTree>
    <p:extLst>
      <p:ext uri="{BB962C8B-B14F-4D97-AF65-F5344CB8AC3E}">
        <p14:creationId xmlns:p14="http://schemas.microsoft.com/office/powerpoint/2010/main" val="223131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32347" y="161199"/>
            <a:ext cx="4011084" cy="1845867"/>
          </a:xfrm>
        </p:spPr>
        <p:txBody>
          <a:bodyPr>
            <a:normAutofit/>
          </a:bodyPr>
          <a:lstStyle/>
          <a:p>
            <a:r>
              <a:rPr lang="en-US" sz="2800" dirty="0">
                <a:solidFill>
                  <a:srgbClr val="0097A0"/>
                </a:solidFill>
                <a:latin typeface="Helvetica" pitchFamily="2" charset="0"/>
              </a:rPr>
              <a:t>OPTION 2:</a:t>
            </a:r>
            <a:br>
              <a:rPr lang="en-US" sz="2800" dirty="0">
                <a:latin typeface="Helvetica" pitchFamily="2" charset="0"/>
              </a:rPr>
            </a:br>
            <a:r>
              <a:rPr lang="en-US" sz="2800" dirty="0">
                <a:solidFill>
                  <a:srgbClr val="1D366D"/>
                </a:solidFill>
                <a:latin typeface="Helvetica" pitchFamily="2" charset="0"/>
              </a:rPr>
              <a:t>Put learning and emotional well-being first</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lnSpcReduction="10000"/>
          </a:bodyPr>
          <a:lstStyle/>
          <a:p>
            <a:endParaRPr lang="en-US" sz="2000" dirty="0">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Teachers report that few students stick with online schooling, and all students get far less instruction time online than they would in person. </a:t>
            </a:r>
          </a:p>
          <a:p>
            <a:pPr>
              <a:buClr>
                <a:srgbClr val="0097A0"/>
              </a:buClr>
              <a:buSzPct val="150000"/>
            </a:pP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Students miss out on forming friendships and learning teamwork. </a:t>
            </a:r>
            <a:br>
              <a:rPr lang="en-US" sz="2400" dirty="0">
                <a:solidFill>
                  <a:srgbClr val="1D366D"/>
                </a:solidFill>
                <a:latin typeface="Helvetica" pitchFamily="2" charset="0"/>
              </a:rPr>
            </a:b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Schools provide millions of children their main or only meals of the day and act as sentinels for child abuse or suicide risk.</a:t>
            </a:r>
          </a:p>
          <a:p>
            <a:pPr>
              <a:buClr>
                <a:srgbClr val="713882"/>
              </a:buClr>
            </a:pPr>
            <a:r>
              <a:rPr lang="en-US" sz="2400" dirty="0">
                <a:solidFill>
                  <a:srgbClr val="1D366D"/>
                </a:solidFill>
                <a:latin typeface="Helvetica" pitchFamily="2" charset="0"/>
              </a:rPr>
              <a:t> </a:t>
            </a:r>
            <a:endParaRPr lang="en-US" sz="2400" dirty="0"/>
          </a:p>
          <a:p>
            <a:pPr>
              <a:buClr>
                <a:srgbClr val="713882"/>
              </a:buClr>
            </a:pPr>
            <a:r>
              <a:rPr lang="en-US" sz="2400" b="1" dirty="0">
                <a:solidFill>
                  <a:srgbClr val="0097A0"/>
                </a:solidFill>
              </a:rPr>
              <a:t>A Primary Drawback </a:t>
            </a:r>
          </a:p>
          <a:p>
            <a:pPr lvl="1">
              <a:buClr>
                <a:srgbClr val="713882"/>
              </a:buClr>
            </a:pPr>
            <a:r>
              <a:rPr lang="en-US" sz="2210" i="1" dirty="0">
                <a:solidFill>
                  <a:srgbClr val="1D366D"/>
                </a:solidFill>
              </a:rPr>
              <a:t>Many school districts lack funds to improve ventilation, hire additional staff, lower class sizes, or add other safeguards to often older, cramped facilities, putting children, teachers, and communities at risk. </a:t>
            </a:r>
            <a:endParaRPr lang="en-US" sz="2210" dirty="0">
              <a:solidFill>
                <a:srgbClr val="1D366D"/>
              </a:solidFill>
            </a:endParaRP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835674" y="2116982"/>
            <a:ext cx="3926990" cy="3635359"/>
          </a:xfrm>
          <a:prstGeom prst="ellipse">
            <a:avLst/>
          </a:prstGeom>
          <a:solidFill>
            <a:srgbClr val="0097A0"/>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26857" y="3149831"/>
            <a:ext cx="259856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This option says that in-person learning is irreplaceable.</a:t>
            </a:r>
          </a:p>
        </p:txBody>
      </p:sp>
    </p:spTree>
    <p:extLst>
      <p:ext uri="{BB962C8B-B14F-4D97-AF65-F5344CB8AC3E}">
        <p14:creationId xmlns:p14="http://schemas.microsoft.com/office/powerpoint/2010/main" val="25172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0097A0"/>
                </a:solidFill>
                <a:latin typeface="Helvetica" pitchFamily="2" charset="0"/>
              </a:rPr>
              <a:t>Option 2:</a:t>
            </a:r>
            <a:r>
              <a:rPr lang="en-US" sz="3200" b="1" dirty="0">
                <a:solidFill>
                  <a:srgbClr val="789904"/>
                </a:solidFill>
                <a:latin typeface="Helvetica" pitchFamily="2" charset="0"/>
              </a:rPr>
              <a:t> </a:t>
            </a:r>
            <a:r>
              <a:rPr lang="en-US" sz="3200" b="1" dirty="0">
                <a:solidFill>
                  <a:srgbClr val="713882"/>
                </a:solidFill>
                <a:latin typeface="Helvetica" pitchFamily="2" charset="0"/>
              </a:rPr>
              <a:t>Put learning and emotional well-being first</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0097A0"/>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3" y="1268814"/>
            <a:ext cx="5433693" cy="914400"/>
          </a:xfrm>
          <a:solidFill>
            <a:srgbClr val="E0F0F6"/>
          </a:solidFill>
        </p:spPr>
        <p:txBody>
          <a:bodyPr>
            <a:normAutofit/>
          </a:bodyPr>
          <a:lstStyle/>
          <a:p>
            <a:pPr marL="0" indent="0">
              <a:lnSpc>
                <a:spcPct val="80000"/>
              </a:lnSpc>
              <a:buNone/>
            </a:pPr>
            <a:r>
              <a:rPr lang="en-US" sz="2200" dirty="0">
                <a:latin typeface="Candara" panose="020E0502030303020204" pitchFamily="34" charset="0"/>
              </a:rPr>
              <a:t>Open schools with predictable five-day schedules and mandatory mask rules</a:t>
            </a:r>
            <a:r>
              <a:rPr lang="en-US" sz="2600" dirty="0">
                <a:latin typeface="Candara" panose="020E0502030303020204" pitchFamily="34" charset="0"/>
              </a:rPr>
              <a:t>.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713882"/>
          </a:solidFill>
        </p:spPr>
        <p:txBody>
          <a:bodyPr/>
          <a:lstStyle/>
          <a:p>
            <a:r>
              <a:rPr lang="en-US" dirty="0">
                <a:solidFill>
                  <a:schemeClr val="bg1"/>
                </a:solidFill>
                <a:latin typeface="Candara" panose="020E0502030303020204" pitchFamily="34" charset="0"/>
              </a:rPr>
              <a:t>Possible 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26" y="1266708"/>
            <a:ext cx="5433692" cy="914400"/>
          </a:xfrm>
          <a:solidFill>
            <a:srgbClr val="E0F0F6"/>
          </a:solidFill>
        </p:spPr>
        <p:txBody>
          <a:bodyPr>
            <a:noAutofit/>
          </a:bodyPr>
          <a:lstStyle/>
          <a:p>
            <a:pPr marL="0" indent="0">
              <a:lnSpc>
                <a:spcPct val="80000"/>
              </a:lnSpc>
              <a:buNone/>
            </a:pPr>
            <a:r>
              <a:rPr lang="en-US" sz="2200" dirty="0">
                <a:latin typeface="Candara" panose="020E0502030303020204" pitchFamily="34" charset="0"/>
              </a:rPr>
              <a:t>Staying open may lead to more outbreaks, especially with more contagious variants of the virus now appearing. </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60" y="2181108"/>
            <a:ext cx="5433693" cy="1271016"/>
          </a:xfrm>
          <a:prstGeom prst="rect">
            <a:avLst/>
          </a:prstGeom>
          <a:solidFill>
            <a:srgbClr val="B9D4DD"/>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lang="en-US" sz="2200" dirty="0">
                <a:solidFill>
                  <a:prstClr val="black"/>
                </a:solidFill>
                <a:latin typeface="Candara" panose="020E0502030303020204" pitchFamily="34" charset="0"/>
              </a:rPr>
              <a:t>R</a:t>
            </a: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equire teachers to teach onsite as other essential workers do.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13" y="2181108"/>
            <a:ext cx="5433693" cy="1271016"/>
          </a:xfrm>
          <a:prstGeom prst="rect">
            <a:avLst/>
          </a:prstGeom>
          <a:solidFill>
            <a:srgbClr val="B9D4DD"/>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dirty="0">
                <a:solidFill>
                  <a:prstClr val="black"/>
                </a:solidFill>
                <a:latin typeface="Candara" panose="020E0502030303020204" pitchFamily="34" charset="0"/>
              </a:rPr>
              <a:t>S</a:t>
            </a: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ome teachers, including many of the best and most experienced, would leave the profession rather than risk their and their families’ health.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60" y="3452124"/>
            <a:ext cx="5433693" cy="1271016"/>
          </a:xfrm>
          <a:prstGeom prst="rect">
            <a:avLst/>
          </a:prstGeom>
          <a:solidFill>
            <a:srgbClr val="C7DCA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lang="en-US" sz="2200" dirty="0">
                <a:solidFill>
                  <a:prstClr val="black"/>
                </a:solidFill>
                <a:latin typeface="Candara" panose="020E0502030303020204" pitchFamily="34" charset="0"/>
              </a:rPr>
              <a:t>In</a:t>
            </a: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vest in making schools safe by renting classroom space to allow better physical distancing and by improving ventilation and sanitation.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12" y="3452124"/>
            <a:ext cx="5433693" cy="1270220"/>
          </a:xfrm>
          <a:prstGeom prst="rect">
            <a:avLst/>
          </a:prstGeom>
          <a:solidFill>
            <a:srgbClr val="C7DCA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Only wealthier districts would be able to afford such upgrades, leaving teachers and students in poorer areas in unsafe schools.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60" y="4721034"/>
            <a:ext cx="5433693" cy="1188720"/>
          </a:xfrm>
          <a:prstGeom prst="rect">
            <a:avLst/>
          </a:prstGeom>
          <a:solidFill>
            <a:srgbClr val="FEF4C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lang="en-US" sz="2200" dirty="0">
                <a:solidFill>
                  <a:prstClr val="black"/>
                </a:solidFill>
                <a:latin typeface="Candara" panose="020E0502030303020204" pitchFamily="34" charset="0"/>
              </a:rPr>
              <a:t>O</a:t>
            </a: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pen schools but cancel sports, chorus, and any activity that includes physical closeness, shouting, or singing, which can spread the virus.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12" y="4721034"/>
            <a:ext cx="5433693" cy="1188720"/>
          </a:xfrm>
          <a:prstGeom prst="rect">
            <a:avLst/>
          </a:prstGeom>
          <a:solidFill>
            <a:srgbClr val="FEF4C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lang="en-US" sz="2200" dirty="0">
                <a:solidFill>
                  <a:prstClr val="black"/>
                </a:solidFill>
                <a:latin typeface="Candara" panose="020E0502030303020204" pitchFamily="34" charset="0"/>
              </a:rPr>
              <a:t>P</a:t>
            </a: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hysical exercise and group activities are essential for children and are a major motivation for many students.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59" y="5909754"/>
            <a:ext cx="5433693" cy="830997"/>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 else could we do, especially on a community level?</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12" y="5909754"/>
            <a:ext cx="5433693" cy="832104"/>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What’s the trade-off if we do that?</a:t>
            </a:r>
          </a:p>
        </p:txBody>
      </p:sp>
    </p:spTree>
    <p:extLst>
      <p:ext uri="{BB962C8B-B14F-4D97-AF65-F5344CB8AC3E}">
        <p14:creationId xmlns:p14="http://schemas.microsoft.com/office/powerpoint/2010/main" val="196245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96143" y="192138"/>
            <a:ext cx="4011084" cy="1845867"/>
          </a:xfrm>
        </p:spPr>
        <p:txBody>
          <a:bodyPr>
            <a:normAutofit/>
          </a:bodyPr>
          <a:lstStyle/>
          <a:p>
            <a:r>
              <a:rPr lang="en-US" sz="2800" dirty="0">
                <a:solidFill>
                  <a:srgbClr val="0097A0"/>
                </a:solidFill>
                <a:latin typeface="Helvetica" pitchFamily="2" charset="0"/>
              </a:rPr>
              <a:t>OPTION 3:</a:t>
            </a:r>
            <a:br>
              <a:rPr lang="en-US" sz="2800" dirty="0">
                <a:latin typeface="Helvetica" pitchFamily="2" charset="0"/>
              </a:rPr>
            </a:br>
            <a:r>
              <a:rPr lang="en-US" sz="2800" dirty="0">
                <a:solidFill>
                  <a:srgbClr val="1D366D"/>
                </a:solidFill>
                <a:latin typeface="Helvetica" pitchFamily="2" charset="0"/>
              </a:rPr>
              <a:t>Focus on children most likely to fall behind</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fontScale="85000" lnSpcReduction="10000"/>
          </a:bodyPr>
          <a:lstStyle/>
          <a:p>
            <a:endParaRPr lang="en-US" sz="2000" dirty="0">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Very young children miss out on the critical early years when they learn to read. </a:t>
            </a:r>
          </a:p>
          <a:p>
            <a:pPr>
              <a:buClr>
                <a:srgbClr val="0097A0"/>
              </a:buClr>
              <a:buSzPct val="150000"/>
            </a:pP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Special education students forget hard-won skills they will need to live independently. </a:t>
            </a:r>
            <a:br>
              <a:rPr lang="en-US" sz="2400" dirty="0">
                <a:solidFill>
                  <a:srgbClr val="1D366D"/>
                </a:solidFill>
                <a:latin typeface="Helvetica" pitchFamily="2" charset="0"/>
              </a:rPr>
            </a:b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A child who has lost a parent to the pandemic also loses the support network that school once provided.</a:t>
            </a:r>
            <a:br>
              <a:rPr lang="en-US" sz="2400" dirty="0">
                <a:solidFill>
                  <a:srgbClr val="1D366D"/>
                </a:solidFill>
                <a:latin typeface="Helvetica" pitchFamily="2" charset="0"/>
              </a:rPr>
            </a:b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The coronavirus has hit communities of color and low-income households especially hard. </a:t>
            </a:r>
            <a:br>
              <a:rPr lang="en-US" sz="2400" dirty="0">
                <a:solidFill>
                  <a:srgbClr val="1D366D"/>
                </a:solidFill>
                <a:latin typeface="Helvetica" pitchFamily="2" charset="0"/>
              </a:rPr>
            </a:br>
            <a:endParaRPr lang="en-US" sz="2400" dirty="0">
              <a:solidFill>
                <a:srgbClr val="1D366D"/>
              </a:solidFill>
              <a:latin typeface="Helvetica" pitchFamily="2" charset="0"/>
            </a:endParaRPr>
          </a:p>
          <a:p>
            <a:pPr marL="342900" indent="-342900">
              <a:buClr>
                <a:srgbClr val="0097A0"/>
              </a:buClr>
              <a:buSzPct val="150000"/>
              <a:buFont typeface="Arial" panose="020B0604020202020204" pitchFamily="34" charset="0"/>
              <a:buChar char="•"/>
            </a:pPr>
            <a:r>
              <a:rPr lang="en-US" sz="2400" dirty="0">
                <a:solidFill>
                  <a:srgbClr val="1D366D"/>
                </a:solidFill>
                <a:latin typeface="Helvetica" pitchFamily="2" charset="0"/>
              </a:rPr>
              <a:t>It has magnified old inequities and revealed new ones, such as whose parent gets to work from home or who has reliable Wi-Fi.</a:t>
            </a:r>
          </a:p>
          <a:p>
            <a:pPr>
              <a:buClr>
                <a:srgbClr val="713882"/>
              </a:buClr>
            </a:pPr>
            <a:r>
              <a:rPr lang="en-US" sz="2400" dirty="0">
                <a:solidFill>
                  <a:srgbClr val="1D366D"/>
                </a:solidFill>
                <a:latin typeface="Helvetica" pitchFamily="2" charset="0"/>
              </a:rPr>
              <a:t> </a:t>
            </a:r>
            <a:endParaRPr lang="en-US" sz="2400" dirty="0"/>
          </a:p>
          <a:p>
            <a:pPr>
              <a:buClr>
                <a:srgbClr val="713882"/>
              </a:buClr>
            </a:pPr>
            <a:r>
              <a:rPr lang="en-US" sz="2400" b="1" dirty="0">
                <a:solidFill>
                  <a:srgbClr val="0097A0"/>
                </a:solidFill>
              </a:rPr>
              <a:t>A Primary Drawback </a:t>
            </a:r>
          </a:p>
          <a:p>
            <a:pPr lvl="1">
              <a:buClr>
                <a:srgbClr val="713882"/>
              </a:buClr>
            </a:pPr>
            <a:r>
              <a:rPr lang="en-US" sz="2210" i="1" dirty="0">
                <a:solidFill>
                  <a:srgbClr val="1D366D"/>
                </a:solidFill>
              </a:rPr>
              <a:t>The pandemic has affected all students educationally and emotionally. To focus on only some would be unfair and would undermine broad support for public education. </a:t>
            </a:r>
            <a:endParaRPr lang="en-US" sz="2210" dirty="0">
              <a:solidFill>
                <a:srgbClr val="1D366D"/>
              </a:solidFill>
            </a:endParaRP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771879" y="2408614"/>
            <a:ext cx="3926990" cy="3635359"/>
          </a:xfrm>
          <a:prstGeom prst="ellipse">
            <a:avLst/>
          </a:prstGeom>
          <a:solidFill>
            <a:srgbClr val="0097A0"/>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96143" y="3160464"/>
            <a:ext cx="259856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This option says closing schools hurts some children more than others.</a:t>
            </a:r>
          </a:p>
        </p:txBody>
      </p:sp>
    </p:spTree>
    <p:extLst>
      <p:ext uri="{BB962C8B-B14F-4D97-AF65-F5344CB8AC3E}">
        <p14:creationId xmlns:p14="http://schemas.microsoft.com/office/powerpoint/2010/main" val="21820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0097A0"/>
                </a:solidFill>
                <a:latin typeface="Helvetica" pitchFamily="2" charset="0"/>
              </a:rPr>
              <a:t>Option 3:</a:t>
            </a:r>
            <a:r>
              <a:rPr lang="en-US" sz="3200" b="1" dirty="0">
                <a:solidFill>
                  <a:srgbClr val="789904"/>
                </a:solidFill>
                <a:latin typeface="Helvetica" pitchFamily="2" charset="0"/>
              </a:rPr>
              <a:t> </a:t>
            </a:r>
            <a:r>
              <a:rPr lang="en-US" sz="3200" b="1" dirty="0">
                <a:solidFill>
                  <a:srgbClr val="713882"/>
                </a:solidFill>
                <a:latin typeface="Helvetica" pitchFamily="2" charset="0"/>
              </a:rPr>
              <a:t>Focus on children most likely to fall behind</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0097A0"/>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3" y="1268814"/>
            <a:ext cx="5433693" cy="1435608"/>
          </a:xfrm>
          <a:solidFill>
            <a:srgbClr val="E0F0F6"/>
          </a:solidFill>
        </p:spPr>
        <p:txBody>
          <a:bodyPr>
            <a:normAutofit/>
          </a:bodyPr>
          <a:lstStyle/>
          <a:p>
            <a:pPr marL="0" indent="0">
              <a:lnSpc>
                <a:spcPct val="80000"/>
              </a:lnSpc>
              <a:buNone/>
            </a:pPr>
            <a:r>
              <a:rPr lang="en-US" sz="2000" dirty="0">
                <a:latin typeface="Candara" panose="020E0502030303020204" pitchFamily="34" charset="0"/>
              </a:rPr>
              <a:t>Bring back the earliest grades first. Young children learn reading and other basic skills best with in-person instruction, and they are less likely to spread the virus or fall seriously ill.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713882"/>
          </a:solidFill>
        </p:spPr>
        <p:txBody>
          <a:bodyPr/>
          <a:lstStyle/>
          <a:p>
            <a:r>
              <a:rPr lang="en-US" dirty="0">
                <a:solidFill>
                  <a:schemeClr val="bg1"/>
                </a:solidFill>
                <a:latin typeface="Candara" panose="020E0502030303020204" pitchFamily="34" charset="0"/>
              </a:rPr>
              <a:t>Possible 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045" y="1269873"/>
            <a:ext cx="5433692" cy="1439430"/>
          </a:xfrm>
          <a:solidFill>
            <a:srgbClr val="E0F0F6"/>
          </a:solidFill>
        </p:spPr>
        <p:txBody>
          <a:bodyPr>
            <a:noAutofit/>
          </a:bodyPr>
          <a:lstStyle/>
          <a:p>
            <a:pPr marL="0" indent="0">
              <a:lnSpc>
                <a:spcPct val="80000"/>
              </a:lnSpc>
              <a:buNone/>
            </a:pPr>
            <a:r>
              <a:rPr lang="en-US" sz="2000" dirty="0">
                <a:latin typeface="Candara" panose="020E0502030303020204" pitchFamily="34" charset="0"/>
              </a:rPr>
              <a:t>Many older students are not showing up for online classes and risk falling behind academically. They may end up gathering in unsupervised groups that are even more likely to spread the virus. </a:t>
            </a:r>
          </a:p>
          <a:p>
            <a:pPr marL="0" indent="0">
              <a:lnSpc>
                <a:spcPct val="80000"/>
              </a:lnSpc>
              <a:buNone/>
            </a:pPr>
            <a:endParaRPr lang="en-US" sz="2000" dirty="0">
              <a:latin typeface="Candara" panose="020E0502030303020204" pitchFamily="34" charset="0"/>
            </a:endParaRP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14" y="2699048"/>
            <a:ext cx="5433693" cy="1188720"/>
          </a:xfrm>
          <a:prstGeom prst="rect">
            <a:avLst/>
          </a:prstGeom>
          <a:solidFill>
            <a:srgbClr val="B9D4DD"/>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Open schools to offer in-person instruction for special education students, low-income children, English language learners, and others left behind by remote instruction.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094" y="2699048"/>
            <a:ext cx="5433693" cy="1188720"/>
          </a:xfrm>
          <a:prstGeom prst="rect">
            <a:avLst/>
          </a:prstGeom>
          <a:solidFill>
            <a:srgbClr val="B9D4DD"/>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Remote teaching is harming all students’ ability to learn. Singling out some for special treatment will create resentment and divide communities.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765" y="3887768"/>
            <a:ext cx="5433693" cy="914400"/>
          </a:xfrm>
          <a:prstGeom prst="rect">
            <a:avLst/>
          </a:prstGeom>
          <a:solidFill>
            <a:srgbClr val="C7DCA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Offer summer school and after-school classes to help those students who have fallen behind to catch up educationally</a:t>
            </a: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094" y="3887768"/>
            <a:ext cx="5433693" cy="914400"/>
          </a:xfrm>
          <a:prstGeom prst="rect">
            <a:avLst/>
          </a:prstGeom>
          <a:solidFill>
            <a:srgbClr val="C7DCA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Teachers already are exhausted by the demands of the pandemic and cannot be asked to do even more.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54" y="4802168"/>
            <a:ext cx="5433693" cy="1371600"/>
          </a:xfrm>
          <a:prstGeom prst="rect">
            <a:avLst/>
          </a:prstGeom>
          <a:solidFill>
            <a:srgbClr val="FEF4C7"/>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Create permanent enrichment programs, such as music and the arts, counseling, and mentoring programs, that give children who have suffered from poverty, racism, or other forms of abuse an equal chance at a good education.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094" y="4802168"/>
            <a:ext cx="5433693" cy="1371600"/>
          </a:xfrm>
          <a:prstGeom prst="rect">
            <a:avLst/>
          </a:prstGeom>
          <a:solidFill>
            <a:srgbClr val="FEF4C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Schools should stick to teaching reading, math, science, and other critical subjects. We ask too much of them as it is without demanding that they fix larger societal problems.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765" y="6177197"/>
            <a:ext cx="5433693" cy="590931"/>
          </a:xfrm>
          <a:prstGeom prst="rect">
            <a:avLst/>
          </a:prstGeom>
          <a:solidFill>
            <a:srgbClr val="BE1E2D"/>
          </a:solid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 else could we do, especially on a community level?</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045" y="6170020"/>
            <a:ext cx="5433693" cy="594360"/>
          </a:xfrm>
          <a:prstGeom prst="rect">
            <a:avLst/>
          </a:prstGeom>
          <a:solidFill>
            <a:srgbClr val="BE1E2D"/>
          </a:solid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What’s the trade-off if we do that?</a:t>
            </a:r>
          </a:p>
        </p:txBody>
      </p:sp>
    </p:spTree>
    <p:extLst>
      <p:ext uri="{BB962C8B-B14F-4D97-AF65-F5344CB8AC3E}">
        <p14:creationId xmlns:p14="http://schemas.microsoft.com/office/powerpoint/2010/main" val="4061071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6950</TotalTime>
  <Words>1365</Words>
  <Application>Microsoft Macintosh PowerPoint</Application>
  <PresentationFormat>Widescreen</PresentationFormat>
  <Paragraphs>128</Paragraphs>
  <Slides>11</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Calibri</vt:lpstr>
      <vt:lpstr>Calibri Light</vt:lpstr>
      <vt:lpstr>Candara</vt:lpstr>
      <vt:lpstr>Garamond</vt:lpstr>
      <vt:lpstr>Gill Sans MT</vt:lpstr>
      <vt:lpstr>Helvetica</vt:lpstr>
      <vt:lpstr>Wingdings</vt:lpstr>
      <vt:lpstr>Office Theme</vt:lpstr>
      <vt:lpstr>1_Office Theme</vt:lpstr>
      <vt:lpstr>2_Office Theme</vt:lpstr>
      <vt:lpstr>PowerPoint Presentation</vt:lpstr>
      <vt:lpstr>Holding a Deliberative Forum</vt:lpstr>
      <vt:lpstr>Ground Rules for a Forum</vt:lpstr>
      <vt:lpstr>OPTION 1: Put health concerns first</vt:lpstr>
      <vt:lpstr>Option 1: Put health concerns first</vt:lpstr>
      <vt:lpstr>OPTION 2: Put learning and emotional well-being first</vt:lpstr>
      <vt:lpstr>Option 2: Put learning and emotional well-being first</vt:lpstr>
      <vt:lpstr>OPTION 3: Focus on children most likely to fall behind</vt:lpstr>
      <vt:lpstr>Option 3: Focus on children most likely to fall behind</vt:lpstr>
      <vt:lpstr>CLOSING REFLECTIONS</vt:lpstr>
      <vt:lpstr>Post Forum Questionnaire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Minnich</dc:creator>
  <cp:lastModifiedBy>Darla Minnich</cp:lastModifiedBy>
  <cp:revision>168</cp:revision>
  <dcterms:created xsi:type="dcterms:W3CDTF">2020-03-25T20:27:43Z</dcterms:created>
  <dcterms:modified xsi:type="dcterms:W3CDTF">2021-04-01T22:16:37Z</dcterms:modified>
</cp:coreProperties>
</file>