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1"/>
  </p:sldMasterIdLst>
  <p:notesMasterIdLst>
    <p:notesMasterId r:id="rId28"/>
  </p:notesMasterIdLst>
  <p:sldIdLst>
    <p:sldId id="256" r:id="rId2"/>
    <p:sldId id="296" r:id="rId3"/>
    <p:sldId id="268" r:id="rId4"/>
    <p:sldId id="272" r:id="rId5"/>
    <p:sldId id="269" r:id="rId6"/>
    <p:sldId id="307" r:id="rId7"/>
    <p:sldId id="316" r:id="rId8"/>
    <p:sldId id="257" r:id="rId9"/>
    <p:sldId id="292" r:id="rId10"/>
    <p:sldId id="308" r:id="rId11"/>
    <p:sldId id="270" r:id="rId12"/>
    <p:sldId id="309" r:id="rId13"/>
    <p:sldId id="288" r:id="rId14"/>
    <p:sldId id="310" r:id="rId15"/>
    <p:sldId id="289" r:id="rId16"/>
    <p:sldId id="311" r:id="rId17"/>
    <p:sldId id="260" r:id="rId18"/>
    <p:sldId id="312" r:id="rId19"/>
    <p:sldId id="313" r:id="rId20"/>
    <p:sldId id="303" r:id="rId21"/>
    <p:sldId id="295" r:id="rId22"/>
    <p:sldId id="314" r:id="rId23"/>
    <p:sldId id="261" r:id="rId24"/>
    <p:sldId id="262" r:id="rId25"/>
    <p:sldId id="315" r:id="rId26"/>
    <p:sldId id="305" r:id="rId27"/>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35">
          <p15:clr>
            <a:srgbClr val="A4A3A4"/>
          </p15:clr>
        </p15:guide>
        <p15:guide id="2" orient="horz">
          <p15:clr>
            <a:srgbClr val="A4A3A4"/>
          </p15:clr>
        </p15:guide>
        <p15:guide id="3" orient="horz" pos="900">
          <p15:clr>
            <a:srgbClr val="A4A3A4"/>
          </p15:clr>
        </p15:guide>
        <p15:guide id="4" orient="horz" pos="2413">
          <p15:clr>
            <a:srgbClr val="A4A3A4"/>
          </p15:clr>
        </p15:guide>
        <p15:guide id="5" orient="horz" pos="2604">
          <p15:clr>
            <a:srgbClr val="A4A3A4"/>
          </p15:clr>
        </p15:guide>
        <p15:guide id="6" orient="horz" pos="1162">
          <p15:clr>
            <a:srgbClr val="A4A3A4"/>
          </p15:clr>
        </p15:guide>
        <p15:guide id="7" orient="horz" pos="3013">
          <p15:clr>
            <a:srgbClr val="A4A3A4"/>
          </p15:clr>
        </p15:guide>
        <p15:guide id="8" orient="horz" pos="2886">
          <p15:clr>
            <a:srgbClr val="A4A3A4"/>
          </p15:clr>
        </p15:guide>
        <p15:guide id="9" orient="horz" pos="3733">
          <p15:clr>
            <a:srgbClr val="A4A3A4"/>
          </p15:clr>
        </p15:guide>
        <p15:guide id="10" orient="horz" pos="3539">
          <p15:clr>
            <a:srgbClr val="A4A3A4"/>
          </p15:clr>
        </p15:guide>
        <p15:guide id="11" orient="horz" pos="2271">
          <p15:clr>
            <a:srgbClr val="A4A3A4"/>
          </p15:clr>
        </p15:guide>
        <p15:guide id="12" orient="horz" pos="2447">
          <p15:clr>
            <a:srgbClr val="A4A3A4"/>
          </p15:clr>
        </p15:guide>
        <p15:guide id="13" orient="horz" pos="2840">
          <p15:clr>
            <a:srgbClr val="A4A3A4"/>
          </p15:clr>
        </p15:guide>
        <p15:guide id="14" pos="2927">
          <p15:clr>
            <a:srgbClr val="A4A3A4"/>
          </p15:clr>
        </p15:guide>
        <p15:guide id="15" pos="5540">
          <p15:clr>
            <a:srgbClr val="A4A3A4"/>
          </p15:clr>
        </p15:guide>
        <p15:guide id="16" pos="5759">
          <p15:clr>
            <a:srgbClr val="A4A3A4"/>
          </p15:clr>
        </p15:guide>
        <p15:guide id="17" pos="2807">
          <p15:clr>
            <a:srgbClr val="A4A3A4"/>
          </p15:clr>
        </p15:guide>
        <p15:guide id="18" pos="647">
          <p15:clr>
            <a:srgbClr val="A4A3A4"/>
          </p15:clr>
        </p15:guide>
        <p15:guide id="19" pos="1214">
          <p15:clr>
            <a:srgbClr val="A4A3A4"/>
          </p15:clr>
        </p15:guide>
        <p15:guide id="20" pos="294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399"/>
    <a:srgbClr val="3399CC"/>
    <a:srgbClr val="FFCC00"/>
    <a:srgbClr val="95B3D7"/>
    <a:srgbClr val="CC6600"/>
    <a:srgbClr val="CC9933"/>
    <a:srgbClr val="FF6633"/>
    <a:srgbClr val="CC3333"/>
    <a:srgbClr val="CC0000"/>
    <a:srgbClr val="FF423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48" autoAdjust="0"/>
    <p:restoredTop sz="77133" autoAdjust="0"/>
  </p:normalViewPr>
  <p:slideViewPr>
    <p:cSldViewPr snapToGrid="0" snapToObjects="1">
      <p:cViewPr varScale="1">
        <p:scale>
          <a:sx n="113" d="100"/>
          <a:sy n="113" d="100"/>
        </p:scale>
        <p:origin x="1152" y="84"/>
      </p:cViewPr>
      <p:guideLst>
        <p:guide orient="horz" pos="3635"/>
        <p:guide orient="horz"/>
        <p:guide orient="horz" pos="900"/>
        <p:guide orient="horz" pos="2413"/>
        <p:guide orient="horz" pos="2604"/>
        <p:guide orient="horz" pos="1162"/>
        <p:guide orient="horz" pos="3013"/>
        <p:guide orient="horz" pos="2886"/>
        <p:guide orient="horz" pos="3733"/>
        <p:guide orient="horz" pos="3539"/>
        <p:guide orient="horz" pos="2271"/>
        <p:guide orient="horz" pos="2447"/>
        <p:guide orient="horz" pos="2840"/>
        <p:guide pos="2927"/>
        <p:guide pos="5540"/>
        <p:guide pos="5759"/>
        <p:guide pos="2807"/>
        <p:guide pos="647"/>
        <p:guide pos="1214"/>
        <p:guide pos="2947"/>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FBE8DB-2756-4898-903D-14CDF07422C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1E3298B-6B62-4572-BA66-242E2A22CA19}">
      <dgm:prSet/>
      <dgm:spPr>
        <a:xfrm>
          <a:off x="0" y="311543"/>
          <a:ext cx="2719774" cy="1631864"/>
        </a:xfrm>
        <a:solidFill>
          <a:srgbClr val="E48312">
            <a:hueOff val="0"/>
            <a:satOff val="0"/>
            <a:lumOff val="0"/>
            <a:alphaOff val="0"/>
          </a:srgbClr>
        </a:solidFill>
        <a:ln w="15875" cap="flat" cmpd="sng" algn="ctr">
          <a:solidFill>
            <a:sysClr val="window" lastClr="FFFFFF">
              <a:hueOff val="0"/>
              <a:satOff val="0"/>
              <a:lumOff val="0"/>
              <a:alphaOff val="0"/>
            </a:sysClr>
          </a:solidFill>
          <a:prstDash val="solid"/>
        </a:ln>
        <a:effectLst/>
      </dgm:spPr>
      <dgm:t>
        <a:bodyPr/>
        <a:lstStyle/>
        <a:p>
          <a:pPr>
            <a:buNone/>
          </a:pPr>
          <a:r>
            <a:rPr lang="en-US" dirty="0">
              <a:solidFill>
                <a:sysClr val="window" lastClr="FFFFFF"/>
              </a:solidFill>
              <a:latin typeface="Calibri" panose="020F0502020204030204"/>
              <a:ea typeface="+mn-ea"/>
              <a:cs typeface="+mn-cs"/>
            </a:rPr>
            <a:t>Are there important ideas we didn’t talk about?</a:t>
          </a:r>
        </a:p>
      </dgm:t>
    </dgm:pt>
    <dgm:pt modelId="{EEC8F6E0-CE31-4C27-B7C1-229A921F46DA}" type="parTrans" cxnId="{D1DF11E5-EBE4-42AD-B4AE-7B0796D73FA7}">
      <dgm:prSet/>
      <dgm:spPr/>
      <dgm:t>
        <a:bodyPr/>
        <a:lstStyle/>
        <a:p>
          <a:endParaRPr lang="en-US"/>
        </a:p>
      </dgm:t>
    </dgm:pt>
    <dgm:pt modelId="{654F872A-5B44-4AA8-84EB-9B5C6F557548}" type="sibTrans" cxnId="{D1DF11E5-EBE4-42AD-B4AE-7B0796D73FA7}">
      <dgm:prSet/>
      <dgm:spPr/>
      <dgm:t>
        <a:bodyPr/>
        <a:lstStyle/>
        <a:p>
          <a:endParaRPr lang="en-US"/>
        </a:p>
      </dgm:t>
    </dgm:pt>
    <dgm:pt modelId="{70837C22-3CCB-4CC4-8AC5-1A5FA8D429A9}">
      <dgm:prSet/>
      <dgm:spPr>
        <a:xfrm>
          <a:off x="2991752" y="391146"/>
          <a:ext cx="2719774" cy="1631864"/>
        </a:xfrm>
        <a:solidFill>
          <a:srgbClr val="E48312">
            <a:hueOff val="0"/>
            <a:satOff val="0"/>
            <a:lumOff val="0"/>
            <a:alphaOff val="0"/>
          </a:srgbClr>
        </a:solidFill>
        <a:ln w="15875" cap="flat" cmpd="sng" algn="ctr">
          <a:solidFill>
            <a:sysClr val="window" lastClr="FFFFFF">
              <a:hueOff val="0"/>
              <a:satOff val="0"/>
              <a:lumOff val="0"/>
              <a:alphaOff val="0"/>
            </a:sysClr>
          </a:solidFill>
          <a:prstDash val="solid"/>
        </a:ln>
        <a:effectLst/>
      </dgm:spPr>
      <dgm:t>
        <a:bodyPr/>
        <a:lstStyle/>
        <a:p>
          <a:pPr>
            <a:buNone/>
          </a:pPr>
          <a:r>
            <a:rPr lang="en-US" dirty="0">
              <a:solidFill>
                <a:sysClr val="window" lastClr="FFFFFF"/>
              </a:solidFill>
              <a:latin typeface="Calibri" panose="020F0502020204030204"/>
              <a:ea typeface="+mn-ea"/>
              <a:cs typeface="+mn-cs"/>
            </a:rPr>
            <a:t>Are there areas where we’re divided and need to talk more?</a:t>
          </a:r>
        </a:p>
      </dgm:t>
    </dgm:pt>
    <dgm:pt modelId="{77AA8E74-A6CA-4066-8568-5843241E5BB5}" type="parTrans" cxnId="{C2EDB73A-DFA2-4EDC-8F23-E83192C6CFA6}">
      <dgm:prSet/>
      <dgm:spPr/>
      <dgm:t>
        <a:bodyPr/>
        <a:lstStyle/>
        <a:p>
          <a:endParaRPr lang="en-US"/>
        </a:p>
      </dgm:t>
    </dgm:pt>
    <dgm:pt modelId="{46E9E902-F3F3-4B25-B472-25FEC8602C29}" type="sibTrans" cxnId="{C2EDB73A-DFA2-4EDC-8F23-E83192C6CFA6}">
      <dgm:prSet/>
      <dgm:spPr/>
      <dgm:t>
        <a:bodyPr/>
        <a:lstStyle/>
        <a:p>
          <a:endParaRPr lang="en-US"/>
        </a:p>
      </dgm:t>
    </dgm:pt>
    <dgm:pt modelId="{97424820-424E-4A4D-96FB-BA0610E723A6}">
      <dgm:prSet/>
      <dgm:spPr>
        <a:xfrm>
          <a:off x="5983505" y="391146"/>
          <a:ext cx="2719774" cy="1631864"/>
        </a:xfrm>
        <a:solidFill>
          <a:srgbClr val="E48312">
            <a:hueOff val="0"/>
            <a:satOff val="0"/>
            <a:lumOff val="0"/>
            <a:alphaOff val="0"/>
          </a:srgbClr>
        </a:solidFill>
        <a:ln w="15875" cap="flat" cmpd="sng" algn="ctr">
          <a:solidFill>
            <a:sysClr val="window" lastClr="FFFFFF">
              <a:hueOff val="0"/>
              <a:satOff val="0"/>
              <a:lumOff val="0"/>
              <a:alphaOff val="0"/>
            </a:sysClr>
          </a:solidFill>
          <a:prstDash val="solid"/>
        </a:ln>
        <a:effectLst/>
      </dgm:spPr>
      <dgm:t>
        <a:bodyPr/>
        <a:lstStyle/>
        <a:p>
          <a:pPr>
            <a:buNone/>
          </a:pPr>
          <a:r>
            <a:rPr lang="en-US">
              <a:solidFill>
                <a:sysClr val="window" lastClr="FFFFFF"/>
              </a:solidFill>
              <a:latin typeface="Calibri" panose="020F0502020204030204"/>
              <a:ea typeface="+mn-ea"/>
              <a:cs typeface="+mn-cs"/>
            </a:rPr>
            <a:t>Who else should we hear from?</a:t>
          </a:r>
        </a:p>
      </dgm:t>
    </dgm:pt>
    <dgm:pt modelId="{043A7EC3-B05D-46F5-BA7F-BF9F182F686D}" type="parTrans" cxnId="{38EE2619-1CD0-417C-991C-48703BC93C61}">
      <dgm:prSet/>
      <dgm:spPr/>
      <dgm:t>
        <a:bodyPr/>
        <a:lstStyle/>
        <a:p>
          <a:endParaRPr lang="en-US"/>
        </a:p>
      </dgm:t>
    </dgm:pt>
    <dgm:pt modelId="{EC7D6C0E-1F04-4837-B34C-80BC751DA96A}" type="sibTrans" cxnId="{38EE2619-1CD0-417C-991C-48703BC93C61}">
      <dgm:prSet/>
      <dgm:spPr/>
      <dgm:t>
        <a:bodyPr/>
        <a:lstStyle/>
        <a:p>
          <a:endParaRPr lang="en-US"/>
        </a:p>
      </dgm:t>
    </dgm:pt>
    <dgm:pt modelId="{6BCFA40E-DCB6-4F41-B844-E8272D635065}">
      <dgm:prSet/>
      <dgm:spPr>
        <a:xfrm>
          <a:off x="1495876" y="2294988"/>
          <a:ext cx="2719774" cy="1631864"/>
        </a:xfrm>
        <a:solidFill>
          <a:srgbClr val="E48312">
            <a:hueOff val="0"/>
            <a:satOff val="0"/>
            <a:lumOff val="0"/>
            <a:alphaOff val="0"/>
          </a:srgbClr>
        </a:solidFill>
        <a:ln w="15875" cap="flat" cmpd="sng" algn="ctr">
          <a:solidFill>
            <a:sysClr val="window" lastClr="FFFFFF">
              <a:hueOff val="0"/>
              <a:satOff val="0"/>
              <a:lumOff val="0"/>
              <a:alphaOff val="0"/>
            </a:sysClr>
          </a:solidFill>
          <a:prstDash val="solid"/>
        </a:ln>
        <a:effectLst/>
      </dgm:spPr>
      <dgm:t>
        <a:bodyPr/>
        <a:lstStyle/>
        <a:p>
          <a:pPr>
            <a:buNone/>
          </a:pPr>
          <a:r>
            <a:rPr lang="en-US" dirty="0">
              <a:solidFill>
                <a:sysClr val="window" lastClr="FFFFFF"/>
              </a:solidFill>
              <a:latin typeface="Calibri" panose="020F0502020204030204"/>
              <a:ea typeface="+mn-ea"/>
              <a:cs typeface="+mn-cs"/>
            </a:rPr>
            <a:t>What actions could we take as individuals?</a:t>
          </a:r>
        </a:p>
      </dgm:t>
    </dgm:pt>
    <dgm:pt modelId="{8AE2DB2E-FF26-42FB-80C4-90E1AD600441}" type="parTrans" cxnId="{680DE97D-573F-4791-97C6-D39DC00383BA}">
      <dgm:prSet/>
      <dgm:spPr/>
      <dgm:t>
        <a:bodyPr/>
        <a:lstStyle/>
        <a:p>
          <a:endParaRPr lang="en-US"/>
        </a:p>
      </dgm:t>
    </dgm:pt>
    <dgm:pt modelId="{5F7D8E8D-53BC-47F6-A8E4-5618464F0164}" type="sibTrans" cxnId="{680DE97D-573F-4791-97C6-D39DC00383BA}">
      <dgm:prSet/>
      <dgm:spPr/>
      <dgm:t>
        <a:bodyPr/>
        <a:lstStyle/>
        <a:p>
          <a:endParaRPr lang="en-US"/>
        </a:p>
      </dgm:t>
    </dgm:pt>
    <dgm:pt modelId="{3EA45FF7-8DA3-459B-A1E2-9E5453C0EE58}">
      <dgm:prSet/>
      <dgm:spPr>
        <a:xfrm>
          <a:off x="4487628" y="2294988"/>
          <a:ext cx="2719774" cy="1631864"/>
        </a:xfrm>
        <a:solidFill>
          <a:srgbClr val="E48312">
            <a:hueOff val="0"/>
            <a:satOff val="0"/>
            <a:lumOff val="0"/>
            <a:alphaOff val="0"/>
          </a:srgbClr>
        </a:solidFill>
        <a:ln w="15875" cap="flat" cmpd="sng" algn="ctr">
          <a:solidFill>
            <a:sysClr val="window" lastClr="FFFFFF">
              <a:hueOff val="0"/>
              <a:satOff val="0"/>
              <a:lumOff val="0"/>
              <a:alphaOff val="0"/>
            </a:sysClr>
          </a:solidFill>
          <a:prstDash val="solid"/>
        </a:ln>
        <a:effectLst/>
      </dgm:spPr>
      <dgm:t>
        <a:bodyPr/>
        <a:lstStyle/>
        <a:p>
          <a:pPr>
            <a:buNone/>
          </a:pPr>
          <a:r>
            <a:rPr lang="en-US" dirty="0">
              <a:solidFill>
                <a:sysClr val="window" lastClr="FFFFFF"/>
              </a:solidFill>
              <a:latin typeface="Calibri" panose="020F0502020204030204"/>
              <a:ea typeface="+mn-ea"/>
              <a:cs typeface="+mn-cs"/>
            </a:rPr>
            <a:t>What should we expect from candidates we support?</a:t>
          </a:r>
        </a:p>
      </dgm:t>
    </dgm:pt>
    <dgm:pt modelId="{1B1F76DA-7162-48EE-B603-1FAE3CD55BC1}" type="parTrans" cxnId="{030C9349-2324-45A2-BE52-D35180BB9741}">
      <dgm:prSet/>
      <dgm:spPr/>
      <dgm:t>
        <a:bodyPr/>
        <a:lstStyle/>
        <a:p>
          <a:endParaRPr lang="en-US"/>
        </a:p>
      </dgm:t>
    </dgm:pt>
    <dgm:pt modelId="{5D24DE2F-A680-4293-9B1C-9F0479844D9D}" type="sibTrans" cxnId="{030C9349-2324-45A2-BE52-D35180BB9741}">
      <dgm:prSet/>
      <dgm:spPr/>
      <dgm:t>
        <a:bodyPr/>
        <a:lstStyle/>
        <a:p>
          <a:endParaRPr lang="en-US"/>
        </a:p>
      </dgm:t>
    </dgm:pt>
    <dgm:pt modelId="{089B41B9-210D-4316-8EB2-F1CB3F331B23}" type="pres">
      <dgm:prSet presAssocID="{A5FBE8DB-2756-4898-903D-14CDF07422C5}" presName="linear" presStyleCnt="0">
        <dgm:presLayoutVars>
          <dgm:animLvl val="lvl"/>
          <dgm:resizeHandles val="exact"/>
        </dgm:presLayoutVars>
      </dgm:prSet>
      <dgm:spPr/>
    </dgm:pt>
    <dgm:pt modelId="{050B459A-D514-447F-91AF-31ED6F5BEADB}" type="pres">
      <dgm:prSet presAssocID="{31E3298B-6B62-4572-BA66-242E2A22CA19}" presName="parentText" presStyleLbl="node1" presStyleIdx="0" presStyleCnt="5">
        <dgm:presLayoutVars>
          <dgm:chMax val="0"/>
          <dgm:bulletEnabled val="1"/>
        </dgm:presLayoutVars>
      </dgm:prSet>
      <dgm:spPr/>
    </dgm:pt>
    <dgm:pt modelId="{04B52977-705D-4CE3-A9C9-13134729A300}" type="pres">
      <dgm:prSet presAssocID="{654F872A-5B44-4AA8-84EB-9B5C6F557548}" presName="spacer" presStyleCnt="0"/>
      <dgm:spPr/>
    </dgm:pt>
    <dgm:pt modelId="{E0D78D22-A61A-413F-8DF5-8DBE26EA10BF}" type="pres">
      <dgm:prSet presAssocID="{70837C22-3CCB-4CC4-8AC5-1A5FA8D429A9}" presName="parentText" presStyleLbl="node1" presStyleIdx="1" presStyleCnt="5">
        <dgm:presLayoutVars>
          <dgm:chMax val="0"/>
          <dgm:bulletEnabled val="1"/>
        </dgm:presLayoutVars>
      </dgm:prSet>
      <dgm:spPr/>
    </dgm:pt>
    <dgm:pt modelId="{990A588F-7905-4014-AE6A-5D74CAD8EDC0}" type="pres">
      <dgm:prSet presAssocID="{46E9E902-F3F3-4B25-B472-25FEC8602C29}" presName="spacer" presStyleCnt="0"/>
      <dgm:spPr/>
    </dgm:pt>
    <dgm:pt modelId="{9D81E00B-06F0-400A-B565-EA12897B0EF8}" type="pres">
      <dgm:prSet presAssocID="{97424820-424E-4A4D-96FB-BA0610E723A6}" presName="parentText" presStyleLbl="node1" presStyleIdx="2" presStyleCnt="5">
        <dgm:presLayoutVars>
          <dgm:chMax val="0"/>
          <dgm:bulletEnabled val="1"/>
        </dgm:presLayoutVars>
      </dgm:prSet>
      <dgm:spPr/>
    </dgm:pt>
    <dgm:pt modelId="{C293997F-8859-4DCF-9C7B-9EFBD56FB6D7}" type="pres">
      <dgm:prSet presAssocID="{EC7D6C0E-1F04-4837-B34C-80BC751DA96A}" presName="spacer" presStyleCnt="0"/>
      <dgm:spPr/>
    </dgm:pt>
    <dgm:pt modelId="{9028027B-BA24-4456-88C2-CA66ADCE68C1}" type="pres">
      <dgm:prSet presAssocID="{6BCFA40E-DCB6-4F41-B844-E8272D635065}" presName="parentText" presStyleLbl="node1" presStyleIdx="3" presStyleCnt="5">
        <dgm:presLayoutVars>
          <dgm:chMax val="0"/>
          <dgm:bulletEnabled val="1"/>
        </dgm:presLayoutVars>
      </dgm:prSet>
      <dgm:spPr/>
    </dgm:pt>
    <dgm:pt modelId="{8873CE42-6E9A-4DBC-B836-4F0078CDA1F8}" type="pres">
      <dgm:prSet presAssocID="{5F7D8E8D-53BC-47F6-A8E4-5618464F0164}" presName="spacer" presStyleCnt="0"/>
      <dgm:spPr/>
    </dgm:pt>
    <dgm:pt modelId="{4126DA18-176B-4FE0-A83E-EFFE3D27B221}" type="pres">
      <dgm:prSet presAssocID="{3EA45FF7-8DA3-459B-A1E2-9E5453C0EE58}" presName="parentText" presStyleLbl="node1" presStyleIdx="4" presStyleCnt="5">
        <dgm:presLayoutVars>
          <dgm:chMax val="0"/>
          <dgm:bulletEnabled val="1"/>
        </dgm:presLayoutVars>
      </dgm:prSet>
      <dgm:spPr/>
    </dgm:pt>
  </dgm:ptLst>
  <dgm:cxnLst>
    <dgm:cxn modelId="{D6672D01-F6F9-4400-9503-486CB2D6E3B6}" type="presOf" srcId="{A5FBE8DB-2756-4898-903D-14CDF07422C5}" destId="{089B41B9-210D-4316-8EB2-F1CB3F331B23}" srcOrd="0" destOrd="0" presId="urn:microsoft.com/office/officeart/2005/8/layout/vList2"/>
    <dgm:cxn modelId="{38EE2619-1CD0-417C-991C-48703BC93C61}" srcId="{A5FBE8DB-2756-4898-903D-14CDF07422C5}" destId="{97424820-424E-4A4D-96FB-BA0610E723A6}" srcOrd="2" destOrd="0" parTransId="{043A7EC3-B05D-46F5-BA7F-BF9F182F686D}" sibTransId="{EC7D6C0E-1F04-4837-B34C-80BC751DA96A}"/>
    <dgm:cxn modelId="{C2EDB73A-DFA2-4EDC-8F23-E83192C6CFA6}" srcId="{A5FBE8DB-2756-4898-903D-14CDF07422C5}" destId="{70837C22-3CCB-4CC4-8AC5-1A5FA8D429A9}" srcOrd="1" destOrd="0" parTransId="{77AA8E74-A6CA-4066-8568-5843241E5BB5}" sibTransId="{46E9E902-F3F3-4B25-B472-25FEC8602C29}"/>
    <dgm:cxn modelId="{030C9349-2324-45A2-BE52-D35180BB9741}" srcId="{A5FBE8DB-2756-4898-903D-14CDF07422C5}" destId="{3EA45FF7-8DA3-459B-A1E2-9E5453C0EE58}" srcOrd="4" destOrd="0" parTransId="{1B1F76DA-7162-48EE-B603-1FAE3CD55BC1}" sibTransId="{5D24DE2F-A680-4293-9B1C-9F0479844D9D}"/>
    <dgm:cxn modelId="{CC5A8458-6D16-489A-83F1-157FC080F123}" type="presOf" srcId="{97424820-424E-4A4D-96FB-BA0610E723A6}" destId="{9D81E00B-06F0-400A-B565-EA12897B0EF8}" srcOrd="0" destOrd="0" presId="urn:microsoft.com/office/officeart/2005/8/layout/vList2"/>
    <dgm:cxn modelId="{680DE97D-573F-4791-97C6-D39DC00383BA}" srcId="{A5FBE8DB-2756-4898-903D-14CDF07422C5}" destId="{6BCFA40E-DCB6-4F41-B844-E8272D635065}" srcOrd="3" destOrd="0" parTransId="{8AE2DB2E-FF26-42FB-80C4-90E1AD600441}" sibTransId="{5F7D8E8D-53BC-47F6-A8E4-5618464F0164}"/>
    <dgm:cxn modelId="{A2F59E85-8BA0-4326-96A2-73C34768DB21}" type="presOf" srcId="{3EA45FF7-8DA3-459B-A1E2-9E5453C0EE58}" destId="{4126DA18-176B-4FE0-A83E-EFFE3D27B221}" srcOrd="0" destOrd="0" presId="urn:microsoft.com/office/officeart/2005/8/layout/vList2"/>
    <dgm:cxn modelId="{E5DFF5BC-FC49-4212-82E3-373717BB3B94}" type="presOf" srcId="{70837C22-3CCB-4CC4-8AC5-1A5FA8D429A9}" destId="{E0D78D22-A61A-413F-8DF5-8DBE26EA10BF}" srcOrd="0" destOrd="0" presId="urn:microsoft.com/office/officeart/2005/8/layout/vList2"/>
    <dgm:cxn modelId="{820632D0-AB0C-479C-BEC7-A11E540D8A7D}" type="presOf" srcId="{6BCFA40E-DCB6-4F41-B844-E8272D635065}" destId="{9028027B-BA24-4456-88C2-CA66ADCE68C1}" srcOrd="0" destOrd="0" presId="urn:microsoft.com/office/officeart/2005/8/layout/vList2"/>
    <dgm:cxn modelId="{D1DF11E5-EBE4-42AD-B4AE-7B0796D73FA7}" srcId="{A5FBE8DB-2756-4898-903D-14CDF07422C5}" destId="{31E3298B-6B62-4572-BA66-242E2A22CA19}" srcOrd="0" destOrd="0" parTransId="{EEC8F6E0-CE31-4C27-B7C1-229A921F46DA}" sibTransId="{654F872A-5B44-4AA8-84EB-9B5C6F557548}"/>
    <dgm:cxn modelId="{DD7C50E9-8E21-4D65-81E3-F5E4B3410A68}" type="presOf" srcId="{31E3298B-6B62-4572-BA66-242E2A22CA19}" destId="{050B459A-D514-447F-91AF-31ED6F5BEADB}" srcOrd="0" destOrd="0" presId="urn:microsoft.com/office/officeart/2005/8/layout/vList2"/>
    <dgm:cxn modelId="{82BBCB8B-9AF3-4D04-BA37-94EE19B8BD2E}" type="presParOf" srcId="{089B41B9-210D-4316-8EB2-F1CB3F331B23}" destId="{050B459A-D514-447F-91AF-31ED6F5BEADB}" srcOrd="0" destOrd="0" presId="urn:microsoft.com/office/officeart/2005/8/layout/vList2"/>
    <dgm:cxn modelId="{0A203ADA-3C8A-495E-9584-47316DFC2947}" type="presParOf" srcId="{089B41B9-210D-4316-8EB2-F1CB3F331B23}" destId="{04B52977-705D-4CE3-A9C9-13134729A300}" srcOrd="1" destOrd="0" presId="urn:microsoft.com/office/officeart/2005/8/layout/vList2"/>
    <dgm:cxn modelId="{A74DE312-56D4-4A5E-A1B4-F6CE6E8F3F40}" type="presParOf" srcId="{089B41B9-210D-4316-8EB2-F1CB3F331B23}" destId="{E0D78D22-A61A-413F-8DF5-8DBE26EA10BF}" srcOrd="2" destOrd="0" presId="urn:microsoft.com/office/officeart/2005/8/layout/vList2"/>
    <dgm:cxn modelId="{9CED65E2-4122-414B-A4FE-CC644DC6269F}" type="presParOf" srcId="{089B41B9-210D-4316-8EB2-F1CB3F331B23}" destId="{990A588F-7905-4014-AE6A-5D74CAD8EDC0}" srcOrd="3" destOrd="0" presId="urn:microsoft.com/office/officeart/2005/8/layout/vList2"/>
    <dgm:cxn modelId="{3E04B859-35EA-4F55-A97A-3B7225EB5A4A}" type="presParOf" srcId="{089B41B9-210D-4316-8EB2-F1CB3F331B23}" destId="{9D81E00B-06F0-400A-B565-EA12897B0EF8}" srcOrd="4" destOrd="0" presId="urn:microsoft.com/office/officeart/2005/8/layout/vList2"/>
    <dgm:cxn modelId="{E5DF14B0-B365-41FA-B306-F342E637B91C}" type="presParOf" srcId="{089B41B9-210D-4316-8EB2-F1CB3F331B23}" destId="{C293997F-8859-4DCF-9C7B-9EFBD56FB6D7}" srcOrd="5" destOrd="0" presId="urn:microsoft.com/office/officeart/2005/8/layout/vList2"/>
    <dgm:cxn modelId="{CAB867B2-6548-43B0-8178-DAB7E3407AF6}" type="presParOf" srcId="{089B41B9-210D-4316-8EB2-F1CB3F331B23}" destId="{9028027B-BA24-4456-88C2-CA66ADCE68C1}" srcOrd="6" destOrd="0" presId="urn:microsoft.com/office/officeart/2005/8/layout/vList2"/>
    <dgm:cxn modelId="{8EC495E6-453E-4CDC-9F9F-F3CE7081AB89}" type="presParOf" srcId="{089B41B9-210D-4316-8EB2-F1CB3F331B23}" destId="{8873CE42-6E9A-4DBC-B836-4F0078CDA1F8}" srcOrd="7" destOrd="0" presId="urn:microsoft.com/office/officeart/2005/8/layout/vList2"/>
    <dgm:cxn modelId="{ED674961-8BA1-42B8-ADBE-08A5D821824E}" type="presParOf" srcId="{089B41B9-210D-4316-8EB2-F1CB3F331B23}" destId="{4126DA18-176B-4FE0-A83E-EFFE3D27B221}"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0B459A-D514-447F-91AF-31ED6F5BEADB}">
      <dsp:nvSpPr>
        <dsp:cNvPr id="0" name=""/>
        <dsp:cNvSpPr/>
      </dsp:nvSpPr>
      <dsp:spPr>
        <a:xfrm>
          <a:off x="0" y="670982"/>
          <a:ext cx="7976681" cy="575639"/>
        </a:xfrm>
        <a:prstGeom prst="roundRect">
          <a:avLst/>
        </a:prstGeom>
        <a:solidFill>
          <a:srgbClr val="E48312">
            <a:hueOff val="0"/>
            <a:satOff val="0"/>
            <a:lumOff val="0"/>
            <a:alphaOff val="0"/>
          </a:srgbClr>
        </a:solidFill>
        <a:ln w="15875"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ysClr val="window" lastClr="FFFFFF"/>
              </a:solidFill>
              <a:latin typeface="Calibri" panose="020F0502020204030204"/>
              <a:ea typeface="+mn-ea"/>
              <a:cs typeface="+mn-cs"/>
            </a:rPr>
            <a:t>Are there important ideas we didn’t talk about?</a:t>
          </a:r>
        </a:p>
      </dsp:txBody>
      <dsp:txXfrm>
        <a:off x="28100" y="699082"/>
        <a:ext cx="7920481" cy="519439"/>
      </dsp:txXfrm>
    </dsp:sp>
    <dsp:sp modelId="{E0D78D22-A61A-413F-8DF5-8DBE26EA10BF}">
      <dsp:nvSpPr>
        <dsp:cNvPr id="0" name=""/>
        <dsp:cNvSpPr/>
      </dsp:nvSpPr>
      <dsp:spPr>
        <a:xfrm>
          <a:off x="0" y="1315742"/>
          <a:ext cx="7976681" cy="575639"/>
        </a:xfrm>
        <a:prstGeom prst="roundRect">
          <a:avLst/>
        </a:prstGeom>
        <a:solidFill>
          <a:srgbClr val="E48312">
            <a:hueOff val="0"/>
            <a:satOff val="0"/>
            <a:lumOff val="0"/>
            <a:alphaOff val="0"/>
          </a:srgbClr>
        </a:solidFill>
        <a:ln w="15875"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ysClr val="window" lastClr="FFFFFF"/>
              </a:solidFill>
              <a:latin typeface="Calibri" panose="020F0502020204030204"/>
              <a:ea typeface="+mn-ea"/>
              <a:cs typeface="+mn-cs"/>
            </a:rPr>
            <a:t>Are there areas where we’re divided and need to talk more?</a:t>
          </a:r>
        </a:p>
      </dsp:txBody>
      <dsp:txXfrm>
        <a:off x="28100" y="1343842"/>
        <a:ext cx="7920481" cy="519439"/>
      </dsp:txXfrm>
    </dsp:sp>
    <dsp:sp modelId="{9D81E00B-06F0-400A-B565-EA12897B0EF8}">
      <dsp:nvSpPr>
        <dsp:cNvPr id="0" name=""/>
        <dsp:cNvSpPr/>
      </dsp:nvSpPr>
      <dsp:spPr>
        <a:xfrm>
          <a:off x="0" y="1960502"/>
          <a:ext cx="7976681" cy="575639"/>
        </a:xfrm>
        <a:prstGeom prst="roundRect">
          <a:avLst/>
        </a:prstGeom>
        <a:solidFill>
          <a:srgbClr val="E48312">
            <a:hueOff val="0"/>
            <a:satOff val="0"/>
            <a:lumOff val="0"/>
            <a:alphaOff val="0"/>
          </a:srgbClr>
        </a:solidFill>
        <a:ln w="15875"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solidFill>
                <a:sysClr val="window" lastClr="FFFFFF"/>
              </a:solidFill>
              <a:latin typeface="Calibri" panose="020F0502020204030204"/>
              <a:ea typeface="+mn-ea"/>
              <a:cs typeface="+mn-cs"/>
            </a:rPr>
            <a:t>Who else should we hear from?</a:t>
          </a:r>
        </a:p>
      </dsp:txBody>
      <dsp:txXfrm>
        <a:off x="28100" y="1988602"/>
        <a:ext cx="7920481" cy="519439"/>
      </dsp:txXfrm>
    </dsp:sp>
    <dsp:sp modelId="{9028027B-BA24-4456-88C2-CA66ADCE68C1}">
      <dsp:nvSpPr>
        <dsp:cNvPr id="0" name=""/>
        <dsp:cNvSpPr/>
      </dsp:nvSpPr>
      <dsp:spPr>
        <a:xfrm>
          <a:off x="0" y="2605262"/>
          <a:ext cx="7976681" cy="575639"/>
        </a:xfrm>
        <a:prstGeom prst="roundRect">
          <a:avLst/>
        </a:prstGeom>
        <a:solidFill>
          <a:srgbClr val="E48312">
            <a:hueOff val="0"/>
            <a:satOff val="0"/>
            <a:lumOff val="0"/>
            <a:alphaOff val="0"/>
          </a:srgbClr>
        </a:solidFill>
        <a:ln w="15875"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ysClr val="window" lastClr="FFFFFF"/>
              </a:solidFill>
              <a:latin typeface="Calibri" panose="020F0502020204030204"/>
              <a:ea typeface="+mn-ea"/>
              <a:cs typeface="+mn-cs"/>
            </a:rPr>
            <a:t>What actions could we take as individuals?</a:t>
          </a:r>
        </a:p>
      </dsp:txBody>
      <dsp:txXfrm>
        <a:off x="28100" y="2633362"/>
        <a:ext cx="7920481" cy="519439"/>
      </dsp:txXfrm>
    </dsp:sp>
    <dsp:sp modelId="{4126DA18-176B-4FE0-A83E-EFFE3D27B221}">
      <dsp:nvSpPr>
        <dsp:cNvPr id="0" name=""/>
        <dsp:cNvSpPr/>
      </dsp:nvSpPr>
      <dsp:spPr>
        <a:xfrm>
          <a:off x="0" y="3250022"/>
          <a:ext cx="7976681" cy="575639"/>
        </a:xfrm>
        <a:prstGeom prst="roundRect">
          <a:avLst/>
        </a:prstGeom>
        <a:solidFill>
          <a:srgbClr val="E48312">
            <a:hueOff val="0"/>
            <a:satOff val="0"/>
            <a:lumOff val="0"/>
            <a:alphaOff val="0"/>
          </a:srgbClr>
        </a:solidFill>
        <a:ln w="15875"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ysClr val="window" lastClr="FFFFFF"/>
              </a:solidFill>
              <a:latin typeface="Calibri" panose="020F0502020204030204"/>
              <a:ea typeface="+mn-ea"/>
              <a:cs typeface="+mn-cs"/>
            </a:rPr>
            <a:t>What should we expect from candidates we support?</a:t>
          </a:r>
        </a:p>
      </dsp:txBody>
      <dsp:txXfrm>
        <a:off x="28100" y="3278122"/>
        <a:ext cx="7920481" cy="51943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03A81522-74FF-F842-8647-CA0F148F194A}" type="datetimeFigureOut">
              <a:rPr lang="en-US" smtClean="0"/>
              <a:t>8/12/2024</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806A0A3D-052E-C340-B93B-8A043D12EECF}" type="slidenum">
              <a:rPr lang="en-US" smtClean="0"/>
              <a:t>‹#›</a:t>
            </a:fld>
            <a:endParaRPr lang="en-US"/>
          </a:p>
        </p:txBody>
      </p:sp>
    </p:spTree>
    <p:extLst>
      <p:ext uri="{BB962C8B-B14F-4D97-AF65-F5344CB8AC3E}">
        <p14:creationId xmlns:p14="http://schemas.microsoft.com/office/powerpoint/2010/main" val="391785708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6A0A3D-052E-C340-B93B-8A043D12EECF}" type="slidenum">
              <a:rPr lang="en-US" smtClean="0"/>
              <a:t>1</a:t>
            </a:fld>
            <a:endParaRPr lang="en-US"/>
          </a:p>
        </p:txBody>
      </p:sp>
    </p:spTree>
    <p:extLst>
      <p:ext uri="{BB962C8B-B14F-4D97-AF65-F5344CB8AC3E}">
        <p14:creationId xmlns:p14="http://schemas.microsoft.com/office/powerpoint/2010/main" val="4108732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6A0A3D-052E-C340-B93B-8A043D12EECF}" type="slidenum">
              <a:rPr lang="en-US" smtClean="0"/>
              <a:t>2</a:t>
            </a:fld>
            <a:endParaRPr lang="en-US"/>
          </a:p>
        </p:txBody>
      </p:sp>
    </p:spTree>
    <p:extLst>
      <p:ext uri="{BB962C8B-B14F-4D97-AF65-F5344CB8AC3E}">
        <p14:creationId xmlns:p14="http://schemas.microsoft.com/office/powerpoint/2010/main" val="3879471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6A0A3D-052E-C340-B93B-8A043D12EECF}" type="slidenum">
              <a:rPr lang="en-US" smtClean="0"/>
              <a:t>3</a:t>
            </a:fld>
            <a:endParaRPr lang="en-US"/>
          </a:p>
        </p:txBody>
      </p:sp>
    </p:spTree>
    <p:extLst>
      <p:ext uri="{BB962C8B-B14F-4D97-AF65-F5344CB8AC3E}">
        <p14:creationId xmlns:p14="http://schemas.microsoft.com/office/powerpoint/2010/main" val="4021488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6A0A3D-052E-C340-B93B-8A043D12EECF}" type="slidenum">
              <a:rPr lang="en-US" smtClean="0"/>
              <a:t>5</a:t>
            </a:fld>
            <a:endParaRPr lang="en-US"/>
          </a:p>
        </p:txBody>
      </p:sp>
    </p:spTree>
    <p:extLst>
      <p:ext uri="{BB962C8B-B14F-4D97-AF65-F5344CB8AC3E}">
        <p14:creationId xmlns:p14="http://schemas.microsoft.com/office/powerpoint/2010/main" val="3903077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06A0A3D-052E-C340-B93B-8A043D12EEC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05544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6A0A3D-052E-C340-B93B-8A043D12EECF}" type="slidenum">
              <a:rPr lang="en-US" smtClean="0"/>
              <a:t>8</a:t>
            </a:fld>
            <a:endParaRPr lang="en-US"/>
          </a:p>
        </p:txBody>
      </p:sp>
    </p:spTree>
    <p:extLst>
      <p:ext uri="{BB962C8B-B14F-4D97-AF65-F5344CB8AC3E}">
        <p14:creationId xmlns:p14="http://schemas.microsoft.com/office/powerpoint/2010/main" val="3245240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6A0A3D-052E-C340-B93B-8A043D12EECF}" type="slidenum">
              <a:rPr lang="en-US" smtClean="0"/>
              <a:t>9</a:t>
            </a:fld>
            <a:endParaRPr lang="en-US"/>
          </a:p>
        </p:txBody>
      </p:sp>
    </p:spTree>
    <p:extLst>
      <p:ext uri="{BB962C8B-B14F-4D97-AF65-F5344CB8AC3E}">
        <p14:creationId xmlns:p14="http://schemas.microsoft.com/office/powerpoint/2010/main" val="4256062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6A0A3D-052E-C340-B93B-8A043D12EECF}" type="slidenum">
              <a:rPr lang="en-US" smtClean="0"/>
              <a:t>15</a:t>
            </a:fld>
            <a:endParaRPr lang="en-US"/>
          </a:p>
        </p:txBody>
      </p:sp>
    </p:spTree>
    <p:extLst>
      <p:ext uri="{BB962C8B-B14F-4D97-AF65-F5344CB8AC3E}">
        <p14:creationId xmlns:p14="http://schemas.microsoft.com/office/powerpoint/2010/main" val="35975484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6A0A3D-052E-C340-B93B-8A043D12EECF}" type="slidenum">
              <a:rPr lang="en-US" smtClean="0"/>
              <a:t>21</a:t>
            </a:fld>
            <a:endParaRPr lang="en-US"/>
          </a:p>
        </p:txBody>
      </p:sp>
    </p:spTree>
    <p:extLst>
      <p:ext uri="{BB962C8B-B14F-4D97-AF65-F5344CB8AC3E}">
        <p14:creationId xmlns:p14="http://schemas.microsoft.com/office/powerpoint/2010/main" val="1585030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19183-9837-79DF-4642-43F79913F3A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1EA1D72D-0101-9B1E-8856-3CEFCD9B19D7}"/>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D2A79E13-A3AB-BE1B-34DC-C83FD5110902}"/>
              </a:ext>
            </a:extLst>
          </p:cNvPr>
          <p:cNvSpPr>
            <a:spLocks noGrp="1"/>
          </p:cNvSpPr>
          <p:nvPr>
            <p:ph type="dt" sz="half" idx="10"/>
          </p:nvPr>
        </p:nvSpPr>
        <p:spPr/>
        <p:txBody>
          <a:bodyPr/>
          <a:lstStyle/>
          <a:p>
            <a:fld id="{A4480237-BD7D-C24C-B8E5-27B0C1837220}" type="datetimeFigureOut">
              <a:rPr lang="en-US" smtClean="0"/>
              <a:t>8/12/2024</a:t>
            </a:fld>
            <a:endParaRPr lang="en-US"/>
          </a:p>
        </p:txBody>
      </p:sp>
      <p:sp>
        <p:nvSpPr>
          <p:cNvPr id="5" name="Footer Placeholder 4">
            <a:extLst>
              <a:ext uri="{FF2B5EF4-FFF2-40B4-BE49-F238E27FC236}">
                <a16:creationId xmlns:a16="http://schemas.microsoft.com/office/drawing/2014/main" id="{BF3B7592-7B7B-5961-9232-499F77A09B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E4FD98-32C7-D29A-50A8-73A976075C81}"/>
              </a:ext>
            </a:extLst>
          </p:cNvPr>
          <p:cNvSpPr>
            <a:spLocks noGrp="1"/>
          </p:cNvSpPr>
          <p:nvPr>
            <p:ph type="sldNum" sz="quarter" idx="12"/>
          </p:nvPr>
        </p:nvSpPr>
        <p:spPr/>
        <p:txBody>
          <a:bodyPr/>
          <a:lstStyle/>
          <a:p>
            <a:fld id="{91BA5046-244A-A547-A1B2-30592E40F5F0}" type="slidenum">
              <a:rPr lang="en-US" smtClean="0"/>
              <a:t>‹#›</a:t>
            </a:fld>
            <a:endParaRPr lang="en-US"/>
          </a:p>
        </p:txBody>
      </p:sp>
    </p:spTree>
    <p:extLst>
      <p:ext uri="{BB962C8B-B14F-4D97-AF65-F5344CB8AC3E}">
        <p14:creationId xmlns:p14="http://schemas.microsoft.com/office/powerpoint/2010/main" val="2953810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F1B7B-DB7F-0181-C1FC-EF8AABBD972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56111E-56C5-57B3-4832-2D1089B70F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124DF0-F8B6-AAAA-A465-291053493D94}"/>
              </a:ext>
            </a:extLst>
          </p:cNvPr>
          <p:cNvSpPr>
            <a:spLocks noGrp="1"/>
          </p:cNvSpPr>
          <p:nvPr>
            <p:ph type="dt" sz="half" idx="10"/>
          </p:nvPr>
        </p:nvSpPr>
        <p:spPr/>
        <p:txBody>
          <a:bodyPr/>
          <a:lstStyle/>
          <a:p>
            <a:fld id="{A4480237-BD7D-C24C-B8E5-27B0C1837220}" type="datetimeFigureOut">
              <a:rPr lang="en-US" smtClean="0"/>
              <a:t>8/12/2024</a:t>
            </a:fld>
            <a:endParaRPr lang="en-US"/>
          </a:p>
        </p:txBody>
      </p:sp>
      <p:sp>
        <p:nvSpPr>
          <p:cNvPr id="5" name="Footer Placeholder 4">
            <a:extLst>
              <a:ext uri="{FF2B5EF4-FFF2-40B4-BE49-F238E27FC236}">
                <a16:creationId xmlns:a16="http://schemas.microsoft.com/office/drawing/2014/main" id="{36CB706E-9A1B-B55A-5B67-88513E1B22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8FBEBD-4528-B679-5707-C036F9A95F5C}"/>
              </a:ext>
            </a:extLst>
          </p:cNvPr>
          <p:cNvSpPr>
            <a:spLocks noGrp="1"/>
          </p:cNvSpPr>
          <p:nvPr>
            <p:ph type="sldNum" sz="quarter" idx="12"/>
          </p:nvPr>
        </p:nvSpPr>
        <p:spPr/>
        <p:txBody>
          <a:bodyPr/>
          <a:lstStyle/>
          <a:p>
            <a:fld id="{91BA5046-244A-A547-A1B2-30592E40F5F0}" type="slidenum">
              <a:rPr lang="en-US" smtClean="0"/>
              <a:t>‹#›</a:t>
            </a:fld>
            <a:endParaRPr lang="en-US"/>
          </a:p>
        </p:txBody>
      </p:sp>
    </p:spTree>
    <p:extLst>
      <p:ext uri="{BB962C8B-B14F-4D97-AF65-F5344CB8AC3E}">
        <p14:creationId xmlns:p14="http://schemas.microsoft.com/office/powerpoint/2010/main" val="3424923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C92B21-68A7-E892-1CE4-95068CEED3D6}"/>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4806BCC-05EA-22BB-AE3B-9AD275A85E3F}"/>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AF95CC-8DB5-E6A4-BF32-F193CB2F7F26}"/>
              </a:ext>
            </a:extLst>
          </p:cNvPr>
          <p:cNvSpPr>
            <a:spLocks noGrp="1"/>
          </p:cNvSpPr>
          <p:nvPr>
            <p:ph type="dt" sz="half" idx="10"/>
          </p:nvPr>
        </p:nvSpPr>
        <p:spPr/>
        <p:txBody>
          <a:bodyPr/>
          <a:lstStyle/>
          <a:p>
            <a:fld id="{A4480237-BD7D-C24C-B8E5-27B0C1837220}" type="datetimeFigureOut">
              <a:rPr lang="en-US" smtClean="0"/>
              <a:t>8/12/2024</a:t>
            </a:fld>
            <a:endParaRPr lang="en-US"/>
          </a:p>
        </p:txBody>
      </p:sp>
      <p:sp>
        <p:nvSpPr>
          <p:cNvPr id="5" name="Footer Placeholder 4">
            <a:extLst>
              <a:ext uri="{FF2B5EF4-FFF2-40B4-BE49-F238E27FC236}">
                <a16:creationId xmlns:a16="http://schemas.microsoft.com/office/drawing/2014/main" id="{982341A0-9A78-348F-06B7-0D941013D2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621E03-F8AF-420D-15A4-41FED2FE7CAC}"/>
              </a:ext>
            </a:extLst>
          </p:cNvPr>
          <p:cNvSpPr>
            <a:spLocks noGrp="1"/>
          </p:cNvSpPr>
          <p:nvPr>
            <p:ph type="sldNum" sz="quarter" idx="12"/>
          </p:nvPr>
        </p:nvSpPr>
        <p:spPr/>
        <p:txBody>
          <a:bodyPr/>
          <a:lstStyle/>
          <a:p>
            <a:fld id="{91BA5046-244A-A547-A1B2-30592E40F5F0}" type="slidenum">
              <a:rPr lang="en-US" smtClean="0"/>
              <a:t>‹#›</a:t>
            </a:fld>
            <a:endParaRPr lang="en-US"/>
          </a:p>
        </p:txBody>
      </p:sp>
    </p:spTree>
    <p:extLst>
      <p:ext uri="{BB962C8B-B14F-4D97-AF65-F5344CB8AC3E}">
        <p14:creationId xmlns:p14="http://schemas.microsoft.com/office/powerpoint/2010/main" val="2323802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D4ABF-A76A-958F-F8E6-45ADE886C5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36EF1B-FF87-87A6-DAD3-69032391A2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E1D7F1-0246-C58F-32B4-16E2717F49E2}"/>
              </a:ext>
            </a:extLst>
          </p:cNvPr>
          <p:cNvSpPr>
            <a:spLocks noGrp="1"/>
          </p:cNvSpPr>
          <p:nvPr>
            <p:ph type="dt" sz="half" idx="10"/>
          </p:nvPr>
        </p:nvSpPr>
        <p:spPr/>
        <p:txBody>
          <a:bodyPr/>
          <a:lstStyle/>
          <a:p>
            <a:fld id="{A4480237-BD7D-C24C-B8E5-27B0C1837220}" type="datetimeFigureOut">
              <a:rPr lang="en-US" smtClean="0"/>
              <a:t>8/12/2024</a:t>
            </a:fld>
            <a:endParaRPr lang="en-US"/>
          </a:p>
        </p:txBody>
      </p:sp>
      <p:sp>
        <p:nvSpPr>
          <p:cNvPr id="5" name="Footer Placeholder 4">
            <a:extLst>
              <a:ext uri="{FF2B5EF4-FFF2-40B4-BE49-F238E27FC236}">
                <a16:creationId xmlns:a16="http://schemas.microsoft.com/office/drawing/2014/main" id="{26739971-1039-F6F1-FEA2-76D12D71BA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CD9977-665E-81B7-7BE8-D9752E3B865B}"/>
              </a:ext>
            </a:extLst>
          </p:cNvPr>
          <p:cNvSpPr>
            <a:spLocks noGrp="1"/>
          </p:cNvSpPr>
          <p:nvPr>
            <p:ph type="sldNum" sz="quarter" idx="12"/>
          </p:nvPr>
        </p:nvSpPr>
        <p:spPr/>
        <p:txBody>
          <a:bodyPr/>
          <a:lstStyle/>
          <a:p>
            <a:fld id="{91BA5046-244A-A547-A1B2-30592E40F5F0}" type="slidenum">
              <a:rPr lang="en-US" smtClean="0"/>
              <a:t>‹#›</a:t>
            </a:fld>
            <a:endParaRPr lang="en-US"/>
          </a:p>
        </p:txBody>
      </p:sp>
    </p:spTree>
    <p:extLst>
      <p:ext uri="{BB962C8B-B14F-4D97-AF65-F5344CB8AC3E}">
        <p14:creationId xmlns:p14="http://schemas.microsoft.com/office/powerpoint/2010/main" val="668966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7532F-E06A-9F13-619D-9739EB46674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D5241459-126A-CD5D-CA20-2D13BEFC69B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8158734-C156-4519-10E2-1125404DC3C2}"/>
              </a:ext>
            </a:extLst>
          </p:cNvPr>
          <p:cNvSpPr>
            <a:spLocks noGrp="1"/>
          </p:cNvSpPr>
          <p:nvPr>
            <p:ph type="dt" sz="half" idx="10"/>
          </p:nvPr>
        </p:nvSpPr>
        <p:spPr/>
        <p:txBody>
          <a:bodyPr/>
          <a:lstStyle/>
          <a:p>
            <a:fld id="{A4480237-BD7D-C24C-B8E5-27B0C1837220}" type="datetimeFigureOut">
              <a:rPr lang="en-US" smtClean="0"/>
              <a:t>8/12/2024</a:t>
            </a:fld>
            <a:endParaRPr lang="en-US"/>
          </a:p>
        </p:txBody>
      </p:sp>
      <p:sp>
        <p:nvSpPr>
          <p:cNvPr id="5" name="Footer Placeholder 4">
            <a:extLst>
              <a:ext uri="{FF2B5EF4-FFF2-40B4-BE49-F238E27FC236}">
                <a16:creationId xmlns:a16="http://schemas.microsoft.com/office/drawing/2014/main" id="{2DCCA1E1-F0F3-9389-6275-86641ABFE2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E4D7B1-2671-4A99-97FE-A2B78F665F9A}"/>
              </a:ext>
            </a:extLst>
          </p:cNvPr>
          <p:cNvSpPr>
            <a:spLocks noGrp="1"/>
          </p:cNvSpPr>
          <p:nvPr>
            <p:ph type="sldNum" sz="quarter" idx="12"/>
          </p:nvPr>
        </p:nvSpPr>
        <p:spPr/>
        <p:txBody>
          <a:bodyPr/>
          <a:lstStyle/>
          <a:p>
            <a:fld id="{91BA5046-244A-A547-A1B2-30592E40F5F0}" type="slidenum">
              <a:rPr lang="en-US" smtClean="0"/>
              <a:t>‹#›</a:t>
            </a:fld>
            <a:endParaRPr lang="en-US"/>
          </a:p>
        </p:txBody>
      </p:sp>
    </p:spTree>
    <p:extLst>
      <p:ext uri="{BB962C8B-B14F-4D97-AF65-F5344CB8AC3E}">
        <p14:creationId xmlns:p14="http://schemas.microsoft.com/office/powerpoint/2010/main" val="2611990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9BD16-5D88-A1AE-121A-440D42BB66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F9626B-477F-53CD-1AB2-8E02EFC3EFF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4F2CDB-8E60-6151-205B-46B0132D3A78}"/>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2539D1-D2BA-B774-A909-06575A9659C9}"/>
              </a:ext>
            </a:extLst>
          </p:cNvPr>
          <p:cNvSpPr>
            <a:spLocks noGrp="1"/>
          </p:cNvSpPr>
          <p:nvPr>
            <p:ph type="dt" sz="half" idx="10"/>
          </p:nvPr>
        </p:nvSpPr>
        <p:spPr/>
        <p:txBody>
          <a:bodyPr/>
          <a:lstStyle/>
          <a:p>
            <a:fld id="{A4480237-BD7D-C24C-B8E5-27B0C1837220}" type="datetimeFigureOut">
              <a:rPr lang="en-US" smtClean="0"/>
              <a:t>8/12/2024</a:t>
            </a:fld>
            <a:endParaRPr lang="en-US"/>
          </a:p>
        </p:txBody>
      </p:sp>
      <p:sp>
        <p:nvSpPr>
          <p:cNvPr id="6" name="Footer Placeholder 5">
            <a:extLst>
              <a:ext uri="{FF2B5EF4-FFF2-40B4-BE49-F238E27FC236}">
                <a16:creationId xmlns:a16="http://schemas.microsoft.com/office/drawing/2014/main" id="{46E7EF07-0DB8-FC75-5176-95B8F9216B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F976D6-084E-00C2-5B5E-CD88E0E26BA5}"/>
              </a:ext>
            </a:extLst>
          </p:cNvPr>
          <p:cNvSpPr>
            <a:spLocks noGrp="1"/>
          </p:cNvSpPr>
          <p:nvPr>
            <p:ph type="sldNum" sz="quarter" idx="12"/>
          </p:nvPr>
        </p:nvSpPr>
        <p:spPr/>
        <p:txBody>
          <a:bodyPr/>
          <a:lstStyle/>
          <a:p>
            <a:fld id="{91BA5046-244A-A547-A1B2-30592E40F5F0}" type="slidenum">
              <a:rPr lang="en-US" smtClean="0"/>
              <a:t>‹#›</a:t>
            </a:fld>
            <a:endParaRPr lang="en-US"/>
          </a:p>
        </p:txBody>
      </p:sp>
    </p:spTree>
    <p:extLst>
      <p:ext uri="{BB962C8B-B14F-4D97-AF65-F5344CB8AC3E}">
        <p14:creationId xmlns:p14="http://schemas.microsoft.com/office/powerpoint/2010/main" val="3509074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198C3-F3B6-9362-10B6-1B40A3F587F9}"/>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FFF5BBE-15E4-BAC0-0250-929DDB3671BB}"/>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AFE8B97B-8F2C-6522-4F86-F46DBD2AD725}"/>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976B249-D5BA-4E55-50BB-15B8B3BA1A6E}"/>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B23B15D1-C1E9-CBC9-2F8F-7091FA043BFE}"/>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647584-0006-5A61-6BF0-5E83E3F0E57E}"/>
              </a:ext>
            </a:extLst>
          </p:cNvPr>
          <p:cNvSpPr>
            <a:spLocks noGrp="1"/>
          </p:cNvSpPr>
          <p:nvPr>
            <p:ph type="dt" sz="half" idx="10"/>
          </p:nvPr>
        </p:nvSpPr>
        <p:spPr/>
        <p:txBody>
          <a:bodyPr/>
          <a:lstStyle/>
          <a:p>
            <a:fld id="{A4480237-BD7D-C24C-B8E5-27B0C1837220}" type="datetimeFigureOut">
              <a:rPr lang="en-US" smtClean="0"/>
              <a:t>8/12/2024</a:t>
            </a:fld>
            <a:endParaRPr lang="en-US"/>
          </a:p>
        </p:txBody>
      </p:sp>
      <p:sp>
        <p:nvSpPr>
          <p:cNvPr id="8" name="Footer Placeholder 7">
            <a:extLst>
              <a:ext uri="{FF2B5EF4-FFF2-40B4-BE49-F238E27FC236}">
                <a16:creationId xmlns:a16="http://schemas.microsoft.com/office/drawing/2014/main" id="{24D89207-5F44-4E6C-01B7-11BE34DC32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0853ECD-DBAC-A7FF-BBBD-525A5F5F0928}"/>
              </a:ext>
            </a:extLst>
          </p:cNvPr>
          <p:cNvSpPr>
            <a:spLocks noGrp="1"/>
          </p:cNvSpPr>
          <p:nvPr>
            <p:ph type="sldNum" sz="quarter" idx="12"/>
          </p:nvPr>
        </p:nvSpPr>
        <p:spPr/>
        <p:txBody>
          <a:bodyPr/>
          <a:lstStyle/>
          <a:p>
            <a:fld id="{91BA5046-244A-A547-A1B2-30592E40F5F0}" type="slidenum">
              <a:rPr lang="en-US" smtClean="0"/>
              <a:t>‹#›</a:t>
            </a:fld>
            <a:endParaRPr lang="en-US"/>
          </a:p>
        </p:txBody>
      </p:sp>
    </p:spTree>
    <p:extLst>
      <p:ext uri="{BB962C8B-B14F-4D97-AF65-F5344CB8AC3E}">
        <p14:creationId xmlns:p14="http://schemas.microsoft.com/office/powerpoint/2010/main" val="2882812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E363B-FCC3-DF8E-790D-C74C60A185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74F31AC-2191-D7CB-5A07-1346F920B52F}"/>
              </a:ext>
            </a:extLst>
          </p:cNvPr>
          <p:cNvSpPr>
            <a:spLocks noGrp="1"/>
          </p:cNvSpPr>
          <p:nvPr>
            <p:ph type="dt" sz="half" idx="10"/>
          </p:nvPr>
        </p:nvSpPr>
        <p:spPr/>
        <p:txBody>
          <a:bodyPr/>
          <a:lstStyle/>
          <a:p>
            <a:fld id="{A4480237-BD7D-C24C-B8E5-27B0C1837220}" type="datetimeFigureOut">
              <a:rPr lang="en-US" smtClean="0"/>
              <a:t>8/12/2024</a:t>
            </a:fld>
            <a:endParaRPr lang="en-US"/>
          </a:p>
        </p:txBody>
      </p:sp>
      <p:sp>
        <p:nvSpPr>
          <p:cNvPr id="4" name="Footer Placeholder 3">
            <a:extLst>
              <a:ext uri="{FF2B5EF4-FFF2-40B4-BE49-F238E27FC236}">
                <a16:creationId xmlns:a16="http://schemas.microsoft.com/office/drawing/2014/main" id="{0C909016-998E-CF66-3C61-3E61A62BA6F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AE1578-DFF4-4052-7CC3-CCD12F1F1870}"/>
              </a:ext>
            </a:extLst>
          </p:cNvPr>
          <p:cNvSpPr>
            <a:spLocks noGrp="1"/>
          </p:cNvSpPr>
          <p:nvPr>
            <p:ph type="sldNum" sz="quarter" idx="12"/>
          </p:nvPr>
        </p:nvSpPr>
        <p:spPr/>
        <p:txBody>
          <a:bodyPr/>
          <a:lstStyle/>
          <a:p>
            <a:fld id="{91BA5046-244A-A547-A1B2-30592E40F5F0}" type="slidenum">
              <a:rPr lang="en-US" smtClean="0"/>
              <a:t>‹#›</a:t>
            </a:fld>
            <a:endParaRPr lang="en-US"/>
          </a:p>
        </p:txBody>
      </p:sp>
    </p:spTree>
    <p:extLst>
      <p:ext uri="{BB962C8B-B14F-4D97-AF65-F5344CB8AC3E}">
        <p14:creationId xmlns:p14="http://schemas.microsoft.com/office/powerpoint/2010/main" val="2695439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070D4C-8752-8709-F23F-484B91B500AE}"/>
              </a:ext>
            </a:extLst>
          </p:cNvPr>
          <p:cNvSpPr>
            <a:spLocks noGrp="1"/>
          </p:cNvSpPr>
          <p:nvPr>
            <p:ph type="dt" sz="half" idx="10"/>
          </p:nvPr>
        </p:nvSpPr>
        <p:spPr/>
        <p:txBody>
          <a:bodyPr/>
          <a:lstStyle/>
          <a:p>
            <a:fld id="{A4480237-BD7D-C24C-B8E5-27B0C1837220}" type="datetimeFigureOut">
              <a:rPr lang="en-US" smtClean="0"/>
              <a:t>8/12/2024</a:t>
            </a:fld>
            <a:endParaRPr lang="en-US"/>
          </a:p>
        </p:txBody>
      </p:sp>
      <p:sp>
        <p:nvSpPr>
          <p:cNvPr id="3" name="Footer Placeholder 2">
            <a:extLst>
              <a:ext uri="{FF2B5EF4-FFF2-40B4-BE49-F238E27FC236}">
                <a16:creationId xmlns:a16="http://schemas.microsoft.com/office/drawing/2014/main" id="{5A54C654-3A6F-CE83-8E4D-BD5F6850E9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3DB180-8457-E7BD-1B00-083B643C3782}"/>
              </a:ext>
            </a:extLst>
          </p:cNvPr>
          <p:cNvSpPr>
            <a:spLocks noGrp="1"/>
          </p:cNvSpPr>
          <p:nvPr>
            <p:ph type="sldNum" sz="quarter" idx="12"/>
          </p:nvPr>
        </p:nvSpPr>
        <p:spPr/>
        <p:txBody>
          <a:bodyPr/>
          <a:lstStyle/>
          <a:p>
            <a:fld id="{91BA5046-244A-A547-A1B2-30592E40F5F0}" type="slidenum">
              <a:rPr lang="en-US" smtClean="0"/>
              <a:t>‹#›</a:t>
            </a:fld>
            <a:endParaRPr lang="en-US"/>
          </a:p>
        </p:txBody>
      </p:sp>
    </p:spTree>
    <p:extLst>
      <p:ext uri="{BB962C8B-B14F-4D97-AF65-F5344CB8AC3E}">
        <p14:creationId xmlns:p14="http://schemas.microsoft.com/office/powerpoint/2010/main" val="3449641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E598B-0911-EA04-D595-025E674014C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DBB67687-496A-D1F4-82F3-26C50370C74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FBF07A1-EFCE-F84C-452C-EE42D628A9A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6053C4AD-5733-EC0F-D92D-763358BB6477}"/>
              </a:ext>
            </a:extLst>
          </p:cNvPr>
          <p:cNvSpPr>
            <a:spLocks noGrp="1"/>
          </p:cNvSpPr>
          <p:nvPr>
            <p:ph type="dt" sz="half" idx="10"/>
          </p:nvPr>
        </p:nvSpPr>
        <p:spPr/>
        <p:txBody>
          <a:bodyPr/>
          <a:lstStyle/>
          <a:p>
            <a:fld id="{A4480237-BD7D-C24C-B8E5-27B0C1837220}" type="datetimeFigureOut">
              <a:rPr lang="en-US" smtClean="0"/>
              <a:t>8/12/2024</a:t>
            </a:fld>
            <a:endParaRPr lang="en-US"/>
          </a:p>
        </p:txBody>
      </p:sp>
      <p:sp>
        <p:nvSpPr>
          <p:cNvPr id="6" name="Footer Placeholder 5">
            <a:extLst>
              <a:ext uri="{FF2B5EF4-FFF2-40B4-BE49-F238E27FC236}">
                <a16:creationId xmlns:a16="http://schemas.microsoft.com/office/drawing/2014/main" id="{8C62DF11-CEF9-BFC9-9FC5-1D848FB83D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61AE07-513F-7223-3623-F38AE23B25F2}"/>
              </a:ext>
            </a:extLst>
          </p:cNvPr>
          <p:cNvSpPr>
            <a:spLocks noGrp="1"/>
          </p:cNvSpPr>
          <p:nvPr>
            <p:ph type="sldNum" sz="quarter" idx="12"/>
          </p:nvPr>
        </p:nvSpPr>
        <p:spPr/>
        <p:txBody>
          <a:bodyPr/>
          <a:lstStyle/>
          <a:p>
            <a:fld id="{91BA5046-244A-A547-A1B2-30592E40F5F0}" type="slidenum">
              <a:rPr lang="en-US" smtClean="0"/>
              <a:t>‹#›</a:t>
            </a:fld>
            <a:endParaRPr lang="en-US"/>
          </a:p>
        </p:txBody>
      </p:sp>
    </p:spTree>
    <p:extLst>
      <p:ext uri="{BB962C8B-B14F-4D97-AF65-F5344CB8AC3E}">
        <p14:creationId xmlns:p14="http://schemas.microsoft.com/office/powerpoint/2010/main" val="1250473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41BF-FA24-A6C5-E0BE-57E3CC1E31A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885EC1E9-7AFE-B7A7-F11B-7F73641E6AFA}"/>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56AC5C85-9936-6A79-E48A-09F3C96403D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E635B6DB-8E45-EC11-90F6-ED8DC42D2C95}"/>
              </a:ext>
            </a:extLst>
          </p:cNvPr>
          <p:cNvSpPr>
            <a:spLocks noGrp="1"/>
          </p:cNvSpPr>
          <p:nvPr>
            <p:ph type="dt" sz="half" idx="10"/>
          </p:nvPr>
        </p:nvSpPr>
        <p:spPr/>
        <p:txBody>
          <a:bodyPr/>
          <a:lstStyle/>
          <a:p>
            <a:fld id="{A4480237-BD7D-C24C-B8E5-27B0C1837220}" type="datetimeFigureOut">
              <a:rPr lang="en-US" smtClean="0"/>
              <a:t>8/12/2024</a:t>
            </a:fld>
            <a:endParaRPr lang="en-US"/>
          </a:p>
        </p:txBody>
      </p:sp>
      <p:sp>
        <p:nvSpPr>
          <p:cNvPr id="6" name="Footer Placeholder 5">
            <a:extLst>
              <a:ext uri="{FF2B5EF4-FFF2-40B4-BE49-F238E27FC236}">
                <a16:creationId xmlns:a16="http://schemas.microsoft.com/office/drawing/2014/main" id="{343ED6ED-0B2C-3125-9592-07B374FCE0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F530BD-C3FD-DB1C-3412-59A5FBDE9121}"/>
              </a:ext>
            </a:extLst>
          </p:cNvPr>
          <p:cNvSpPr>
            <a:spLocks noGrp="1"/>
          </p:cNvSpPr>
          <p:nvPr>
            <p:ph type="sldNum" sz="quarter" idx="12"/>
          </p:nvPr>
        </p:nvSpPr>
        <p:spPr/>
        <p:txBody>
          <a:bodyPr/>
          <a:lstStyle/>
          <a:p>
            <a:fld id="{91BA5046-244A-A547-A1B2-30592E40F5F0}" type="slidenum">
              <a:rPr lang="en-US" smtClean="0"/>
              <a:t>‹#›</a:t>
            </a:fld>
            <a:endParaRPr lang="en-US"/>
          </a:p>
        </p:txBody>
      </p:sp>
    </p:spTree>
    <p:extLst>
      <p:ext uri="{BB962C8B-B14F-4D97-AF65-F5344CB8AC3E}">
        <p14:creationId xmlns:p14="http://schemas.microsoft.com/office/powerpoint/2010/main" val="1861050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60DDFC-980F-6CD0-94BD-89ACFC70A93F}"/>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2B432B-C051-41E2-A9A6-ED9EDDF49C1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B8DA32-EF3A-ECAB-83F8-9E02751C941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4480237-BD7D-C24C-B8E5-27B0C1837220}" type="datetimeFigureOut">
              <a:rPr lang="en-US" smtClean="0"/>
              <a:t>8/12/2024</a:t>
            </a:fld>
            <a:endParaRPr lang="en-US"/>
          </a:p>
        </p:txBody>
      </p:sp>
      <p:sp>
        <p:nvSpPr>
          <p:cNvPr id="5" name="Footer Placeholder 4">
            <a:extLst>
              <a:ext uri="{FF2B5EF4-FFF2-40B4-BE49-F238E27FC236}">
                <a16:creationId xmlns:a16="http://schemas.microsoft.com/office/drawing/2014/main" id="{53365597-12D8-732D-D369-24DE33AE7D5E}"/>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3019958-2829-C72F-8525-BD04462206F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1BA5046-244A-A547-A1B2-30592E40F5F0}" type="slidenum">
              <a:rPr lang="en-US" smtClean="0"/>
              <a:t>‹#›</a:t>
            </a:fld>
            <a:endParaRPr lang="en-US"/>
          </a:p>
        </p:txBody>
      </p:sp>
    </p:spTree>
    <p:extLst>
      <p:ext uri="{BB962C8B-B14F-4D97-AF65-F5344CB8AC3E}">
        <p14:creationId xmlns:p14="http://schemas.microsoft.com/office/powerpoint/2010/main" val="4229310013"/>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hyperlink" Target="https://www.surveymonkey.com/r/elections-nifi"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dhs.gov/sites/default/files/2024-05/2024_0418_ohss_estimates-of-the-unauthorized-immigrant-population-residing-in-the-united-states-january-2018%E2%80%93january-2022.pdf" TargetMode="External"/><Relationship Id="rId3" Type="http://schemas.openxmlformats.org/officeDocument/2006/relationships/image" Target="../media/image4.jpg"/><Relationship Id="rId7" Type="http://schemas.openxmlformats.org/officeDocument/2006/relationships/hyperlink" Target="https://www.msn.com/en-us/news/us/cbp-reports-2-million-arrested-for-illegally-crossing-us-border-in-fiscal-2023/ar-AA1iCwA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rac.syr.edu/reports/705/" TargetMode="External"/><Relationship Id="rId11" Type="http://schemas.openxmlformats.org/officeDocument/2006/relationships/hyperlink" Target="https://cra.org/crn/wp-content/uploads/sites/7/2017/05/2016-Taulbee-Survey.pdf" TargetMode="External"/><Relationship Id="rId5" Type="http://schemas.openxmlformats.org/officeDocument/2006/relationships/hyperlink" Target="https://usafacts.org/articles/how-many-refugees-are-entering-the-us/#:~:text=How%20many%20refugees%20enter%20the%20US%20annually%3F%20Over,in%20the%20US%2C%20a%20123%25%20increase%20from%202021." TargetMode="External"/><Relationship Id="rId10" Type="http://schemas.openxmlformats.org/officeDocument/2006/relationships/hyperlink" Target="https://www.pbs.org/newshour/health/new-study-shows-1-in-6-u-s-health-care-workers-are-immigrants" TargetMode="External"/><Relationship Id="rId4" Type="http://schemas.openxmlformats.org/officeDocument/2006/relationships/hyperlink" Target="https://usafacts.org/state-of-the-union/immigration/" TargetMode="External"/><Relationship Id="rId9" Type="http://schemas.openxmlformats.org/officeDocument/2006/relationships/hyperlink" Target="https://www.census.gov/newsroom/press-releases/2024/foreign-born-population.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21271"/>
            <a:ext cx="9144000" cy="558596"/>
          </a:xfrm>
          <a:prstGeom prst="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17375E"/>
              </a:solidFill>
            </a:endParaRPr>
          </a:p>
        </p:txBody>
      </p:sp>
      <p:sp>
        <p:nvSpPr>
          <p:cNvPr id="7" name="Rectangle 6"/>
          <p:cNvSpPr/>
          <p:nvPr/>
        </p:nvSpPr>
        <p:spPr>
          <a:xfrm>
            <a:off x="1" y="6351550"/>
            <a:ext cx="9143999" cy="526121"/>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4464" y="1066800"/>
            <a:ext cx="7772400" cy="5037667"/>
          </a:xfrm>
        </p:spPr>
        <p:txBody>
          <a:bodyPr>
            <a:noAutofit/>
          </a:bodyPr>
          <a:lstStyle/>
          <a:p>
            <a:pPr algn="l"/>
            <a:br>
              <a:rPr lang="en-US" sz="7200" dirty="0">
                <a:solidFill>
                  <a:srgbClr val="B30F18"/>
                </a:solidFill>
                <a:latin typeface="Avenir Black"/>
                <a:cs typeface="Avenir Black"/>
              </a:rPr>
            </a:br>
            <a:br>
              <a:rPr lang="en-US" sz="7200" dirty="0">
                <a:solidFill>
                  <a:srgbClr val="B30F18"/>
                </a:solidFill>
                <a:latin typeface="Avenir Black"/>
                <a:cs typeface="Avenir Black"/>
              </a:rPr>
            </a:br>
            <a:br>
              <a:rPr lang="en-US" sz="7200" dirty="0">
                <a:solidFill>
                  <a:srgbClr val="B30F18"/>
                </a:solidFill>
                <a:latin typeface="Avenir Black"/>
                <a:cs typeface="Avenir Black"/>
              </a:rPr>
            </a:br>
            <a:br>
              <a:rPr lang="en-US" sz="7200" dirty="0">
                <a:solidFill>
                  <a:srgbClr val="B30F18"/>
                </a:solidFill>
                <a:latin typeface="Avenir Black"/>
                <a:cs typeface="Avenir Black"/>
              </a:rPr>
            </a:br>
            <a:br>
              <a:rPr lang="en-US" sz="7200" dirty="0">
                <a:solidFill>
                  <a:srgbClr val="B30F18"/>
                </a:solidFill>
                <a:latin typeface="Avenir Black"/>
                <a:cs typeface="Avenir Black"/>
              </a:rPr>
            </a:br>
            <a:r>
              <a:rPr lang="en-US" sz="6000" b="1" dirty="0">
                <a:solidFill>
                  <a:srgbClr val="B30F18"/>
                </a:solidFill>
                <a:latin typeface="Avenir Black"/>
                <a:cs typeface="Avenir Black"/>
              </a:rPr>
              <a:t>Coming</a:t>
            </a:r>
            <a:br>
              <a:rPr lang="en-US" sz="6000" b="1" dirty="0">
                <a:solidFill>
                  <a:srgbClr val="B30F18"/>
                </a:solidFill>
                <a:latin typeface="Avenir Black"/>
                <a:cs typeface="Avenir Black"/>
              </a:rPr>
            </a:br>
            <a:r>
              <a:rPr lang="en-US" sz="6000" b="1" dirty="0">
                <a:solidFill>
                  <a:srgbClr val="B30F18"/>
                </a:solidFill>
                <a:latin typeface="Avenir Black"/>
                <a:cs typeface="Avenir Black"/>
              </a:rPr>
              <a:t>to America </a:t>
            </a:r>
            <a:br>
              <a:rPr lang="en-US" sz="7200" dirty="0">
                <a:solidFill>
                  <a:srgbClr val="B30F18"/>
                </a:solidFill>
                <a:latin typeface="Avenir Black"/>
                <a:cs typeface="Avenir Black"/>
              </a:rPr>
            </a:br>
            <a:r>
              <a:rPr lang="en-US" sz="3200" dirty="0">
                <a:solidFill>
                  <a:srgbClr val="B30F18"/>
                </a:solidFill>
                <a:latin typeface="Avenir Black"/>
                <a:cs typeface="Avenir Black"/>
              </a:rPr>
              <a:t>Who Should We Welcome? </a:t>
            </a:r>
            <a:br>
              <a:rPr lang="en-US" sz="3200" dirty="0">
                <a:solidFill>
                  <a:srgbClr val="B30F18"/>
                </a:solidFill>
                <a:latin typeface="Avenir Black"/>
                <a:cs typeface="Avenir Black"/>
              </a:rPr>
            </a:br>
            <a:r>
              <a:rPr lang="en-US" sz="3200" dirty="0">
                <a:solidFill>
                  <a:srgbClr val="B30F18"/>
                </a:solidFill>
                <a:latin typeface="Avenir Black"/>
                <a:cs typeface="Avenir Black"/>
              </a:rPr>
              <a:t>What Should We Do?</a:t>
            </a:r>
            <a:endParaRPr lang="en-US" sz="3200" spc="-150" dirty="0">
              <a:solidFill>
                <a:srgbClr val="3399CC"/>
              </a:solidFill>
              <a:latin typeface="Avenir Black"/>
              <a:cs typeface="Avenir Black"/>
            </a:endParaRPr>
          </a:p>
        </p:txBody>
      </p:sp>
      <p:sp>
        <p:nvSpPr>
          <p:cNvPr id="3" name="Subtitle 2"/>
          <p:cNvSpPr>
            <a:spLocks noGrp="1"/>
          </p:cNvSpPr>
          <p:nvPr>
            <p:ph type="subTitle" idx="1"/>
          </p:nvPr>
        </p:nvSpPr>
        <p:spPr>
          <a:xfrm>
            <a:off x="91441" y="128999"/>
            <a:ext cx="8506872" cy="1084531"/>
          </a:xfrm>
        </p:spPr>
        <p:txBody>
          <a:bodyPr>
            <a:normAutofit/>
          </a:bodyPr>
          <a:lstStyle/>
          <a:p>
            <a:r>
              <a:rPr lang="en-US" sz="2800" dirty="0">
                <a:solidFill>
                  <a:schemeClr val="bg1"/>
                </a:solidFill>
              </a:rPr>
              <a:t>Welcome to a </a:t>
            </a:r>
            <a:r>
              <a:rPr lang="en-US" sz="2800" dirty="0">
                <a:solidFill>
                  <a:srgbClr val="7FE4FF"/>
                </a:solidFill>
              </a:rPr>
              <a:t>National Issues Forum</a:t>
            </a:r>
            <a:br>
              <a:rPr lang="en-US" sz="2800" dirty="0">
                <a:solidFill>
                  <a:srgbClr val="000000"/>
                </a:solidFill>
              </a:rPr>
            </a:br>
            <a:endParaRPr lang="en-US" sz="2800" dirty="0"/>
          </a:p>
        </p:txBody>
      </p:sp>
      <p:sp>
        <p:nvSpPr>
          <p:cNvPr id="6" name="Subtitle 2"/>
          <p:cNvSpPr txBox="1">
            <a:spLocks/>
          </p:cNvSpPr>
          <p:nvPr/>
        </p:nvSpPr>
        <p:spPr>
          <a:xfrm>
            <a:off x="0" y="6351550"/>
            <a:ext cx="9144000" cy="40485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000" dirty="0">
                <a:solidFill>
                  <a:srgbClr val="FFFF00"/>
                </a:solidFill>
              </a:rPr>
              <a:t>2024</a:t>
            </a:r>
          </a:p>
        </p:txBody>
      </p:sp>
      <p:pic>
        <p:nvPicPr>
          <p:cNvPr id="8" name="Picture 7">
            <a:extLst>
              <a:ext uri="{FF2B5EF4-FFF2-40B4-BE49-F238E27FC236}">
                <a16:creationId xmlns:a16="http://schemas.microsoft.com/office/drawing/2014/main" id="{CF712B0B-CD6A-E48C-B7F3-62E476F75D69}"/>
              </a:ext>
            </a:extLst>
          </p:cNvPr>
          <p:cNvPicPr>
            <a:picLocks noChangeAspect="1"/>
          </p:cNvPicPr>
          <p:nvPr/>
        </p:nvPicPr>
        <p:blipFill>
          <a:blip r:embed="rId3"/>
          <a:srcRect l="12389" r="12389"/>
          <a:stretch/>
        </p:blipFill>
        <p:spPr>
          <a:xfrm>
            <a:off x="5163849" y="945529"/>
            <a:ext cx="2888860" cy="38404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29020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09F36-F777-F633-4846-AD7613EDE10D}"/>
              </a:ext>
            </a:extLst>
          </p:cNvPr>
          <p:cNvSpPr>
            <a:spLocks noGrp="1"/>
          </p:cNvSpPr>
          <p:nvPr>
            <p:ph type="title"/>
          </p:nvPr>
        </p:nvSpPr>
        <p:spPr>
          <a:xfrm>
            <a:off x="0" y="365127"/>
            <a:ext cx="9144000" cy="1059228"/>
          </a:xfrm>
          <a:solidFill>
            <a:schemeClr val="tx1"/>
          </a:solidFill>
          <a:ln w="28575">
            <a:solidFill>
              <a:schemeClr val="tx1"/>
            </a:solidFill>
          </a:ln>
        </p:spPr>
        <p:txBody>
          <a:bodyPr>
            <a:normAutofit fontScale="90000"/>
          </a:bodyPr>
          <a:lstStyle/>
          <a:p>
            <a:r>
              <a:rPr lang="en-US" sz="4400" b="1" dirty="0">
                <a:solidFill>
                  <a:schemeClr val="bg1"/>
                </a:solidFill>
              </a:rPr>
              <a:t>  Polling Question No. 2: First Impressions</a:t>
            </a:r>
          </a:p>
        </p:txBody>
      </p:sp>
      <p:sp>
        <p:nvSpPr>
          <p:cNvPr id="3" name="Content Placeholder 2">
            <a:extLst>
              <a:ext uri="{FF2B5EF4-FFF2-40B4-BE49-F238E27FC236}">
                <a16:creationId xmlns:a16="http://schemas.microsoft.com/office/drawing/2014/main" id="{FD30A41F-E35B-024E-072D-94078F0B43D4}"/>
              </a:ext>
            </a:extLst>
          </p:cNvPr>
          <p:cNvSpPr>
            <a:spLocks noGrp="1"/>
          </p:cNvSpPr>
          <p:nvPr>
            <p:ph idx="1"/>
          </p:nvPr>
        </p:nvSpPr>
        <p:spPr>
          <a:xfrm>
            <a:off x="1151466" y="1825625"/>
            <a:ext cx="7363883" cy="4351338"/>
          </a:xfrm>
        </p:spPr>
        <p:txBody>
          <a:bodyPr>
            <a:normAutofit/>
          </a:bodyPr>
          <a:lstStyle/>
          <a:p>
            <a:pPr marL="0" marR="0" indent="0" algn="ctr">
              <a:lnSpc>
                <a:spcPct val="107000"/>
              </a:lnSpc>
              <a:spcBef>
                <a:spcPts val="0"/>
              </a:spcBef>
              <a:spcAft>
                <a:spcPts val="800"/>
              </a:spcAft>
              <a:buNone/>
            </a:pPr>
            <a:endParaRPr lang="en-US" sz="1400" b="1" dirty="0">
              <a:solidFill>
                <a:srgbClr val="C00000"/>
              </a:solidFill>
              <a:effectLst/>
              <a:latin typeface="Times New Roman" panose="02020603050405020304" pitchFamily="18" charset="0"/>
              <a:ea typeface="Calibri" panose="020F0502020204030204" pitchFamily="34" charset="0"/>
            </a:endParaRPr>
          </a:p>
          <a:p>
            <a:pPr marL="0" marR="0" indent="0" algn="ctr">
              <a:lnSpc>
                <a:spcPct val="100000"/>
              </a:lnSpc>
              <a:spcBef>
                <a:spcPts val="0"/>
              </a:spcBef>
              <a:spcAft>
                <a:spcPts val="800"/>
              </a:spcAft>
              <a:buNone/>
            </a:pPr>
            <a:r>
              <a:rPr lang="en-US" sz="1400" b="1" dirty="0">
                <a:solidFill>
                  <a:srgbClr val="C00000"/>
                </a:solidFill>
                <a:effectLst/>
                <a:latin typeface="Times New Roman" panose="02020603050405020304" pitchFamily="18" charset="0"/>
                <a:ea typeface="Calibri" panose="020F0502020204030204" pitchFamily="34" charset="0"/>
              </a:rPr>
              <a:t>Questions will appear on the participants’ computer</a:t>
            </a:r>
          </a:p>
          <a:p>
            <a:pPr marL="0" marR="0" indent="0" algn="ctr">
              <a:lnSpc>
                <a:spcPct val="100000"/>
              </a:lnSpc>
              <a:spcBef>
                <a:spcPts val="0"/>
              </a:spcBef>
              <a:spcAft>
                <a:spcPts val="800"/>
              </a:spcAft>
              <a:buNone/>
            </a:pPr>
            <a:r>
              <a:rPr lang="en-US" sz="1400" b="1" dirty="0">
                <a:solidFill>
                  <a:srgbClr val="C00000"/>
                </a:solidFill>
                <a:effectLst/>
                <a:latin typeface="Times New Roman" panose="02020603050405020304" pitchFamily="18" charset="0"/>
                <a:ea typeface="Calibri" panose="020F0502020204030204" pitchFamily="34" charset="0"/>
              </a:rPr>
              <a:t> or cellphone screens formatted for responding</a:t>
            </a:r>
          </a:p>
          <a:p>
            <a:pPr marL="0" marR="0" indent="0" algn="ctr">
              <a:lnSpc>
                <a:spcPct val="107000"/>
              </a:lnSpc>
              <a:spcBef>
                <a:spcPts val="0"/>
              </a:spcBef>
              <a:spcAft>
                <a:spcPts val="800"/>
              </a:spcAft>
              <a:buNone/>
            </a:pPr>
            <a:endParaRPr lang="en-US" sz="1400" b="1" dirty="0">
              <a:solidFill>
                <a:srgbClr val="C00000"/>
              </a:solidFill>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800"/>
              </a:spcAft>
              <a:buNone/>
            </a:pPr>
            <a:endParaRPr lang="en-US" sz="18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Which approach is most important to you? </a:t>
            </a:r>
          </a:p>
          <a:p>
            <a:pPr marL="685800" lvl="2" indent="0">
              <a:lnSpc>
                <a:spcPct val="107000"/>
              </a:lnSpc>
              <a:spcBef>
                <a:spcPts val="0"/>
              </a:spcBef>
              <a:spcAft>
                <a:spcPts val="800"/>
              </a:spcAft>
              <a:buNone/>
            </a:pPr>
            <a:r>
              <a:rPr lang="en-US" sz="1200" dirty="0">
                <a:effectLst/>
                <a:latin typeface="Times New Roman" panose="02020603050405020304" pitchFamily="18" charset="0"/>
                <a:ea typeface="Calibri" panose="020F0502020204030204" pitchFamily="34" charset="0"/>
              </a:rPr>
              <a:t>1. </a:t>
            </a:r>
            <a:r>
              <a:rPr lang="en-US" sz="1400" dirty="0">
                <a:effectLst/>
                <a:latin typeface="Times New Roman" panose="02020603050405020304" pitchFamily="18" charset="0"/>
                <a:ea typeface="Calibri" panose="020F0502020204030204" pitchFamily="34" charset="0"/>
              </a:rPr>
              <a:t>Welcome Newcomers</a:t>
            </a:r>
          </a:p>
          <a:p>
            <a:pPr marL="685800" lvl="2" indent="0">
              <a:lnSpc>
                <a:spcPct val="107000"/>
              </a:lnSpc>
              <a:spcBef>
                <a:spcPts val="0"/>
              </a:spcBef>
              <a:spcAft>
                <a:spcPts val="800"/>
              </a:spcAft>
              <a:buNone/>
            </a:pPr>
            <a:r>
              <a:rPr lang="en-US" sz="1400" dirty="0">
                <a:effectLst/>
                <a:latin typeface="Times New Roman" panose="02020603050405020304" pitchFamily="18" charset="0"/>
                <a:ea typeface="Calibri" panose="020F0502020204030204" pitchFamily="34" charset="0"/>
              </a:rPr>
              <a:t>2. Enforce the Law</a:t>
            </a:r>
          </a:p>
          <a:p>
            <a:pPr marL="685800" lvl="2" indent="0">
              <a:lnSpc>
                <a:spcPct val="107000"/>
              </a:lnSpc>
              <a:spcBef>
                <a:spcPts val="0"/>
              </a:spcBef>
              <a:spcAft>
                <a:spcPts val="800"/>
              </a:spcAft>
              <a:buNone/>
            </a:pPr>
            <a:r>
              <a:rPr lang="en-US" sz="1400" dirty="0">
                <a:effectLst/>
                <a:latin typeface="Times New Roman" panose="02020603050405020304" pitchFamily="18" charset="0"/>
                <a:ea typeface="Calibri" panose="020F0502020204030204" pitchFamily="34" charset="0"/>
              </a:rPr>
              <a:t>3. Slow Down</a:t>
            </a:r>
          </a:p>
          <a:p>
            <a:endParaRPr lang="en-US" dirty="0"/>
          </a:p>
        </p:txBody>
      </p:sp>
    </p:spTree>
    <p:extLst>
      <p:ext uri="{BB962C8B-B14F-4D97-AF65-F5344CB8AC3E}">
        <p14:creationId xmlns:p14="http://schemas.microsoft.com/office/powerpoint/2010/main" val="1008812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973667" y="5775393"/>
            <a:ext cx="6731000" cy="889155"/>
          </a:xfrm>
          <a:prstGeom prst="rect">
            <a:avLst/>
          </a:prstGeom>
          <a:solidFill>
            <a:srgbClr val="FFC000">
              <a:alpha val="57000"/>
            </a:srgbClr>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But giving amnesty to people who entered illegally and letting asylum seekers wait in the U.S. for their hearings tempts even more people to cross the border. Won’t this just make the problem worse?</a:t>
            </a:r>
          </a:p>
        </p:txBody>
      </p:sp>
      <p:sp>
        <p:nvSpPr>
          <p:cNvPr id="3" name="TextBox 2"/>
          <p:cNvSpPr txBox="1"/>
          <p:nvPr/>
        </p:nvSpPr>
        <p:spPr>
          <a:xfrm>
            <a:off x="232321" y="282392"/>
            <a:ext cx="8717829" cy="441701"/>
          </a:xfrm>
          <a:prstGeom prst="rect">
            <a:avLst/>
          </a:prstGeom>
          <a:solidFill>
            <a:schemeClr val="accent1">
              <a:lumMod val="50000"/>
            </a:schemeClr>
          </a:solidFill>
        </p:spPr>
        <p:txBody>
          <a:bodyPr wrap="square" rtlCol="0">
            <a:spAutoFit/>
          </a:bodyPr>
          <a:lstStyle/>
          <a:p>
            <a:endParaRPr lang="en-US" dirty="0"/>
          </a:p>
        </p:txBody>
      </p:sp>
      <p:sp>
        <p:nvSpPr>
          <p:cNvPr id="4" name="Title 3"/>
          <p:cNvSpPr>
            <a:spLocks noGrp="1"/>
          </p:cNvSpPr>
          <p:nvPr>
            <p:ph type="ctrTitle"/>
          </p:nvPr>
        </p:nvSpPr>
        <p:spPr>
          <a:xfrm>
            <a:off x="357298" y="895350"/>
            <a:ext cx="4385679" cy="665556"/>
          </a:xfrm>
        </p:spPr>
        <p:txBody>
          <a:bodyPr>
            <a:normAutofit/>
          </a:bodyPr>
          <a:lstStyle/>
          <a:p>
            <a:pPr algn="l">
              <a:lnSpc>
                <a:spcPct val="80000"/>
              </a:lnSpc>
            </a:pPr>
            <a:r>
              <a:rPr lang="en-US" sz="3400" b="1" spc="-150" dirty="0">
                <a:solidFill>
                  <a:schemeClr val="accent1">
                    <a:lumMod val="50000"/>
                  </a:schemeClr>
                </a:solidFill>
              </a:rPr>
              <a:t>Welcome Newcomers </a:t>
            </a:r>
            <a:endParaRPr lang="en-US" sz="3400" spc="-150" dirty="0">
              <a:solidFill>
                <a:schemeClr val="accent1">
                  <a:lumMod val="50000"/>
                </a:schemeClr>
              </a:solidFill>
            </a:endParaRPr>
          </a:p>
        </p:txBody>
      </p:sp>
      <p:sp>
        <p:nvSpPr>
          <p:cNvPr id="5" name="Subtitle 4"/>
          <p:cNvSpPr>
            <a:spLocks noGrp="1"/>
          </p:cNvSpPr>
          <p:nvPr>
            <p:ph type="subTitle" idx="1"/>
          </p:nvPr>
        </p:nvSpPr>
        <p:spPr>
          <a:xfrm>
            <a:off x="4861790" y="3708393"/>
            <a:ext cx="4220801" cy="244314"/>
          </a:xfrm>
        </p:spPr>
        <p:txBody>
          <a:bodyPr>
            <a:normAutofit fontScale="25000" lnSpcReduction="20000"/>
          </a:bodyPr>
          <a:lstStyle/>
          <a:p>
            <a:pPr algn="l">
              <a:lnSpc>
                <a:spcPct val="110000"/>
              </a:lnSpc>
            </a:pPr>
            <a:r>
              <a:rPr lang="en-US" sz="6400" dirty="0">
                <a:solidFill>
                  <a:srgbClr val="FFFFFF"/>
                </a:solidFill>
              </a:rPr>
              <a:t>POSSIBLE DRAWBACKS</a:t>
            </a:r>
            <a:endParaRPr lang="en-US" sz="5600" dirty="0">
              <a:solidFill>
                <a:srgbClr val="000000"/>
              </a:solidFill>
            </a:endParaRPr>
          </a:p>
        </p:txBody>
      </p:sp>
      <p:sp>
        <p:nvSpPr>
          <p:cNvPr id="6" name="Subtitle 4"/>
          <p:cNvSpPr txBox="1">
            <a:spLocks/>
          </p:cNvSpPr>
          <p:nvPr/>
        </p:nvSpPr>
        <p:spPr>
          <a:xfrm>
            <a:off x="4785285" y="2031014"/>
            <a:ext cx="4220801" cy="1752600"/>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dirty="0"/>
          </a:p>
        </p:txBody>
      </p:sp>
      <p:sp>
        <p:nvSpPr>
          <p:cNvPr id="7" name="Subtitle 4"/>
          <p:cNvSpPr txBox="1">
            <a:spLocks/>
          </p:cNvSpPr>
          <p:nvPr/>
        </p:nvSpPr>
        <p:spPr>
          <a:xfrm>
            <a:off x="391582" y="3684209"/>
            <a:ext cx="4038308" cy="403951"/>
          </a:xfrm>
          <a:prstGeom prst="rect">
            <a:avLst/>
          </a:prstGeom>
        </p:spPr>
        <p:txBody>
          <a:bodyPr vert="horz" lIns="91440" tIns="45720" rIns="91440" bIns="45720" rtlCol="0">
            <a:normAutofit fontScale="3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120000"/>
              </a:lnSpc>
            </a:pPr>
            <a:endParaRPr lang="en-US" sz="5600" dirty="0">
              <a:solidFill>
                <a:srgbClr val="000000"/>
              </a:solidFill>
            </a:endParaRPr>
          </a:p>
        </p:txBody>
      </p:sp>
      <p:sp>
        <p:nvSpPr>
          <p:cNvPr id="9" name="Subtitle 4"/>
          <p:cNvSpPr txBox="1">
            <a:spLocks/>
          </p:cNvSpPr>
          <p:nvPr/>
        </p:nvSpPr>
        <p:spPr>
          <a:xfrm>
            <a:off x="357298" y="1690330"/>
            <a:ext cx="8543527" cy="1031364"/>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1400" dirty="0">
                <a:solidFill>
                  <a:schemeClr val="tx1"/>
                </a:solidFill>
              </a:rPr>
              <a:t>America is a nation of immigrants, and this has made our country prosperous and </a:t>
            </a:r>
          </a:p>
          <a:p>
            <a:pPr algn="l"/>
            <a:r>
              <a:rPr lang="en-US" sz="1400" dirty="0">
                <a:solidFill>
                  <a:schemeClr val="tx1"/>
                </a:solidFill>
              </a:rPr>
              <a:t>strong. Our country should be a beacon of hope and freedom to people around the world.</a:t>
            </a:r>
          </a:p>
          <a:p>
            <a:pPr algn="l"/>
            <a:r>
              <a:rPr lang="en-US" sz="1400" dirty="0">
                <a:solidFill>
                  <a:schemeClr val="tx1"/>
                </a:solidFill>
              </a:rPr>
              <a:t>What’s more, immigration benefits the US, especially now when so many</a:t>
            </a:r>
          </a:p>
          <a:p>
            <a:pPr algn="l"/>
            <a:r>
              <a:rPr lang="en-US" sz="1400" dirty="0">
                <a:solidFill>
                  <a:schemeClr val="tx1"/>
                </a:solidFill>
              </a:rPr>
              <a:t>employers can’t find enough skilled and unskilled workers.</a:t>
            </a:r>
            <a:endParaRPr lang="en-US" sz="1400" dirty="0">
              <a:solidFill>
                <a:schemeClr val="tx1"/>
              </a:solidFill>
              <a:highlight>
                <a:srgbClr val="FFFF00"/>
              </a:highlight>
            </a:endParaRPr>
          </a:p>
        </p:txBody>
      </p:sp>
      <p:sp>
        <p:nvSpPr>
          <p:cNvPr id="10" name="TextBox 9"/>
          <p:cNvSpPr txBox="1"/>
          <p:nvPr/>
        </p:nvSpPr>
        <p:spPr>
          <a:xfrm>
            <a:off x="391582" y="311807"/>
            <a:ext cx="3611303" cy="646331"/>
          </a:xfrm>
          <a:prstGeom prst="rect">
            <a:avLst/>
          </a:prstGeom>
          <a:noFill/>
        </p:spPr>
        <p:txBody>
          <a:bodyPr wrap="square" rtlCol="0">
            <a:spAutoFit/>
          </a:bodyPr>
          <a:lstStyle/>
          <a:p>
            <a:r>
              <a:rPr lang="en-US" b="1" dirty="0">
                <a:solidFill>
                  <a:srgbClr val="FFF399"/>
                </a:solidFill>
              </a:rPr>
              <a:t>APPROACH 1</a:t>
            </a:r>
            <a:br>
              <a:rPr lang="en-US" b="1" dirty="0">
                <a:solidFill>
                  <a:srgbClr val="FFF399"/>
                </a:solidFill>
              </a:rPr>
            </a:br>
            <a:endParaRPr lang="en-US" dirty="0">
              <a:solidFill>
                <a:srgbClr val="FFF399"/>
              </a:solidFill>
            </a:endParaRPr>
          </a:p>
        </p:txBody>
      </p:sp>
      <p:pic>
        <p:nvPicPr>
          <p:cNvPr id="2" name="Picture 1"/>
          <p:cNvPicPr>
            <a:picLocks noChangeAspect="1"/>
          </p:cNvPicPr>
          <p:nvPr/>
        </p:nvPicPr>
        <p:blipFill>
          <a:blip r:embed="rId2"/>
          <a:srcRect l="6067" r="6067"/>
          <a:stretch/>
        </p:blipFill>
        <p:spPr>
          <a:xfrm>
            <a:off x="6972190" y="292812"/>
            <a:ext cx="1659589" cy="18288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graphicFrame>
        <p:nvGraphicFramePr>
          <p:cNvPr id="13" name="Table 21">
            <a:extLst>
              <a:ext uri="{FF2B5EF4-FFF2-40B4-BE49-F238E27FC236}">
                <a16:creationId xmlns:a16="http://schemas.microsoft.com/office/drawing/2014/main" id="{52E33CE4-5C55-1E41-06F9-27DB5A95A878}"/>
              </a:ext>
            </a:extLst>
          </p:cNvPr>
          <p:cNvGraphicFramePr>
            <a:graphicFrameLocks noGrp="1"/>
          </p:cNvGraphicFramePr>
          <p:nvPr>
            <p:extLst>
              <p:ext uri="{D42A27DB-BD31-4B8C-83A1-F6EECF244321}">
                <p14:modId xmlns:p14="http://schemas.microsoft.com/office/powerpoint/2010/main" val="3661586156"/>
              </p:ext>
            </p:extLst>
          </p:nvPr>
        </p:nvGraphicFramePr>
        <p:xfrm>
          <a:off x="418289" y="2920188"/>
          <a:ext cx="8463064" cy="2511578"/>
        </p:xfrm>
        <a:graphic>
          <a:graphicData uri="http://schemas.openxmlformats.org/drawingml/2006/table">
            <a:tbl>
              <a:tblPr firstRow="1" bandRow="1">
                <a:tableStyleId>{5C22544A-7EE6-4342-B048-85BDC9FD1C3A}</a:tableStyleId>
              </a:tblPr>
              <a:tblGrid>
                <a:gridCol w="4036979">
                  <a:extLst>
                    <a:ext uri="{9D8B030D-6E8A-4147-A177-3AD203B41FA5}">
                      <a16:colId xmlns:a16="http://schemas.microsoft.com/office/drawing/2014/main" val="672937812"/>
                    </a:ext>
                  </a:extLst>
                </a:gridCol>
                <a:gridCol w="4426085">
                  <a:extLst>
                    <a:ext uri="{9D8B030D-6E8A-4147-A177-3AD203B41FA5}">
                      <a16:colId xmlns:a16="http://schemas.microsoft.com/office/drawing/2014/main" val="2338589628"/>
                    </a:ext>
                  </a:extLst>
                </a:gridCol>
              </a:tblGrid>
              <a:tr h="406672">
                <a:tc>
                  <a:txBody>
                    <a:bodyPr/>
                    <a:lstStyle/>
                    <a:p>
                      <a:r>
                        <a:rPr lang="en-US" dirty="0"/>
                        <a:t>PROPOSALS</a:t>
                      </a:r>
                    </a:p>
                  </a:txBody>
                  <a:tcPr/>
                </a:tc>
                <a:tc>
                  <a:txBody>
                    <a:bodyPr/>
                    <a:lstStyle/>
                    <a:p>
                      <a:r>
                        <a:rPr lang="en-US" dirty="0">
                          <a:solidFill>
                            <a:schemeClr val="bg1"/>
                          </a:solidFill>
                        </a:rPr>
                        <a:t>POSSIBLE DRAWBACKS</a:t>
                      </a:r>
                    </a:p>
                  </a:txBody>
                  <a:tcPr/>
                </a:tc>
                <a:extLst>
                  <a:ext uri="{0D108BD9-81ED-4DB2-BD59-A6C34878D82A}">
                    <a16:rowId xmlns:a16="http://schemas.microsoft.com/office/drawing/2014/main" val="2905077431"/>
                  </a:ext>
                </a:extLst>
              </a:tr>
              <a:tr h="732425">
                <a:tc>
                  <a:txBody>
                    <a:bodyPr/>
                    <a:lstStyle/>
                    <a:p>
                      <a:r>
                        <a:rPr lang="en-US" sz="1400" dirty="0"/>
                        <a:t>Create a path to legal status for the millions of undocumented immigrants who have lived here for many years.</a:t>
                      </a:r>
                    </a:p>
                  </a:txBody>
                  <a:tcPr/>
                </a:tc>
                <a:tc>
                  <a:txBody>
                    <a:bodyPr/>
                    <a:lstStyle/>
                    <a:p>
                      <a:r>
                        <a:rPr lang="en-US" sz="1400"/>
                        <a:t>This will give </a:t>
                      </a:r>
                      <a:r>
                        <a:rPr lang="en-US" sz="1400" dirty="0"/>
                        <a:t>people in other countries even more incentive to enter the U.S. illegally.</a:t>
                      </a:r>
                      <a:endParaRPr lang="en-US" dirty="0"/>
                    </a:p>
                  </a:txBody>
                  <a:tcPr/>
                </a:tc>
                <a:extLst>
                  <a:ext uri="{0D108BD9-81ED-4DB2-BD59-A6C34878D82A}">
                    <a16:rowId xmlns:a16="http://schemas.microsoft.com/office/drawing/2014/main" val="3612420739"/>
                  </a:ext>
                </a:extLst>
              </a:tr>
              <a:tr h="609915">
                <a:tc>
                  <a:txBody>
                    <a:bodyPr/>
                    <a:lstStyle/>
                    <a:p>
                      <a:r>
                        <a:rPr lang="en-US" sz="1400" dirty="0"/>
                        <a:t>Accept more refugees who are fleeing war and brutality. This is our historic responsibility.</a:t>
                      </a:r>
                      <a:endParaRPr lang="en-US" dirty="0"/>
                    </a:p>
                  </a:txBody>
                  <a:tcPr/>
                </a:tc>
                <a:tc>
                  <a:txBody>
                    <a:bodyPr/>
                    <a:lstStyle/>
                    <a:p>
                      <a:r>
                        <a:rPr lang="en-US" sz="1400" dirty="0"/>
                        <a:t>We risk overwhelming our communities and schools if we accept too many refugees.</a:t>
                      </a:r>
                      <a:endParaRPr lang="en-US" dirty="0"/>
                    </a:p>
                  </a:txBody>
                  <a:tcPr/>
                </a:tc>
                <a:extLst>
                  <a:ext uri="{0D108BD9-81ED-4DB2-BD59-A6C34878D82A}">
                    <a16:rowId xmlns:a16="http://schemas.microsoft.com/office/drawing/2014/main" val="1462563797"/>
                  </a:ext>
                </a:extLst>
              </a:tr>
              <a:tr h="762566">
                <a:tc>
                  <a:txBody>
                    <a:bodyPr/>
                    <a:lstStyle/>
                    <a:p>
                      <a:r>
                        <a:rPr lang="en-US" sz="1400" dirty="0"/>
                        <a:t>Let asylum seekers stay in the US while they wait for court rulings and hire more immigration judges.</a:t>
                      </a:r>
                    </a:p>
                  </a:txBody>
                  <a:tcPr/>
                </a:tc>
                <a:tc>
                  <a:txBody>
                    <a:bodyPr/>
                    <a:lstStyle/>
                    <a:p>
                      <a:r>
                        <a:rPr lang="en-US" sz="1400" dirty="0"/>
                        <a:t>Anyone can come to the border and claim asylum—we won’t know who we’re letting in.</a:t>
                      </a:r>
                    </a:p>
                  </a:txBody>
                  <a:tcPr/>
                </a:tc>
                <a:extLst>
                  <a:ext uri="{0D108BD9-81ED-4DB2-BD59-A6C34878D82A}">
                    <a16:rowId xmlns:a16="http://schemas.microsoft.com/office/drawing/2014/main" val="2422975176"/>
                  </a:ext>
                </a:extLst>
              </a:tr>
            </a:tbl>
          </a:graphicData>
        </a:graphic>
      </p:graphicFrame>
    </p:spTree>
    <p:extLst>
      <p:ext uri="{BB962C8B-B14F-4D97-AF65-F5344CB8AC3E}">
        <p14:creationId xmlns:p14="http://schemas.microsoft.com/office/powerpoint/2010/main" val="1838397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09F36-F777-F633-4846-AD7613EDE10D}"/>
              </a:ext>
            </a:extLst>
          </p:cNvPr>
          <p:cNvSpPr>
            <a:spLocks noGrp="1"/>
          </p:cNvSpPr>
          <p:nvPr>
            <p:ph type="title"/>
          </p:nvPr>
        </p:nvSpPr>
        <p:spPr>
          <a:xfrm>
            <a:off x="0" y="365127"/>
            <a:ext cx="9144000" cy="1059228"/>
          </a:xfrm>
          <a:solidFill>
            <a:schemeClr val="tx1"/>
          </a:solidFill>
          <a:ln w="28575">
            <a:solidFill>
              <a:schemeClr val="tx1"/>
            </a:solidFill>
          </a:ln>
        </p:spPr>
        <p:txBody>
          <a:bodyPr>
            <a:normAutofit fontScale="90000"/>
          </a:bodyPr>
          <a:lstStyle/>
          <a:p>
            <a:r>
              <a:rPr lang="en-US" sz="4400" b="1" dirty="0">
                <a:solidFill>
                  <a:schemeClr val="bg1"/>
                </a:solidFill>
              </a:rPr>
              <a:t>  </a:t>
            </a:r>
            <a:r>
              <a:rPr lang="en-US" sz="4000" b="1" dirty="0">
                <a:solidFill>
                  <a:schemeClr val="bg1"/>
                </a:solidFill>
              </a:rPr>
              <a:t>Polling Question No. 3: Welcome Newcomers</a:t>
            </a:r>
          </a:p>
        </p:txBody>
      </p:sp>
      <p:sp>
        <p:nvSpPr>
          <p:cNvPr id="3" name="Content Placeholder 2">
            <a:extLst>
              <a:ext uri="{FF2B5EF4-FFF2-40B4-BE49-F238E27FC236}">
                <a16:creationId xmlns:a16="http://schemas.microsoft.com/office/drawing/2014/main" id="{FD30A41F-E35B-024E-072D-94078F0B43D4}"/>
              </a:ext>
            </a:extLst>
          </p:cNvPr>
          <p:cNvSpPr>
            <a:spLocks noGrp="1"/>
          </p:cNvSpPr>
          <p:nvPr>
            <p:ph idx="1"/>
          </p:nvPr>
        </p:nvSpPr>
        <p:spPr>
          <a:xfrm>
            <a:off x="1151466" y="1825625"/>
            <a:ext cx="7363883" cy="4351338"/>
          </a:xfrm>
        </p:spPr>
        <p:txBody>
          <a:bodyPr>
            <a:normAutofit/>
          </a:bodyPr>
          <a:lstStyle/>
          <a:p>
            <a:pPr marL="0" marR="0" indent="0" algn="ctr">
              <a:lnSpc>
                <a:spcPct val="107000"/>
              </a:lnSpc>
              <a:spcBef>
                <a:spcPts val="0"/>
              </a:spcBef>
              <a:spcAft>
                <a:spcPts val="800"/>
              </a:spcAft>
              <a:buNone/>
            </a:pPr>
            <a:endParaRPr lang="en-US" sz="1400" b="1" dirty="0">
              <a:solidFill>
                <a:srgbClr val="C00000"/>
              </a:solidFill>
              <a:effectLst/>
              <a:latin typeface="Times New Roman" panose="02020603050405020304" pitchFamily="18" charset="0"/>
              <a:ea typeface="Calibri" panose="020F0502020204030204" pitchFamily="34" charset="0"/>
            </a:endParaRPr>
          </a:p>
          <a:p>
            <a:pPr marL="0" marR="0" indent="0" algn="ctr">
              <a:lnSpc>
                <a:spcPct val="100000"/>
              </a:lnSpc>
              <a:spcBef>
                <a:spcPts val="0"/>
              </a:spcBef>
              <a:spcAft>
                <a:spcPts val="800"/>
              </a:spcAft>
              <a:buNone/>
            </a:pPr>
            <a:r>
              <a:rPr lang="en-US" sz="1400" b="1" dirty="0">
                <a:solidFill>
                  <a:srgbClr val="C00000"/>
                </a:solidFill>
                <a:effectLst/>
                <a:latin typeface="Times New Roman" panose="02020603050405020304" pitchFamily="18" charset="0"/>
                <a:ea typeface="Calibri" panose="020F0502020204030204" pitchFamily="34" charset="0"/>
              </a:rPr>
              <a:t>Questions will appear on the participants’ computer</a:t>
            </a:r>
          </a:p>
          <a:p>
            <a:pPr marL="0" marR="0" indent="0" algn="ctr">
              <a:lnSpc>
                <a:spcPct val="100000"/>
              </a:lnSpc>
              <a:spcBef>
                <a:spcPts val="0"/>
              </a:spcBef>
              <a:spcAft>
                <a:spcPts val="800"/>
              </a:spcAft>
              <a:buNone/>
            </a:pPr>
            <a:r>
              <a:rPr lang="en-US" sz="1400" b="1" dirty="0">
                <a:solidFill>
                  <a:srgbClr val="C00000"/>
                </a:solidFill>
                <a:effectLst/>
                <a:latin typeface="Times New Roman" panose="02020603050405020304" pitchFamily="18" charset="0"/>
                <a:ea typeface="Calibri" panose="020F0502020204030204" pitchFamily="34" charset="0"/>
              </a:rPr>
              <a:t> or cellphone screens formatted for responding</a:t>
            </a:r>
          </a:p>
          <a:p>
            <a:pPr marL="0" marR="0" indent="0" algn="ctr">
              <a:lnSpc>
                <a:spcPct val="107000"/>
              </a:lnSpc>
              <a:spcBef>
                <a:spcPts val="0"/>
              </a:spcBef>
              <a:spcAft>
                <a:spcPts val="800"/>
              </a:spcAft>
              <a:buNone/>
            </a:pPr>
            <a:endParaRPr lang="en-US" sz="1400" b="1" dirty="0">
              <a:solidFill>
                <a:srgbClr val="C00000"/>
              </a:solidFill>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800"/>
              </a:spcAft>
              <a:buNone/>
            </a:pPr>
            <a:endParaRPr lang="en-US" sz="18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Which proposal do you favor most?</a:t>
            </a:r>
          </a:p>
          <a:p>
            <a:pPr marL="342900" lvl="1" indent="0">
              <a:lnSpc>
                <a:spcPct val="107000"/>
              </a:lnSpc>
              <a:spcBef>
                <a:spcPts val="0"/>
              </a:spcBef>
              <a:spcAft>
                <a:spcPts val="800"/>
              </a:spcAft>
              <a:buNone/>
            </a:pPr>
            <a:r>
              <a:rPr lang="en-US" sz="1500" dirty="0">
                <a:effectLst/>
                <a:latin typeface="Times New Roman" panose="02020603050405020304" pitchFamily="18" charset="0"/>
                <a:ea typeface="Calibri" panose="020F0502020204030204" pitchFamily="34" charset="0"/>
              </a:rPr>
              <a:t>1. Create a path to legal status for the millions of undocumented immigrants who have lived here for years. </a:t>
            </a:r>
          </a:p>
          <a:p>
            <a:pPr marL="342900" lvl="1" indent="0">
              <a:lnSpc>
                <a:spcPct val="107000"/>
              </a:lnSpc>
              <a:spcBef>
                <a:spcPts val="0"/>
              </a:spcBef>
              <a:spcAft>
                <a:spcPts val="800"/>
              </a:spcAft>
              <a:buNone/>
            </a:pPr>
            <a:r>
              <a:rPr lang="en-US" sz="1500" dirty="0">
                <a:effectLst/>
                <a:latin typeface="Times New Roman" panose="02020603050405020304" pitchFamily="18" charset="0"/>
                <a:ea typeface="Calibri" panose="020F0502020204030204" pitchFamily="34" charset="0"/>
              </a:rPr>
              <a:t>2. Accept more refugees who are fleeing war and brutality.</a:t>
            </a:r>
          </a:p>
          <a:p>
            <a:pPr marL="342900" lvl="1" indent="0">
              <a:lnSpc>
                <a:spcPct val="107000"/>
              </a:lnSpc>
              <a:spcBef>
                <a:spcPts val="0"/>
              </a:spcBef>
              <a:spcAft>
                <a:spcPts val="800"/>
              </a:spcAft>
              <a:buNone/>
            </a:pPr>
            <a:r>
              <a:rPr lang="en-US" sz="1500" dirty="0">
                <a:effectLst/>
                <a:latin typeface="Times New Roman" panose="02020603050405020304" pitchFamily="18" charset="0"/>
                <a:ea typeface="Calibri" panose="020F0502020204030204" pitchFamily="34" charset="0"/>
              </a:rPr>
              <a:t>3. Let asylum seekers stay in the US while they wait for court rulings and hire more immigration judges</a:t>
            </a:r>
          </a:p>
          <a:p>
            <a:pPr marL="342900" lvl="1" indent="0">
              <a:lnSpc>
                <a:spcPct val="107000"/>
              </a:lnSpc>
              <a:spcBef>
                <a:spcPts val="0"/>
              </a:spcBef>
              <a:spcAft>
                <a:spcPts val="800"/>
              </a:spcAft>
              <a:buNone/>
            </a:pPr>
            <a:r>
              <a:rPr lang="en-US" sz="1500" dirty="0">
                <a:effectLst/>
                <a:latin typeface="Times New Roman" panose="02020603050405020304" pitchFamily="18" charset="0"/>
                <a:ea typeface="Calibri" panose="020F0502020204030204" pitchFamily="34" charset="0"/>
              </a:rPr>
              <a:t>4. NONE OF THESE</a:t>
            </a:r>
          </a:p>
          <a:p>
            <a:endParaRPr lang="en-US" dirty="0"/>
          </a:p>
        </p:txBody>
      </p:sp>
    </p:spTree>
    <p:extLst>
      <p:ext uri="{BB962C8B-B14F-4D97-AF65-F5344CB8AC3E}">
        <p14:creationId xmlns:p14="http://schemas.microsoft.com/office/powerpoint/2010/main" val="1627646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050588" y="5765539"/>
            <a:ext cx="7102812" cy="895279"/>
          </a:xfrm>
          <a:prstGeom prst="rect">
            <a:avLst/>
          </a:prstGeom>
          <a:solidFill>
            <a:srgbClr val="FFC000">
              <a:alpha val="57000"/>
            </a:srgbClr>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But do we really want to be a country that turns away asylum seekers and rounds up and deports people after they’ve built productive lives here? </a:t>
            </a:r>
          </a:p>
        </p:txBody>
      </p:sp>
      <p:sp>
        <p:nvSpPr>
          <p:cNvPr id="3" name="TextBox 2"/>
          <p:cNvSpPr txBox="1"/>
          <p:nvPr/>
        </p:nvSpPr>
        <p:spPr>
          <a:xfrm>
            <a:off x="232321" y="282392"/>
            <a:ext cx="8717829" cy="441701"/>
          </a:xfrm>
          <a:prstGeom prst="rect">
            <a:avLst/>
          </a:prstGeom>
          <a:solidFill>
            <a:schemeClr val="accent1">
              <a:lumMod val="50000"/>
            </a:schemeClr>
          </a:solidFill>
        </p:spPr>
        <p:txBody>
          <a:bodyPr wrap="square" rtlCol="0">
            <a:spAutoFit/>
          </a:bodyPr>
          <a:lstStyle/>
          <a:p>
            <a:endParaRPr lang="en-US" dirty="0"/>
          </a:p>
        </p:txBody>
      </p:sp>
      <p:sp>
        <p:nvSpPr>
          <p:cNvPr id="4" name="Title 3"/>
          <p:cNvSpPr>
            <a:spLocks noGrp="1"/>
          </p:cNvSpPr>
          <p:nvPr>
            <p:ph type="ctrTitle"/>
          </p:nvPr>
        </p:nvSpPr>
        <p:spPr>
          <a:xfrm>
            <a:off x="357298" y="529541"/>
            <a:ext cx="4385679" cy="1096059"/>
          </a:xfrm>
        </p:spPr>
        <p:txBody>
          <a:bodyPr>
            <a:normAutofit/>
          </a:bodyPr>
          <a:lstStyle/>
          <a:p>
            <a:pPr algn="l">
              <a:lnSpc>
                <a:spcPct val="80000"/>
              </a:lnSpc>
            </a:pPr>
            <a:r>
              <a:rPr lang="en-US" sz="3400" b="1" spc="-150" dirty="0">
                <a:solidFill>
                  <a:schemeClr val="accent1">
                    <a:lumMod val="50000"/>
                  </a:schemeClr>
                </a:solidFill>
              </a:rPr>
              <a:t>Enforce the Law</a:t>
            </a:r>
          </a:p>
        </p:txBody>
      </p:sp>
      <p:sp>
        <p:nvSpPr>
          <p:cNvPr id="5" name="Subtitle 4"/>
          <p:cNvSpPr>
            <a:spLocks noGrp="1"/>
          </p:cNvSpPr>
          <p:nvPr>
            <p:ph type="subTitle" idx="1"/>
          </p:nvPr>
        </p:nvSpPr>
        <p:spPr>
          <a:xfrm>
            <a:off x="4861790" y="3708393"/>
            <a:ext cx="4220801" cy="244314"/>
          </a:xfrm>
        </p:spPr>
        <p:txBody>
          <a:bodyPr>
            <a:normAutofit fontScale="25000" lnSpcReduction="20000"/>
          </a:bodyPr>
          <a:lstStyle/>
          <a:p>
            <a:pPr algn="l">
              <a:lnSpc>
                <a:spcPct val="110000"/>
              </a:lnSpc>
            </a:pPr>
            <a:r>
              <a:rPr lang="en-US" sz="6400" dirty="0">
                <a:solidFill>
                  <a:srgbClr val="FFFFFF"/>
                </a:solidFill>
              </a:rPr>
              <a:t>POSSIBLE DRAWBACKS</a:t>
            </a:r>
            <a:endParaRPr lang="en-US" sz="5600" dirty="0">
              <a:solidFill>
                <a:srgbClr val="000000"/>
              </a:solidFill>
            </a:endParaRPr>
          </a:p>
        </p:txBody>
      </p:sp>
      <p:sp>
        <p:nvSpPr>
          <p:cNvPr id="6" name="Subtitle 4"/>
          <p:cNvSpPr txBox="1">
            <a:spLocks/>
          </p:cNvSpPr>
          <p:nvPr/>
        </p:nvSpPr>
        <p:spPr>
          <a:xfrm>
            <a:off x="4785285" y="2031014"/>
            <a:ext cx="4220801" cy="1752600"/>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dirty="0"/>
          </a:p>
        </p:txBody>
      </p:sp>
      <p:sp>
        <p:nvSpPr>
          <p:cNvPr id="7" name="Subtitle 4"/>
          <p:cNvSpPr txBox="1">
            <a:spLocks/>
          </p:cNvSpPr>
          <p:nvPr/>
        </p:nvSpPr>
        <p:spPr>
          <a:xfrm>
            <a:off x="391582" y="3684209"/>
            <a:ext cx="4038308" cy="403951"/>
          </a:xfrm>
          <a:prstGeom prst="rect">
            <a:avLst/>
          </a:prstGeom>
        </p:spPr>
        <p:txBody>
          <a:bodyPr vert="horz" lIns="91440" tIns="45720" rIns="91440" bIns="45720" rtlCol="0">
            <a:normAutofit fontScale="3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120000"/>
              </a:lnSpc>
            </a:pPr>
            <a:endParaRPr lang="en-US" sz="5600" dirty="0">
              <a:solidFill>
                <a:srgbClr val="000000"/>
              </a:solidFill>
            </a:endParaRPr>
          </a:p>
        </p:txBody>
      </p:sp>
      <p:sp>
        <p:nvSpPr>
          <p:cNvPr id="9" name="Subtitle 4"/>
          <p:cNvSpPr txBox="1">
            <a:spLocks/>
          </p:cNvSpPr>
          <p:nvPr/>
        </p:nvSpPr>
        <p:spPr>
          <a:xfrm>
            <a:off x="357298" y="1690330"/>
            <a:ext cx="8543527" cy="1031364"/>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1400" dirty="0">
                <a:solidFill>
                  <a:schemeClr val="tx1"/>
                </a:solidFill>
              </a:rPr>
              <a:t>Allowing people to routinely ignore the law isn’t fair to those who follow the rules. Moreover, </a:t>
            </a:r>
          </a:p>
          <a:p>
            <a:pPr algn="l"/>
            <a:r>
              <a:rPr lang="en-US" sz="1400" dirty="0">
                <a:solidFill>
                  <a:schemeClr val="tx1"/>
                </a:solidFill>
              </a:rPr>
              <a:t>it’s not safe to have millions of people coming into the country without a system for checking out who</a:t>
            </a:r>
          </a:p>
          <a:p>
            <a:pPr algn="l"/>
            <a:r>
              <a:rPr lang="en-US" sz="1400" dirty="0">
                <a:solidFill>
                  <a:schemeClr val="tx1"/>
                </a:solidFill>
              </a:rPr>
              <a:t>they are. We need more patrols, more judges, and faster processing. And we need to make sure that those who disobey our laws are returned to their home countries. </a:t>
            </a:r>
          </a:p>
        </p:txBody>
      </p:sp>
      <p:sp>
        <p:nvSpPr>
          <p:cNvPr id="10" name="TextBox 9"/>
          <p:cNvSpPr txBox="1"/>
          <p:nvPr/>
        </p:nvSpPr>
        <p:spPr>
          <a:xfrm>
            <a:off x="391582" y="311807"/>
            <a:ext cx="3611303" cy="646331"/>
          </a:xfrm>
          <a:prstGeom prst="rect">
            <a:avLst/>
          </a:prstGeom>
          <a:noFill/>
        </p:spPr>
        <p:txBody>
          <a:bodyPr wrap="square" rtlCol="0">
            <a:spAutoFit/>
          </a:bodyPr>
          <a:lstStyle/>
          <a:p>
            <a:r>
              <a:rPr lang="en-US" b="1" dirty="0">
                <a:solidFill>
                  <a:srgbClr val="FFF399"/>
                </a:solidFill>
              </a:rPr>
              <a:t>APPROACH 2</a:t>
            </a:r>
            <a:br>
              <a:rPr lang="en-US" b="1" dirty="0">
                <a:solidFill>
                  <a:srgbClr val="FFF399"/>
                </a:solidFill>
              </a:rPr>
            </a:br>
            <a:endParaRPr lang="en-US" dirty="0">
              <a:solidFill>
                <a:srgbClr val="FFF399"/>
              </a:solidFill>
            </a:endParaRPr>
          </a:p>
        </p:txBody>
      </p:sp>
      <p:pic>
        <p:nvPicPr>
          <p:cNvPr id="2" name="Picture 1"/>
          <p:cNvPicPr>
            <a:picLocks noChangeAspect="1"/>
          </p:cNvPicPr>
          <p:nvPr/>
        </p:nvPicPr>
        <p:blipFill>
          <a:blip r:embed="rId2"/>
          <a:srcRect/>
          <a:stretch/>
        </p:blipFill>
        <p:spPr>
          <a:xfrm>
            <a:off x="7307536" y="186600"/>
            <a:ext cx="1645920" cy="16459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graphicFrame>
        <p:nvGraphicFramePr>
          <p:cNvPr id="13" name="Table 21">
            <a:extLst>
              <a:ext uri="{FF2B5EF4-FFF2-40B4-BE49-F238E27FC236}">
                <a16:creationId xmlns:a16="http://schemas.microsoft.com/office/drawing/2014/main" id="{52E33CE4-5C55-1E41-06F9-27DB5A95A878}"/>
              </a:ext>
            </a:extLst>
          </p:cNvPr>
          <p:cNvGraphicFramePr>
            <a:graphicFrameLocks noGrp="1"/>
          </p:cNvGraphicFramePr>
          <p:nvPr>
            <p:extLst>
              <p:ext uri="{D42A27DB-BD31-4B8C-83A1-F6EECF244321}">
                <p14:modId xmlns:p14="http://schemas.microsoft.com/office/powerpoint/2010/main" val="942464319"/>
              </p:ext>
            </p:extLst>
          </p:nvPr>
        </p:nvGraphicFramePr>
        <p:xfrm>
          <a:off x="418289" y="2920188"/>
          <a:ext cx="8463064" cy="2511578"/>
        </p:xfrm>
        <a:graphic>
          <a:graphicData uri="http://schemas.openxmlformats.org/drawingml/2006/table">
            <a:tbl>
              <a:tblPr firstRow="1" bandRow="1">
                <a:tableStyleId>{5C22544A-7EE6-4342-B048-85BDC9FD1C3A}</a:tableStyleId>
              </a:tblPr>
              <a:tblGrid>
                <a:gridCol w="4036979">
                  <a:extLst>
                    <a:ext uri="{9D8B030D-6E8A-4147-A177-3AD203B41FA5}">
                      <a16:colId xmlns:a16="http://schemas.microsoft.com/office/drawing/2014/main" val="672937812"/>
                    </a:ext>
                  </a:extLst>
                </a:gridCol>
                <a:gridCol w="4426085">
                  <a:extLst>
                    <a:ext uri="{9D8B030D-6E8A-4147-A177-3AD203B41FA5}">
                      <a16:colId xmlns:a16="http://schemas.microsoft.com/office/drawing/2014/main" val="2338589628"/>
                    </a:ext>
                  </a:extLst>
                </a:gridCol>
              </a:tblGrid>
              <a:tr h="406672">
                <a:tc>
                  <a:txBody>
                    <a:bodyPr/>
                    <a:lstStyle/>
                    <a:p>
                      <a:r>
                        <a:rPr lang="en-US" dirty="0"/>
                        <a:t>PROPOSALS</a:t>
                      </a:r>
                    </a:p>
                  </a:txBody>
                  <a:tcPr/>
                </a:tc>
                <a:tc>
                  <a:txBody>
                    <a:bodyPr/>
                    <a:lstStyle/>
                    <a:p>
                      <a:r>
                        <a:rPr lang="en-US" dirty="0">
                          <a:solidFill>
                            <a:schemeClr val="bg1"/>
                          </a:solidFill>
                        </a:rPr>
                        <a:t>POSSIBLE DRAWBACKS</a:t>
                      </a:r>
                    </a:p>
                  </a:txBody>
                  <a:tcPr/>
                </a:tc>
                <a:extLst>
                  <a:ext uri="{0D108BD9-81ED-4DB2-BD59-A6C34878D82A}">
                    <a16:rowId xmlns:a16="http://schemas.microsoft.com/office/drawing/2014/main" val="2905077431"/>
                  </a:ext>
                </a:extLst>
              </a:tr>
              <a:tr h="732425">
                <a:tc>
                  <a:txBody>
                    <a:bodyPr/>
                    <a:lstStyle/>
                    <a:p>
                      <a:r>
                        <a:rPr lang="en-US" sz="1400" dirty="0"/>
                        <a:t>Deport people who entered the US illegally and require them to apply for visas to come back.</a:t>
                      </a:r>
                    </a:p>
                  </a:txBody>
                  <a:tcPr/>
                </a:tc>
                <a:tc>
                  <a:txBody>
                    <a:bodyPr/>
                    <a:lstStyle/>
                    <a:p>
                      <a:r>
                        <a:rPr lang="en-US" sz="1400" dirty="0"/>
                        <a:t>Deporting 11 million undocumented people will tear families and communities apart. It may not even be doable.</a:t>
                      </a:r>
                    </a:p>
                  </a:txBody>
                  <a:tcPr/>
                </a:tc>
                <a:extLst>
                  <a:ext uri="{0D108BD9-81ED-4DB2-BD59-A6C34878D82A}">
                    <a16:rowId xmlns:a16="http://schemas.microsoft.com/office/drawing/2014/main" val="3612420739"/>
                  </a:ext>
                </a:extLst>
              </a:tr>
              <a:tr h="609915">
                <a:tc>
                  <a:txBody>
                    <a:bodyPr/>
                    <a:lstStyle/>
                    <a:p>
                      <a:r>
                        <a:rPr lang="en-US" sz="1400" dirty="0"/>
                        <a:t>Prosecute employers who hire workers without legal papers and make these violations criminal offenses.</a:t>
                      </a:r>
                    </a:p>
                  </a:txBody>
                  <a:tcPr/>
                </a:tc>
                <a:tc>
                  <a:txBody>
                    <a:bodyPr/>
                    <a:lstStyle/>
                    <a:p>
                      <a:r>
                        <a:rPr lang="en-US" sz="1400" dirty="0"/>
                        <a:t>This will create chaos in industries like agriculture and construction and lead to shortages and higher prices. </a:t>
                      </a:r>
                      <a:endParaRPr lang="en-US" dirty="0"/>
                    </a:p>
                  </a:txBody>
                  <a:tcPr/>
                </a:tc>
                <a:extLst>
                  <a:ext uri="{0D108BD9-81ED-4DB2-BD59-A6C34878D82A}">
                    <a16:rowId xmlns:a16="http://schemas.microsoft.com/office/drawing/2014/main" val="1462563797"/>
                  </a:ext>
                </a:extLst>
              </a:tr>
              <a:tr h="762566">
                <a:tc>
                  <a:txBody>
                    <a:bodyPr/>
                    <a:lstStyle/>
                    <a:p>
                      <a:r>
                        <a:rPr lang="en-US" sz="1400" dirty="0"/>
                        <a:t>Beef up border with military-level protection and complete the wall. </a:t>
                      </a:r>
                    </a:p>
                  </a:txBody>
                  <a:tcPr/>
                </a:tc>
                <a:tc>
                  <a:txBody>
                    <a:bodyPr/>
                    <a:lstStyle/>
                    <a:p>
                      <a:r>
                        <a:rPr lang="en-US" sz="1400" dirty="0"/>
                        <a:t>We’re already catching hundreds of thousands of people each year, and this hasn’t solved the problem.  </a:t>
                      </a:r>
                    </a:p>
                  </a:txBody>
                  <a:tcPr/>
                </a:tc>
                <a:extLst>
                  <a:ext uri="{0D108BD9-81ED-4DB2-BD59-A6C34878D82A}">
                    <a16:rowId xmlns:a16="http://schemas.microsoft.com/office/drawing/2014/main" val="2422975176"/>
                  </a:ext>
                </a:extLst>
              </a:tr>
            </a:tbl>
          </a:graphicData>
        </a:graphic>
      </p:graphicFrame>
    </p:spTree>
    <p:extLst>
      <p:ext uri="{BB962C8B-B14F-4D97-AF65-F5344CB8AC3E}">
        <p14:creationId xmlns:p14="http://schemas.microsoft.com/office/powerpoint/2010/main" val="14014296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09F36-F777-F633-4846-AD7613EDE10D}"/>
              </a:ext>
            </a:extLst>
          </p:cNvPr>
          <p:cNvSpPr>
            <a:spLocks noGrp="1"/>
          </p:cNvSpPr>
          <p:nvPr>
            <p:ph type="title"/>
          </p:nvPr>
        </p:nvSpPr>
        <p:spPr>
          <a:xfrm>
            <a:off x="0" y="365127"/>
            <a:ext cx="9144000" cy="1059228"/>
          </a:xfrm>
          <a:solidFill>
            <a:schemeClr val="tx1"/>
          </a:solidFill>
          <a:ln w="28575">
            <a:solidFill>
              <a:schemeClr val="tx1"/>
            </a:solidFill>
          </a:ln>
        </p:spPr>
        <p:txBody>
          <a:bodyPr>
            <a:normAutofit/>
          </a:bodyPr>
          <a:lstStyle/>
          <a:p>
            <a:r>
              <a:rPr lang="en-US" sz="4400" b="1" dirty="0">
                <a:solidFill>
                  <a:schemeClr val="bg1"/>
                </a:solidFill>
              </a:rPr>
              <a:t>  </a:t>
            </a:r>
            <a:r>
              <a:rPr lang="en-US" sz="4000" b="1" dirty="0">
                <a:solidFill>
                  <a:schemeClr val="bg1"/>
                </a:solidFill>
              </a:rPr>
              <a:t>Polling Question No. 4: Enforce the Law</a:t>
            </a:r>
          </a:p>
        </p:txBody>
      </p:sp>
      <p:sp>
        <p:nvSpPr>
          <p:cNvPr id="3" name="Content Placeholder 2">
            <a:extLst>
              <a:ext uri="{FF2B5EF4-FFF2-40B4-BE49-F238E27FC236}">
                <a16:creationId xmlns:a16="http://schemas.microsoft.com/office/drawing/2014/main" id="{FD30A41F-E35B-024E-072D-94078F0B43D4}"/>
              </a:ext>
            </a:extLst>
          </p:cNvPr>
          <p:cNvSpPr>
            <a:spLocks noGrp="1"/>
          </p:cNvSpPr>
          <p:nvPr>
            <p:ph idx="1"/>
          </p:nvPr>
        </p:nvSpPr>
        <p:spPr>
          <a:xfrm>
            <a:off x="1151466" y="1825625"/>
            <a:ext cx="7363883" cy="4351338"/>
          </a:xfrm>
        </p:spPr>
        <p:txBody>
          <a:bodyPr>
            <a:normAutofit/>
          </a:bodyPr>
          <a:lstStyle/>
          <a:p>
            <a:pPr marL="0" marR="0" indent="0" algn="ctr">
              <a:lnSpc>
                <a:spcPct val="107000"/>
              </a:lnSpc>
              <a:spcBef>
                <a:spcPts val="0"/>
              </a:spcBef>
              <a:spcAft>
                <a:spcPts val="800"/>
              </a:spcAft>
              <a:buNone/>
            </a:pPr>
            <a:endParaRPr lang="en-US" sz="1400" b="1" dirty="0">
              <a:solidFill>
                <a:srgbClr val="C00000"/>
              </a:solidFill>
              <a:effectLst/>
              <a:latin typeface="Times New Roman" panose="02020603050405020304" pitchFamily="18" charset="0"/>
              <a:ea typeface="Calibri" panose="020F0502020204030204" pitchFamily="34" charset="0"/>
            </a:endParaRPr>
          </a:p>
          <a:p>
            <a:pPr marL="0" marR="0" indent="0" algn="ctr">
              <a:lnSpc>
                <a:spcPct val="100000"/>
              </a:lnSpc>
              <a:spcBef>
                <a:spcPts val="0"/>
              </a:spcBef>
              <a:spcAft>
                <a:spcPts val="800"/>
              </a:spcAft>
              <a:buNone/>
            </a:pPr>
            <a:r>
              <a:rPr lang="en-US" sz="1400" b="1" dirty="0">
                <a:solidFill>
                  <a:srgbClr val="C00000"/>
                </a:solidFill>
                <a:effectLst/>
                <a:latin typeface="Times New Roman" panose="02020603050405020304" pitchFamily="18" charset="0"/>
                <a:ea typeface="Calibri" panose="020F0502020204030204" pitchFamily="34" charset="0"/>
              </a:rPr>
              <a:t>Questions will appear on the participants’ computer</a:t>
            </a:r>
          </a:p>
          <a:p>
            <a:pPr marL="0" marR="0" indent="0" algn="ctr">
              <a:lnSpc>
                <a:spcPct val="100000"/>
              </a:lnSpc>
              <a:spcBef>
                <a:spcPts val="0"/>
              </a:spcBef>
              <a:spcAft>
                <a:spcPts val="800"/>
              </a:spcAft>
              <a:buNone/>
            </a:pPr>
            <a:r>
              <a:rPr lang="en-US" sz="1400" b="1" dirty="0">
                <a:solidFill>
                  <a:srgbClr val="C00000"/>
                </a:solidFill>
                <a:effectLst/>
                <a:latin typeface="Times New Roman" panose="02020603050405020304" pitchFamily="18" charset="0"/>
                <a:ea typeface="Calibri" panose="020F0502020204030204" pitchFamily="34" charset="0"/>
              </a:rPr>
              <a:t> or cellphone screens formatted for responding</a:t>
            </a:r>
          </a:p>
          <a:p>
            <a:pPr marL="0" marR="0" indent="0" algn="ctr">
              <a:lnSpc>
                <a:spcPct val="107000"/>
              </a:lnSpc>
              <a:spcBef>
                <a:spcPts val="0"/>
              </a:spcBef>
              <a:spcAft>
                <a:spcPts val="800"/>
              </a:spcAft>
              <a:buNone/>
            </a:pPr>
            <a:endParaRPr lang="en-US" sz="1400" b="1" dirty="0">
              <a:solidFill>
                <a:srgbClr val="C00000"/>
              </a:solidFill>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800"/>
              </a:spcAft>
              <a:buNone/>
            </a:pPr>
            <a:endParaRPr lang="en-US" sz="18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Which proposal do you favor most?</a:t>
            </a:r>
          </a:p>
          <a:p>
            <a:pPr marL="342900" lvl="1" indent="0">
              <a:lnSpc>
                <a:spcPct val="107000"/>
              </a:lnSpc>
              <a:spcBef>
                <a:spcPts val="0"/>
              </a:spcBef>
              <a:spcAft>
                <a:spcPts val="800"/>
              </a:spcAft>
              <a:buNone/>
            </a:pPr>
            <a:r>
              <a:rPr lang="en-US" sz="1500" dirty="0">
                <a:effectLst/>
                <a:latin typeface="Times New Roman" panose="02020603050405020304" pitchFamily="18" charset="0"/>
                <a:ea typeface="Calibri" panose="020F0502020204030204" pitchFamily="34" charset="0"/>
              </a:rPr>
              <a:t>1. Deport people who entered the US illegally. Require them to apply for immigrant visas to come back.</a:t>
            </a:r>
          </a:p>
          <a:p>
            <a:pPr marL="342900" lvl="1" indent="0">
              <a:lnSpc>
                <a:spcPct val="107000"/>
              </a:lnSpc>
              <a:spcBef>
                <a:spcPts val="0"/>
              </a:spcBef>
              <a:spcAft>
                <a:spcPts val="800"/>
              </a:spcAft>
              <a:buNone/>
            </a:pPr>
            <a:r>
              <a:rPr lang="en-US" sz="1500" dirty="0">
                <a:effectLst/>
                <a:latin typeface="Times New Roman" panose="02020603050405020304" pitchFamily="18" charset="0"/>
                <a:ea typeface="Calibri" panose="020F0502020204030204" pitchFamily="34" charset="0"/>
              </a:rPr>
              <a:t>2. Criminally prosecute employers who hire workers without legal papers.</a:t>
            </a:r>
          </a:p>
          <a:p>
            <a:pPr marL="342900" lvl="1" indent="0">
              <a:lnSpc>
                <a:spcPct val="107000"/>
              </a:lnSpc>
              <a:spcBef>
                <a:spcPts val="0"/>
              </a:spcBef>
              <a:spcAft>
                <a:spcPts val="800"/>
              </a:spcAft>
              <a:buNone/>
            </a:pPr>
            <a:r>
              <a:rPr lang="en-US" sz="1500" dirty="0">
                <a:effectLst/>
                <a:latin typeface="Times New Roman" panose="02020603050405020304" pitchFamily="18" charset="0"/>
                <a:ea typeface="Calibri" panose="020F0502020204030204" pitchFamily="34" charset="0"/>
              </a:rPr>
              <a:t>3. Beef up border with military-level protection and complete the wall.</a:t>
            </a:r>
          </a:p>
          <a:p>
            <a:pPr marL="342900" lvl="1" indent="0">
              <a:lnSpc>
                <a:spcPct val="107000"/>
              </a:lnSpc>
              <a:spcBef>
                <a:spcPts val="0"/>
              </a:spcBef>
              <a:spcAft>
                <a:spcPts val="800"/>
              </a:spcAft>
              <a:buNone/>
            </a:pPr>
            <a:r>
              <a:rPr lang="en-US" sz="1500" dirty="0">
                <a:effectLst/>
                <a:latin typeface="Times New Roman" panose="02020603050405020304" pitchFamily="18" charset="0"/>
                <a:ea typeface="Calibri" panose="020F0502020204030204" pitchFamily="34" charset="0"/>
              </a:rPr>
              <a:t>4. NONE OF THESE</a:t>
            </a:r>
          </a:p>
          <a:p>
            <a:endParaRPr lang="en-US" dirty="0"/>
          </a:p>
        </p:txBody>
      </p:sp>
    </p:spTree>
    <p:extLst>
      <p:ext uri="{BB962C8B-B14F-4D97-AF65-F5344CB8AC3E}">
        <p14:creationId xmlns:p14="http://schemas.microsoft.com/office/powerpoint/2010/main" val="999820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050587" y="5765539"/>
            <a:ext cx="6819089" cy="895279"/>
          </a:xfrm>
          <a:prstGeom prst="rect">
            <a:avLst/>
          </a:prstGeom>
          <a:solidFill>
            <a:srgbClr val="FFC000">
              <a:alpha val="57000"/>
            </a:srgbClr>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But this means turning away millions of highly skilled workers and highly motivated unskilled workers. Do we really think there enough native-born Americans willing and able to do these jobs?</a:t>
            </a:r>
          </a:p>
        </p:txBody>
      </p:sp>
      <p:sp>
        <p:nvSpPr>
          <p:cNvPr id="3" name="TextBox 2"/>
          <p:cNvSpPr txBox="1"/>
          <p:nvPr/>
        </p:nvSpPr>
        <p:spPr>
          <a:xfrm>
            <a:off x="232321" y="282392"/>
            <a:ext cx="8717829" cy="441701"/>
          </a:xfrm>
          <a:prstGeom prst="rect">
            <a:avLst/>
          </a:prstGeom>
          <a:solidFill>
            <a:schemeClr val="accent1">
              <a:lumMod val="50000"/>
            </a:schemeClr>
          </a:solidFill>
        </p:spPr>
        <p:txBody>
          <a:bodyPr wrap="square" rtlCol="0">
            <a:spAutoFit/>
          </a:bodyPr>
          <a:lstStyle/>
          <a:p>
            <a:endParaRPr lang="en-US" dirty="0"/>
          </a:p>
        </p:txBody>
      </p:sp>
      <p:sp>
        <p:nvSpPr>
          <p:cNvPr id="4" name="Title 3"/>
          <p:cNvSpPr>
            <a:spLocks noGrp="1"/>
          </p:cNvSpPr>
          <p:nvPr>
            <p:ph type="ctrTitle"/>
          </p:nvPr>
        </p:nvSpPr>
        <p:spPr>
          <a:xfrm>
            <a:off x="357298" y="987553"/>
            <a:ext cx="4385679" cy="1012013"/>
          </a:xfrm>
        </p:spPr>
        <p:txBody>
          <a:bodyPr>
            <a:normAutofit/>
          </a:bodyPr>
          <a:lstStyle/>
          <a:p>
            <a:pPr algn="l">
              <a:lnSpc>
                <a:spcPct val="80000"/>
              </a:lnSpc>
            </a:pPr>
            <a:r>
              <a:rPr lang="en-US" sz="3400" b="1" spc="-150" dirty="0">
                <a:solidFill>
                  <a:schemeClr val="accent1">
                    <a:lumMod val="50000"/>
                  </a:schemeClr>
                </a:solidFill>
              </a:rPr>
              <a:t>Slow down</a:t>
            </a:r>
            <a:br>
              <a:rPr lang="en-US" sz="3400" b="1" spc="-150" dirty="0">
                <a:solidFill>
                  <a:schemeClr val="accent1">
                    <a:lumMod val="50000"/>
                  </a:schemeClr>
                </a:solidFill>
              </a:rPr>
            </a:br>
            <a:endParaRPr lang="en-US" sz="3400" b="1" spc="-150" dirty="0">
              <a:solidFill>
                <a:schemeClr val="accent1">
                  <a:lumMod val="50000"/>
                </a:schemeClr>
              </a:solidFill>
            </a:endParaRPr>
          </a:p>
        </p:txBody>
      </p:sp>
      <p:sp>
        <p:nvSpPr>
          <p:cNvPr id="5" name="Subtitle 4"/>
          <p:cNvSpPr>
            <a:spLocks noGrp="1"/>
          </p:cNvSpPr>
          <p:nvPr>
            <p:ph type="subTitle" idx="1"/>
          </p:nvPr>
        </p:nvSpPr>
        <p:spPr>
          <a:xfrm>
            <a:off x="4861790" y="3708393"/>
            <a:ext cx="4220801" cy="244314"/>
          </a:xfrm>
        </p:spPr>
        <p:txBody>
          <a:bodyPr>
            <a:normAutofit fontScale="25000" lnSpcReduction="20000"/>
          </a:bodyPr>
          <a:lstStyle/>
          <a:p>
            <a:pPr algn="l">
              <a:lnSpc>
                <a:spcPct val="110000"/>
              </a:lnSpc>
            </a:pPr>
            <a:r>
              <a:rPr lang="en-US" sz="6400" dirty="0">
                <a:solidFill>
                  <a:srgbClr val="FFFFFF"/>
                </a:solidFill>
              </a:rPr>
              <a:t>POSSIBLE DRAWBACKS</a:t>
            </a:r>
            <a:endParaRPr lang="en-US" sz="5600" dirty="0">
              <a:solidFill>
                <a:srgbClr val="000000"/>
              </a:solidFill>
            </a:endParaRPr>
          </a:p>
        </p:txBody>
      </p:sp>
      <p:sp>
        <p:nvSpPr>
          <p:cNvPr id="6" name="Subtitle 4"/>
          <p:cNvSpPr txBox="1">
            <a:spLocks/>
          </p:cNvSpPr>
          <p:nvPr/>
        </p:nvSpPr>
        <p:spPr>
          <a:xfrm>
            <a:off x="4785285" y="2031014"/>
            <a:ext cx="4220801" cy="1752600"/>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dirty="0"/>
          </a:p>
        </p:txBody>
      </p:sp>
      <p:sp>
        <p:nvSpPr>
          <p:cNvPr id="7" name="Subtitle 4"/>
          <p:cNvSpPr txBox="1">
            <a:spLocks/>
          </p:cNvSpPr>
          <p:nvPr/>
        </p:nvSpPr>
        <p:spPr>
          <a:xfrm>
            <a:off x="391582" y="3684209"/>
            <a:ext cx="4038308" cy="403951"/>
          </a:xfrm>
          <a:prstGeom prst="rect">
            <a:avLst/>
          </a:prstGeom>
        </p:spPr>
        <p:txBody>
          <a:bodyPr vert="horz" lIns="91440" tIns="45720" rIns="91440" bIns="45720" rtlCol="0">
            <a:normAutofit fontScale="3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120000"/>
              </a:lnSpc>
            </a:pPr>
            <a:endParaRPr lang="en-US" sz="5600" dirty="0">
              <a:solidFill>
                <a:srgbClr val="000000"/>
              </a:solidFill>
            </a:endParaRPr>
          </a:p>
        </p:txBody>
      </p:sp>
      <p:sp>
        <p:nvSpPr>
          <p:cNvPr id="9" name="Subtitle 4"/>
          <p:cNvSpPr txBox="1">
            <a:spLocks/>
          </p:cNvSpPr>
          <p:nvPr/>
        </p:nvSpPr>
        <p:spPr>
          <a:xfrm>
            <a:off x="357298" y="1690330"/>
            <a:ext cx="8543527" cy="1031364"/>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1400" dirty="0">
                <a:solidFill>
                  <a:schemeClr val="tx1"/>
                </a:solidFill>
              </a:rPr>
              <a:t>America is a nation of immigrants, and we’ll continue to be, but the current levels of</a:t>
            </a:r>
          </a:p>
          <a:p>
            <a:pPr algn="l"/>
            <a:r>
              <a:rPr lang="en-US" sz="1400" dirty="0">
                <a:solidFill>
                  <a:schemeClr val="tx1"/>
                </a:solidFill>
              </a:rPr>
              <a:t>immigration are too high. Too many newcomers don’t get the help they need to learn English</a:t>
            </a:r>
          </a:p>
          <a:p>
            <a:pPr algn="l"/>
            <a:r>
              <a:rPr lang="en-US" sz="1400" dirty="0">
                <a:solidFill>
                  <a:schemeClr val="tx1"/>
                </a:solidFill>
              </a:rPr>
              <a:t>and learn about our way of life. We should reduce the rate of immigration and focus on ensuring</a:t>
            </a:r>
          </a:p>
          <a:p>
            <a:pPr algn="l"/>
            <a:r>
              <a:rPr lang="en-US" sz="1400" dirty="0">
                <a:solidFill>
                  <a:schemeClr val="tx1"/>
                </a:solidFill>
              </a:rPr>
              <a:t>that newcomers, especially foreign-born children, become part of the American community.</a:t>
            </a:r>
          </a:p>
        </p:txBody>
      </p:sp>
      <p:sp>
        <p:nvSpPr>
          <p:cNvPr id="10" name="TextBox 9"/>
          <p:cNvSpPr txBox="1"/>
          <p:nvPr/>
        </p:nvSpPr>
        <p:spPr>
          <a:xfrm>
            <a:off x="391582" y="311807"/>
            <a:ext cx="3611303" cy="646331"/>
          </a:xfrm>
          <a:prstGeom prst="rect">
            <a:avLst/>
          </a:prstGeom>
          <a:noFill/>
        </p:spPr>
        <p:txBody>
          <a:bodyPr wrap="square" rtlCol="0">
            <a:spAutoFit/>
          </a:bodyPr>
          <a:lstStyle/>
          <a:p>
            <a:r>
              <a:rPr lang="en-US" b="1" dirty="0">
                <a:solidFill>
                  <a:srgbClr val="FFF399"/>
                </a:solidFill>
              </a:rPr>
              <a:t>APPROACH 3</a:t>
            </a:r>
            <a:br>
              <a:rPr lang="en-US" b="1" dirty="0">
                <a:solidFill>
                  <a:srgbClr val="FFF399"/>
                </a:solidFill>
              </a:rPr>
            </a:br>
            <a:endParaRPr lang="en-US" dirty="0">
              <a:solidFill>
                <a:srgbClr val="FFF399"/>
              </a:solidFill>
            </a:endParaRPr>
          </a:p>
        </p:txBody>
      </p:sp>
      <p:pic>
        <p:nvPicPr>
          <p:cNvPr id="2" name="Picture 1"/>
          <p:cNvPicPr>
            <a:picLocks noChangeAspect="1"/>
          </p:cNvPicPr>
          <p:nvPr/>
        </p:nvPicPr>
        <p:blipFill>
          <a:blip r:embed="rId3"/>
          <a:srcRect/>
          <a:stretch/>
        </p:blipFill>
        <p:spPr>
          <a:xfrm>
            <a:off x="7055017" y="447963"/>
            <a:ext cx="1645920" cy="16459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graphicFrame>
        <p:nvGraphicFramePr>
          <p:cNvPr id="13" name="Table 21">
            <a:extLst>
              <a:ext uri="{FF2B5EF4-FFF2-40B4-BE49-F238E27FC236}">
                <a16:creationId xmlns:a16="http://schemas.microsoft.com/office/drawing/2014/main" id="{52E33CE4-5C55-1E41-06F9-27DB5A95A878}"/>
              </a:ext>
            </a:extLst>
          </p:cNvPr>
          <p:cNvGraphicFramePr>
            <a:graphicFrameLocks noGrp="1"/>
          </p:cNvGraphicFramePr>
          <p:nvPr>
            <p:extLst>
              <p:ext uri="{D42A27DB-BD31-4B8C-83A1-F6EECF244321}">
                <p14:modId xmlns:p14="http://schemas.microsoft.com/office/powerpoint/2010/main" val="1246281611"/>
              </p:ext>
            </p:extLst>
          </p:nvPr>
        </p:nvGraphicFramePr>
        <p:xfrm>
          <a:off x="584200" y="2920188"/>
          <a:ext cx="8297153" cy="2510673"/>
        </p:xfrm>
        <a:graphic>
          <a:graphicData uri="http://schemas.openxmlformats.org/drawingml/2006/table">
            <a:tbl>
              <a:tblPr firstRow="1" bandRow="1">
                <a:tableStyleId>{5C22544A-7EE6-4342-B048-85BDC9FD1C3A}</a:tableStyleId>
              </a:tblPr>
              <a:tblGrid>
                <a:gridCol w="3871068">
                  <a:extLst>
                    <a:ext uri="{9D8B030D-6E8A-4147-A177-3AD203B41FA5}">
                      <a16:colId xmlns:a16="http://schemas.microsoft.com/office/drawing/2014/main" val="672937812"/>
                    </a:ext>
                  </a:extLst>
                </a:gridCol>
                <a:gridCol w="4426085">
                  <a:extLst>
                    <a:ext uri="{9D8B030D-6E8A-4147-A177-3AD203B41FA5}">
                      <a16:colId xmlns:a16="http://schemas.microsoft.com/office/drawing/2014/main" val="2338589628"/>
                    </a:ext>
                  </a:extLst>
                </a:gridCol>
              </a:tblGrid>
              <a:tr h="406672">
                <a:tc>
                  <a:txBody>
                    <a:bodyPr/>
                    <a:lstStyle/>
                    <a:p>
                      <a:r>
                        <a:rPr lang="en-US" dirty="0"/>
                        <a:t>PROPOSALS</a:t>
                      </a:r>
                    </a:p>
                  </a:txBody>
                  <a:tcPr/>
                </a:tc>
                <a:tc>
                  <a:txBody>
                    <a:bodyPr/>
                    <a:lstStyle/>
                    <a:p>
                      <a:r>
                        <a:rPr lang="en-US" dirty="0">
                          <a:solidFill>
                            <a:schemeClr val="bg1"/>
                          </a:solidFill>
                        </a:rPr>
                        <a:t>POSSIBLE DRAWBACKS</a:t>
                      </a:r>
                    </a:p>
                  </a:txBody>
                  <a:tcPr/>
                </a:tc>
                <a:extLst>
                  <a:ext uri="{0D108BD9-81ED-4DB2-BD59-A6C34878D82A}">
                    <a16:rowId xmlns:a16="http://schemas.microsoft.com/office/drawing/2014/main" val="2905077431"/>
                  </a:ext>
                </a:extLst>
              </a:tr>
              <a:tr h="593387">
                <a:tc>
                  <a:txBody>
                    <a:bodyPr/>
                    <a:lstStyle/>
                    <a:p>
                      <a:r>
                        <a:rPr lang="en-US" sz="1400" dirty="0"/>
                        <a:t>Reduce the number of legal immigrants admitted each year</a:t>
                      </a:r>
                    </a:p>
                  </a:txBody>
                  <a:tcPr/>
                </a:tc>
                <a:tc>
                  <a:txBody>
                    <a:bodyPr/>
                    <a:lstStyle/>
                    <a:p>
                      <a:r>
                        <a:rPr lang="en-US" sz="1400" dirty="0"/>
                        <a:t>There is a huge waiting list for legal entry including many people with family in the US. Plus, our country needs these workers.  </a:t>
                      </a:r>
                    </a:p>
                  </a:txBody>
                  <a:tcPr/>
                </a:tc>
                <a:extLst>
                  <a:ext uri="{0D108BD9-81ED-4DB2-BD59-A6C34878D82A}">
                    <a16:rowId xmlns:a16="http://schemas.microsoft.com/office/drawing/2014/main" val="3612420739"/>
                  </a:ext>
                </a:extLst>
              </a:tr>
              <a:tr h="609915">
                <a:tc>
                  <a:txBody>
                    <a:bodyPr/>
                    <a:lstStyle/>
                    <a:p>
                      <a:r>
                        <a:rPr lang="en-US" sz="1400" dirty="0"/>
                        <a:t>Give priority to English-speaking immigrants so they can adapt to our society more quickly.</a:t>
                      </a:r>
                    </a:p>
                  </a:txBody>
                  <a:tcPr/>
                </a:tc>
                <a:tc>
                  <a:txBody>
                    <a:bodyPr/>
                    <a:lstStyle/>
                    <a:p>
                      <a:r>
                        <a:rPr lang="en-US" sz="1400" dirty="0"/>
                        <a:t>Many people who want to come here don’t speak English. Do we really want to shut them out? </a:t>
                      </a:r>
                    </a:p>
                  </a:txBody>
                  <a:tcPr/>
                </a:tc>
                <a:extLst>
                  <a:ext uri="{0D108BD9-81ED-4DB2-BD59-A6C34878D82A}">
                    <a16:rowId xmlns:a16="http://schemas.microsoft.com/office/drawing/2014/main" val="1462563797"/>
                  </a:ext>
                </a:extLst>
              </a:tr>
              <a:tr h="762566">
                <a:tc>
                  <a:txBody>
                    <a:bodyPr/>
                    <a:lstStyle/>
                    <a:p>
                      <a:r>
                        <a:rPr lang="en-US" sz="1400" dirty="0"/>
                        <a:t>In schools, make learning English the top priority for new immigrant students.</a:t>
                      </a:r>
                    </a:p>
                  </a:txBody>
                  <a:tcPr/>
                </a:tc>
                <a:tc>
                  <a:txBody>
                    <a:bodyPr/>
                    <a:lstStyle/>
                    <a:p>
                      <a:r>
                        <a:rPr lang="en-US" sz="1400" dirty="0"/>
                        <a:t>It’s more humane for children to keep learning in their own languages and take pride in their own cultures. </a:t>
                      </a:r>
                    </a:p>
                  </a:txBody>
                  <a:tcPr/>
                </a:tc>
                <a:extLst>
                  <a:ext uri="{0D108BD9-81ED-4DB2-BD59-A6C34878D82A}">
                    <a16:rowId xmlns:a16="http://schemas.microsoft.com/office/drawing/2014/main" val="2422975176"/>
                  </a:ext>
                </a:extLst>
              </a:tr>
            </a:tbl>
          </a:graphicData>
        </a:graphic>
      </p:graphicFrame>
    </p:spTree>
    <p:extLst>
      <p:ext uri="{BB962C8B-B14F-4D97-AF65-F5344CB8AC3E}">
        <p14:creationId xmlns:p14="http://schemas.microsoft.com/office/powerpoint/2010/main" val="1369426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09F36-F777-F633-4846-AD7613EDE10D}"/>
              </a:ext>
            </a:extLst>
          </p:cNvPr>
          <p:cNvSpPr>
            <a:spLocks noGrp="1"/>
          </p:cNvSpPr>
          <p:nvPr>
            <p:ph type="title"/>
          </p:nvPr>
        </p:nvSpPr>
        <p:spPr>
          <a:xfrm>
            <a:off x="0" y="365127"/>
            <a:ext cx="9144000" cy="1059228"/>
          </a:xfrm>
          <a:solidFill>
            <a:schemeClr val="tx1"/>
          </a:solidFill>
          <a:ln w="28575">
            <a:solidFill>
              <a:schemeClr val="tx1"/>
            </a:solidFill>
          </a:ln>
        </p:spPr>
        <p:txBody>
          <a:bodyPr>
            <a:normAutofit/>
          </a:bodyPr>
          <a:lstStyle/>
          <a:p>
            <a:r>
              <a:rPr lang="en-US" sz="4400" b="1" dirty="0">
                <a:solidFill>
                  <a:schemeClr val="bg1"/>
                </a:solidFill>
              </a:rPr>
              <a:t>  </a:t>
            </a:r>
            <a:r>
              <a:rPr lang="en-US" sz="4000" b="1" dirty="0">
                <a:solidFill>
                  <a:schemeClr val="bg1"/>
                </a:solidFill>
              </a:rPr>
              <a:t>Polling Question No. 5: Slow Down</a:t>
            </a:r>
          </a:p>
        </p:txBody>
      </p:sp>
      <p:sp>
        <p:nvSpPr>
          <p:cNvPr id="3" name="Content Placeholder 2">
            <a:extLst>
              <a:ext uri="{FF2B5EF4-FFF2-40B4-BE49-F238E27FC236}">
                <a16:creationId xmlns:a16="http://schemas.microsoft.com/office/drawing/2014/main" id="{FD30A41F-E35B-024E-072D-94078F0B43D4}"/>
              </a:ext>
            </a:extLst>
          </p:cNvPr>
          <p:cNvSpPr>
            <a:spLocks noGrp="1"/>
          </p:cNvSpPr>
          <p:nvPr>
            <p:ph idx="1"/>
          </p:nvPr>
        </p:nvSpPr>
        <p:spPr>
          <a:xfrm>
            <a:off x="1151466" y="1825625"/>
            <a:ext cx="7363883" cy="4351338"/>
          </a:xfrm>
        </p:spPr>
        <p:txBody>
          <a:bodyPr>
            <a:normAutofit/>
          </a:bodyPr>
          <a:lstStyle/>
          <a:p>
            <a:pPr marL="0" marR="0" indent="0" algn="ctr">
              <a:lnSpc>
                <a:spcPct val="107000"/>
              </a:lnSpc>
              <a:spcBef>
                <a:spcPts val="0"/>
              </a:spcBef>
              <a:spcAft>
                <a:spcPts val="800"/>
              </a:spcAft>
              <a:buNone/>
            </a:pPr>
            <a:endParaRPr lang="en-US" sz="1400" b="1" dirty="0">
              <a:solidFill>
                <a:srgbClr val="C00000"/>
              </a:solidFill>
              <a:effectLst/>
              <a:latin typeface="Times New Roman" panose="02020603050405020304" pitchFamily="18" charset="0"/>
              <a:ea typeface="Calibri" panose="020F0502020204030204" pitchFamily="34" charset="0"/>
            </a:endParaRPr>
          </a:p>
          <a:p>
            <a:pPr marL="0" marR="0" indent="0" algn="ctr">
              <a:lnSpc>
                <a:spcPct val="100000"/>
              </a:lnSpc>
              <a:spcBef>
                <a:spcPts val="0"/>
              </a:spcBef>
              <a:spcAft>
                <a:spcPts val="800"/>
              </a:spcAft>
              <a:buNone/>
            </a:pPr>
            <a:r>
              <a:rPr lang="en-US" sz="1400" b="1" dirty="0">
                <a:solidFill>
                  <a:srgbClr val="C00000"/>
                </a:solidFill>
                <a:effectLst/>
                <a:latin typeface="Times New Roman" panose="02020603050405020304" pitchFamily="18" charset="0"/>
                <a:ea typeface="Calibri" panose="020F0502020204030204" pitchFamily="34" charset="0"/>
              </a:rPr>
              <a:t>Questions will appear on the participants’ computer</a:t>
            </a:r>
          </a:p>
          <a:p>
            <a:pPr marL="0" marR="0" indent="0" algn="ctr">
              <a:lnSpc>
                <a:spcPct val="100000"/>
              </a:lnSpc>
              <a:spcBef>
                <a:spcPts val="0"/>
              </a:spcBef>
              <a:spcAft>
                <a:spcPts val="800"/>
              </a:spcAft>
              <a:buNone/>
            </a:pPr>
            <a:r>
              <a:rPr lang="en-US" sz="1400" b="1" dirty="0">
                <a:solidFill>
                  <a:srgbClr val="C00000"/>
                </a:solidFill>
                <a:effectLst/>
                <a:latin typeface="Times New Roman" panose="02020603050405020304" pitchFamily="18" charset="0"/>
                <a:ea typeface="Calibri" panose="020F0502020204030204" pitchFamily="34" charset="0"/>
              </a:rPr>
              <a:t> or cellphone screens formatted for responding</a:t>
            </a:r>
          </a:p>
          <a:p>
            <a:pPr marL="0" marR="0" indent="0" algn="ctr">
              <a:lnSpc>
                <a:spcPct val="107000"/>
              </a:lnSpc>
              <a:spcBef>
                <a:spcPts val="0"/>
              </a:spcBef>
              <a:spcAft>
                <a:spcPts val="800"/>
              </a:spcAft>
              <a:buNone/>
            </a:pPr>
            <a:endParaRPr lang="en-US" sz="1400" b="1" dirty="0">
              <a:solidFill>
                <a:srgbClr val="C00000"/>
              </a:solidFill>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800"/>
              </a:spcAft>
              <a:buNone/>
            </a:pPr>
            <a:endParaRPr lang="en-US" sz="18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Which proposal do you favor most?</a:t>
            </a:r>
          </a:p>
          <a:p>
            <a:pPr marL="342900" lvl="1" indent="0">
              <a:lnSpc>
                <a:spcPct val="107000"/>
              </a:lnSpc>
              <a:spcBef>
                <a:spcPts val="0"/>
              </a:spcBef>
              <a:spcAft>
                <a:spcPts val="800"/>
              </a:spcAft>
              <a:buNone/>
            </a:pPr>
            <a:r>
              <a:rPr lang="en-US" sz="1500" dirty="0">
                <a:effectLst/>
                <a:latin typeface="Times New Roman" panose="02020603050405020304" pitchFamily="18" charset="0"/>
                <a:ea typeface="Calibri" panose="020F0502020204030204" pitchFamily="34" charset="0"/>
              </a:rPr>
              <a:t>1. Reduce the number of immigrants admitted each year</a:t>
            </a:r>
          </a:p>
          <a:p>
            <a:pPr marL="342900" lvl="1" indent="0">
              <a:lnSpc>
                <a:spcPct val="107000"/>
              </a:lnSpc>
              <a:spcBef>
                <a:spcPts val="0"/>
              </a:spcBef>
              <a:spcAft>
                <a:spcPts val="800"/>
              </a:spcAft>
              <a:buNone/>
            </a:pPr>
            <a:r>
              <a:rPr lang="en-US" sz="1500" dirty="0">
                <a:effectLst/>
                <a:latin typeface="Times New Roman" panose="02020603050405020304" pitchFamily="18" charset="0"/>
                <a:ea typeface="Calibri" panose="020F0502020204030204" pitchFamily="34" charset="0"/>
              </a:rPr>
              <a:t>2. Give priority to English-speaking immigrants because they can adapt to our society quicker.</a:t>
            </a:r>
          </a:p>
          <a:p>
            <a:pPr marL="342900" lvl="1" indent="0">
              <a:lnSpc>
                <a:spcPct val="107000"/>
              </a:lnSpc>
              <a:spcBef>
                <a:spcPts val="0"/>
              </a:spcBef>
              <a:spcAft>
                <a:spcPts val="800"/>
              </a:spcAft>
              <a:buNone/>
            </a:pPr>
            <a:r>
              <a:rPr lang="en-US" sz="1500" dirty="0">
                <a:effectLst/>
                <a:latin typeface="Times New Roman" panose="02020603050405020304" pitchFamily="18" charset="0"/>
                <a:ea typeface="Calibri" panose="020F0502020204030204" pitchFamily="34" charset="0"/>
              </a:rPr>
              <a:t>3. Make learning English to top priority for immigrant students in our public schools.</a:t>
            </a:r>
          </a:p>
          <a:p>
            <a:pPr marL="342900" lvl="1" indent="0">
              <a:lnSpc>
                <a:spcPct val="107000"/>
              </a:lnSpc>
              <a:spcBef>
                <a:spcPts val="0"/>
              </a:spcBef>
              <a:spcAft>
                <a:spcPts val="800"/>
              </a:spcAft>
              <a:buNone/>
            </a:pPr>
            <a:r>
              <a:rPr lang="en-US" sz="1500" dirty="0">
                <a:effectLst/>
                <a:latin typeface="Times New Roman" panose="02020603050405020304" pitchFamily="18" charset="0"/>
                <a:ea typeface="Calibri" panose="020F0502020204030204" pitchFamily="34" charset="0"/>
              </a:rPr>
              <a:t>4. NONE OF THESE</a:t>
            </a:r>
          </a:p>
          <a:p>
            <a:endParaRPr lang="en-US" dirty="0"/>
          </a:p>
        </p:txBody>
      </p:sp>
    </p:spTree>
    <p:extLst>
      <p:ext uri="{BB962C8B-B14F-4D97-AF65-F5344CB8AC3E}">
        <p14:creationId xmlns:p14="http://schemas.microsoft.com/office/powerpoint/2010/main" val="1475934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362749" y="5591337"/>
            <a:ext cx="8434009" cy="609656"/>
          </a:xfrm>
          <a:prstGeom prst="rect">
            <a:avLst/>
          </a:prstGeom>
          <a:solidFill>
            <a:schemeClr val="accent1">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362749" y="4777969"/>
            <a:ext cx="8434009" cy="609656"/>
          </a:xfrm>
          <a:prstGeom prst="rect">
            <a:avLst/>
          </a:prstGeom>
          <a:solidFill>
            <a:schemeClr val="accent5">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1" y="384830"/>
            <a:ext cx="9144000" cy="808145"/>
          </a:xfrm>
          <a:prstGeom prst="rect">
            <a:avLst/>
          </a:prstGeom>
          <a:solidFill>
            <a:schemeClr val="accent1">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85233" y="384830"/>
            <a:ext cx="8229600" cy="702062"/>
          </a:xfrm>
        </p:spPr>
        <p:txBody>
          <a:bodyPr>
            <a:normAutofit/>
          </a:bodyPr>
          <a:lstStyle/>
          <a:p>
            <a:pPr algn="l"/>
            <a:r>
              <a:rPr lang="en-US" dirty="0">
                <a:solidFill>
                  <a:srgbClr val="FFFFFF"/>
                </a:solidFill>
              </a:rPr>
              <a:t>Here’s what we talked about</a:t>
            </a:r>
            <a:r>
              <a:rPr lang="is-IS" dirty="0">
                <a:solidFill>
                  <a:srgbClr val="FFFFFF"/>
                </a:solidFill>
              </a:rPr>
              <a:t>…</a:t>
            </a:r>
            <a:r>
              <a:rPr lang="en-US" dirty="0">
                <a:solidFill>
                  <a:srgbClr val="FFFFFF"/>
                </a:solidFill>
              </a:rPr>
              <a:t> </a:t>
            </a:r>
          </a:p>
        </p:txBody>
      </p:sp>
      <p:sp>
        <p:nvSpPr>
          <p:cNvPr id="3" name="TextBox 2"/>
          <p:cNvSpPr txBox="1"/>
          <p:nvPr/>
        </p:nvSpPr>
        <p:spPr>
          <a:xfrm>
            <a:off x="422065" y="1584064"/>
            <a:ext cx="4256298" cy="3139321"/>
          </a:xfrm>
          <a:prstGeom prst="rect">
            <a:avLst/>
          </a:prstGeom>
          <a:noFill/>
        </p:spPr>
        <p:txBody>
          <a:bodyPr wrap="square" rtlCol="0">
            <a:spAutoFit/>
          </a:bodyPr>
          <a:lstStyle/>
          <a:p>
            <a:pPr marL="285750" indent="-285750">
              <a:buFont typeface="Arial"/>
              <a:buChar char="•"/>
            </a:pPr>
            <a:r>
              <a:rPr lang="en-US" dirty="0"/>
              <a:t>Create path to legal status for undocumented residents</a:t>
            </a:r>
            <a:br>
              <a:rPr lang="en-US" dirty="0"/>
            </a:br>
            <a:endParaRPr lang="en-US" dirty="0"/>
          </a:p>
          <a:p>
            <a:pPr marL="285750" indent="-285750">
              <a:buFont typeface="Arial"/>
              <a:buChar char="•"/>
            </a:pPr>
            <a:r>
              <a:rPr lang="en-US" dirty="0"/>
              <a:t>Accept more refugees</a:t>
            </a:r>
            <a:br>
              <a:rPr lang="en-US" dirty="0"/>
            </a:br>
            <a:endParaRPr lang="en-US" dirty="0"/>
          </a:p>
          <a:p>
            <a:pPr marL="285750" indent="-285750">
              <a:buFont typeface="Arial"/>
              <a:buChar char="•"/>
            </a:pPr>
            <a:r>
              <a:rPr lang="en-US" dirty="0"/>
              <a:t>Allow asylum seekers to wait in the US</a:t>
            </a:r>
          </a:p>
          <a:p>
            <a:pPr marL="285750" indent="-285750">
              <a:buFont typeface="Arial"/>
              <a:buChar char="•"/>
            </a:pPr>
            <a:endParaRPr lang="en-US" dirty="0"/>
          </a:p>
          <a:p>
            <a:pPr marL="285750" indent="-285750">
              <a:buFont typeface="Arial"/>
              <a:buChar char="•"/>
            </a:pPr>
            <a:r>
              <a:rPr lang="en-US" dirty="0"/>
              <a:t>Deport people who entered illegally</a:t>
            </a:r>
          </a:p>
          <a:p>
            <a:pPr marL="285750" indent="-285750">
              <a:buFont typeface="Arial"/>
              <a:buChar char="•"/>
            </a:pPr>
            <a:endParaRPr lang="en-US" dirty="0"/>
          </a:p>
          <a:p>
            <a:pPr marL="285750" indent="-285750">
              <a:buFont typeface="Arial"/>
              <a:buChar char="•"/>
            </a:pPr>
            <a:r>
              <a:rPr lang="en-US" dirty="0"/>
              <a:t>Prosecute employers who hire workers without legal papers</a:t>
            </a:r>
          </a:p>
        </p:txBody>
      </p:sp>
      <p:sp>
        <p:nvSpPr>
          <p:cNvPr id="4" name="TextBox 3"/>
          <p:cNvSpPr txBox="1"/>
          <p:nvPr/>
        </p:nvSpPr>
        <p:spPr>
          <a:xfrm>
            <a:off x="4646613" y="1576289"/>
            <a:ext cx="4434757" cy="2862322"/>
          </a:xfrm>
          <a:prstGeom prst="rect">
            <a:avLst/>
          </a:prstGeom>
          <a:noFill/>
        </p:spPr>
        <p:txBody>
          <a:bodyPr wrap="square" rtlCol="0">
            <a:spAutoFit/>
          </a:bodyPr>
          <a:lstStyle/>
          <a:p>
            <a:pPr marL="285750" indent="-285750">
              <a:buFont typeface="Arial"/>
              <a:buChar char="•"/>
            </a:pPr>
            <a:r>
              <a:rPr lang="en-US" dirty="0"/>
              <a:t>Beef up border protection and complete the wall</a:t>
            </a:r>
          </a:p>
          <a:p>
            <a:pPr marL="285750" indent="-285750">
              <a:buFont typeface="Arial"/>
              <a:buChar char="•"/>
            </a:pPr>
            <a:endParaRPr lang="en-US" dirty="0"/>
          </a:p>
          <a:p>
            <a:pPr marL="285750" indent="-285750">
              <a:buFont typeface="Arial"/>
              <a:buChar char="•"/>
            </a:pPr>
            <a:r>
              <a:rPr lang="en-US" dirty="0"/>
              <a:t>Reduce the number of immigrants admitted</a:t>
            </a:r>
            <a:br>
              <a:rPr lang="en-US" dirty="0"/>
            </a:br>
            <a:endParaRPr lang="en-US" dirty="0"/>
          </a:p>
          <a:p>
            <a:pPr marL="285750" indent="-285750">
              <a:buFont typeface="Arial"/>
              <a:buChar char="•"/>
            </a:pPr>
            <a:r>
              <a:rPr lang="en-US" dirty="0"/>
              <a:t>Give priority to English speakers</a:t>
            </a:r>
            <a:br>
              <a:rPr lang="en-US" dirty="0"/>
            </a:br>
            <a:endParaRPr lang="en-US" dirty="0"/>
          </a:p>
          <a:p>
            <a:pPr marL="285750" indent="-285750">
              <a:buFont typeface="Arial"/>
              <a:buChar char="•"/>
            </a:pPr>
            <a:r>
              <a:rPr lang="en-US" dirty="0"/>
              <a:t>Make learning English the top priority in schools</a:t>
            </a:r>
          </a:p>
        </p:txBody>
      </p:sp>
      <p:sp>
        <p:nvSpPr>
          <p:cNvPr id="5" name="TextBox 4"/>
          <p:cNvSpPr txBox="1"/>
          <p:nvPr/>
        </p:nvSpPr>
        <p:spPr>
          <a:xfrm>
            <a:off x="362750" y="4867765"/>
            <a:ext cx="7804643" cy="1200329"/>
          </a:xfrm>
          <a:prstGeom prst="rect">
            <a:avLst/>
          </a:prstGeom>
          <a:noFill/>
        </p:spPr>
        <p:txBody>
          <a:bodyPr wrap="square" rtlCol="0">
            <a:spAutoFit/>
          </a:bodyPr>
          <a:lstStyle/>
          <a:p>
            <a:pPr algn="ctr"/>
            <a:r>
              <a:rPr lang="en-US" dirty="0"/>
              <a:t>Which 1 or 2 proposals do you FAVOR most?</a:t>
            </a:r>
            <a:br>
              <a:rPr lang="en-US" dirty="0"/>
            </a:br>
            <a:br>
              <a:rPr lang="en-US" dirty="0"/>
            </a:br>
            <a:br>
              <a:rPr lang="en-US" dirty="0"/>
            </a:br>
            <a:r>
              <a:rPr lang="en-US" dirty="0"/>
              <a:t>Which 1 or 2 proposals do you most OPPOSE?</a:t>
            </a:r>
          </a:p>
        </p:txBody>
      </p:sp>
    </p:spTree>
    <p:extLst>
      <p:ext uri="{BB962C8B-B14F-4D97-AF65-F5344CB8AC3E}">
        <p14:creationId xmlns:p14="http://schemas.microsoft.com/office/powerpoint/2010/main" val="14677931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09F36-F777-F633-4846-AD7613EDE10D}"/>
              </a:ext>
            </a:extLst>
          </p:cNvPr>
          <p:cNvSpPr>
            <a:spLocks noGrp="1"/>
          </p:cNvSpPr>
          <p:nvPr>
            <p:ph type="title"/>
          </p:nvPr>
        </p:nvSpPr>
        <p:spPr>
          <a:xfrm>
            <a:off x="0" y="365127"/>
            <a:ext cx="9144000" cy="1059228"/>
          </a:xfrm>
          <a:solidFill>
            <a:schemeClr val="tx1"/>
          </a:solidFill>
          <a:ln w="28575">
            <a:solidFill>
              <a:schemeClr val="tx1"/>
            </a:solidFill>
          </a:ln>
        </p:spPr>
        <p:txBody>
          <a:bodyPr>
            <a:normAutofit/>
          </a:bodyPr>
          <a:lstStyle/>
          <a:p>
            <a:r>
              <a:rPr lang="en-US" sz="4400" b="1" dirty="0">
                <a:solidFill>
                  <a:schemeClr val="bg1"/>
                </a:solidFill>
              </a:rPr>
              <a:t>  </a:t>
            </a:r>
            <a:r>
              <a:rPr lang="en-US" sz="4000" b="1" dirty="0">
                <a:solidFill>
                  <a:schemeClr val="bg1"/>
                </a:solidFill>
              </a:rPr>
              <a:t>Polling Question No. 6: Most Favored</a:t>
            </a:r>
          </a:p>
        </p:txBody>
      </p:sp>
      <p:sp>
        <p:nvSpPr>
          <p:cNvPr id="3" name="Content Placeholder 2">
            <a:extLst>
              <a:ext uri="{FF2B5EF4-FFF2-40B4-BE49-F238E27FC236}">
                <a16:creationId xmlns:a16="http://schemas.microsoft.com/office/drawing/2014/main" id="{FD30A41F-E35B-024E-072D-94078F0B43D4}"/>
              </a:ext>
            </a:extLst>
          </p:cNvPr>
          <p:cNvSpPr>
            <a:spLocks noGrp="1"/>
          </p:cNvSpPr>
          <p:nvPr>
            <p:ph idx="1"/>
          </p:nvPr>
        </p:nvSpPr>
        <p:spPr>
          <a:xfrm>
            <a:off x="1151466" y="1825625"/>
            <a:ext cx="7363883" cy="4351338"/>
          </a:xfrm>
        </p:spPr>
        <p:txBody>
          <a:bodyPr>
            <a:normAutofit fontScale="77500" lnSpcReduction="20000"/>
          </a:bodyPr>
          <a:lstStyle/>
          <a:p>
            <a:pPr marL="0" marR="0" indent="0" algn="ctr">
              <a:lnSpc>
                <a:spcPct val="107000"/>
              </a:lnSpc>
              <a:spcBef>
                <a:spcPts val="0"/>
              </a:spcBef>
              <a:spcAft>
                <a:spcPts val="800"/>
              </a:spcAft>
              <a:buNone/>
            </a:pPr>
            <a:endParaRPr lang="en-US" sz="1400" b="1" dirty="0">
              <a:solidFill>
                <a:srgbClr val="C00000"/>
              </a:solidFill>
              <a:effectLst/>
              <a:latin typeface="Times New Roman" panose="02020603050405020304" pitchFamily="18" charset="0"/>
              <a:ea typeface="Calibri" panose="020F0502020204030204" pitchFamily="34" charset="0"/>
            </a:endParaRPr>
          </a:p>
          <a:p>
            <a:pPr marL="0" marR="0" indent="0" algn="ctr">
              <a:lnSpc>
                <a:spcPct val="100000"/>
              </a:lnSpc>
              <a:spcBef>
                <a:spcPts val="0"/>
              </a:spcBef>
              <a:spcAft>
                <a:spcPts val="800"/>
              </a:spcAft>
              <a:buNone/>
            </a:pPr>
            <a:r>
              <a:rPr lang="en-US" sz="1400" b="1" dirty="0">
                <a:solidFill>
                  <a:srgbClr val="C00000"/>
                </a:solidFill>
                <a:effectLst/>
                <a:latin typeface="Times New Roman" panose="02020603050405020304" pitchFamily="18" charset="0"/>
                <a:ea typeface="Calibri" panose="020F0502020204030204" pitchFamily="34" charset="0"/>
              </a:rPr>
              <a:t>Questions will appear on the participants’ computer</a:t>
            </a:r>
          </a:p>
          <a:p>
            <a:pPr marL="0" marR="0" indent="0" algn="ctr">
              <a:lnSpc>
                <a:spcPct val="100000"/>
              </a:lnSpc>
              <a:spcBef>
                <a:spcPts val="0"/>
              </a:spcBef>
              <a:spcAft>
                <a:spcPts val="800"/>
              </a:spcAft>
              <a:buNone/>
            </a:pPr>
            <a:r>
              <a:rPr lang="en-US" sz="1400" b="1" dirty="0">
                <a:solidFill>
                  <a:srgbClr val="C00000"/>
                </a:solidFill>
                <a:effectLst/>
                <a:latin typeface="Times New Roman" panose="02020603050405020304" pitchFamily="18" charset="0"/>
                <a:ea typeface="Calibri" panose="020F0502020204030204" pitchFamily="34" charset="0"/>
              </a:rPr>
              <a:t> or cellphone screens formatted for responding</a:t>
            </a:r>
          </a:p>
          <a:p>
            <a:pPr marL="0" marR="0" indent="0" algn="ctr">
              <a:lnSpc>
                <a:spcPct val="107000"/>
              </a:lnSpc>
              <a:spcBef>
                <a:spcPts val="0"/>
              </a:spcBef>
              <a:spcAft>
                <a:spcPts val="800"/>
              </a:spcAft>
              <a:buNone/>
            </a:pPr>
            <a:endParaRPr lang="en-US" sz="1400" b="1" dirty="0">
              <a:solidFill>
                <a:srgbClr val="C00000"/>
              </a:solidFill>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800"/>
              </a:spcAft>
              <a:buNone/>
            </a:pPr>
            <a:endParaRPr lang="en-US" sz="18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Which one or two proposals do you most FAVOR? (TWO answers allowed)</a:t>
            </a: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1.	Create a path to legal status for undocumented residents</a:t>
            </a: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2.	Accept  more refugees</a:t>
            </a: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3.	Let asylum seekers stay / Hire more immigration judges </a:t>
            </a: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4.	Deport people who entered illegally</a:t>
            </a: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5.	Prosecute employers who hire workers without legal papers</a:t>
            </a: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6.	Beef up border protection and complete the wall</a:t>
            </a: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7.	Reduce the number of immigrants admitted</a:t>
            </a: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8.	Give priority to English-speaking immigrants </a:t>
            </a: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9.	Make learning English the top priority for immigrant students</a:t>
            </a:r>
          </a:p>
          <a:p>
            <a:pPr marL="0" marR="0" indent="0">
              <a:lnSpc>
                <a:spcPct val="107000"/>
              </a:lnSpc>
              <a:spcBef>
                <a:spcPts val="0"/>
              </a:spcBef>
              <a:spcAft>
                <a:spcPts val="800"/>
              </a:spcAft>
              <a:buNone/>
            </a:pPr>
            <a:endParaRPr lang="en-US" sz="1800" dirty="0">
              <a:effectLst/>
              <a:latin typeface="Times New Roman" panose="02020603050405020304" pitchFamily="18" charset="0"/>
              <a:ea typeface="Calibri" panose="020F0502020204030204" pitchFamily="34" charset="0"/>
            </a:endParaRPr>
          </a:p>
          <a:p>
            <a:endParaRPr lang="en-US" dirty="0"/>
          </a:p>
        </p:txBody>
      </p:sp>
    </p:spTree>
    <p:extLst>
      <p:ext uri="{BB962C8B-B14F-4D97-AF65-F5344CB8AC3E}">
        <p14:creationId xmlns:p14="http://schemas.microsoft.com/office/powerpoint/2010/main" val="4598099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09F36-F777-F633-4846-AD7613EDE10D}"/>
              </a:ext>
            </a:extLst>
          </p:cNvPr>
          <p:cNvSpPr>
            <a:spLocks noGrp="1"/>
          </p:cNvSpPr>
          <p:nvPr>
            <p:ph type="title"/>
          </p:nvPr>
        </p:nvSpPr>
        <p:spPr>
          <a:xfrm>
            <a:off x="0" y="365127"/>
            <a:ext cx="9144000" cy="1059228"/>
          </a:xfrm>
          <a:solidFill>
            <a:schemeClr val="tx1"/>
          </a:solidFill>
          <a:ln w="28575">
            <a:solidFill>
              <a:schemeClr val="tx1"/>
            </a:solidFill>
          </a:ln>
        </p:spPr>
        <p:txBody>
          <a:bodyPr>
            <a:normAutofit/>
          </a:bodyPr>
          <a:lstStyle/>
          <a:p>
            <a:r>
              <a:rPr lang="en-US" sz="4400" b="1" dirty="0">
                <a:solidFill>
                  <a:schemeClr val="bg1"/>
                </a:solidFill>
              </a:rPr>
              <a:t>  </a:t>
            </a:r>
            <a:r>
              <a:rPr lang="en-US" sz="4000" b="1" dirty="0">
                <a:solidFill>
                  <a:schemeClr val="bg1"/>
                </a:solidFill>
              </a:rPr>
              <a:t>Polling Question No. 7: Most Opposed</a:t>
            </a:r>
          </a:p>
        </p:txBody>
      </p:sp>
      <p:sp>
        <p:nvSpPr>
          <p:cNvPr id="3" name="Content Placeholder 2">
            <a:extLst>
              <a:ext uri="{FF2B5EF4-FFF2-40B4-BE49-F238E27FC236}">
                <a16:creationId xmlns:a16="http://schemas.microsoft.com/office/drawing/2014/main" id="{FD30A41F-E35B-024E-072D-94078F0B43D4}"/>
              </a:ext>
            </a:extLst>
          </p:cNvPr>
          <p:cNvSpPr>
            <a:spLocks noGrp="1"/>
          </p:cNvSpPr>
          <p:nvPr>
            <p:ph idx="1"/>
          </p:nvPr>
        </p:nvSpPr>
        <p:spPr>
          <a:xfrm>
            <a:off x="1151466" y="1825625"/>
            <a:ext cx="7363883" cy="4351338"/>
          </a:xfrm>
        </p:spPr>
        <p:txBody>
          <a:bodyPr>
            <a:normAutofit fontScale="77500" lnSpcReduction="20000"/>
          </a:bodyPr>
          <a:lstStyle/>
          <a:p>
            <a:pPr marL="0" marR="0" indent="0" algn="ctr">
              <a:lnSpc>
                <a:spcPct val="107000"/>
              </a:lnSpc>
              <a:spcBef>
                <a:spcPts val="0"/>
              </a:spcBef>
              <a:spcAft>
                <a:spcPts val="800"/>
              </a:spcAft>
              <a:buNone/>
            </a:pPr>
            <a:endParaRPr lang="en-US" sz="1400" b="1" dirty="0">
              <a:solidFill>
                <a:srgbClr val="C00000"/>
              </a:solidFill>
              <a:effectLst/>
              <a:latin typeface="Times New Roman" panose="02020603050405020304" pitchFamily="18" charset="0"/>
              <a:ea typeface="Calibri" panose="020F0502020204030204" pitchFamily="34" charset="0"/>
            </a:endParaRPr>
          </a:p>
          <a:p>
            <a:pPr marL="0" marR="0" indent="0" algn="ctr">
              <a:lnSpc>
                <a:spcPct val="100000"/>
              </a:lnSpc>
              <a:spcBef>
                <a:spcPts val="0"/>
              </a:spcBef>
              <a:spcAft>
                <a:spcPts val="800"/>
              </a:spcAft>
              <a:buNone/>
            </a:pPr>
            <a:r>
              <a:rPr lang="en-US" sz="1400" b="1" dirty="0">
                <a:solidFill>
                  <a:srgbClr val="C00000"/>
                </a:solidFill>
                <a:effectLst/>
                <a:latin typeface="Times New Roman" panose="02020603050405020304" pitchFamily="18" charset="0"/>
                <a:ea typeface="Calibri" panose="020F0502020204030204" pitchFamily="34" charset="0"/>
              </a:rPr>
              <a:t>Questions will appear on the participants’ computer</a:t>
            </a:r>
          </a:p>
          <a:p>
            <a:pPr marL="0" marR="0" indent="0" algn="ctr">
              <a:lnSpc>
                <a:spcPct val="100000"/>
              </a:lnSpc>
              <a:spcBef>
                <a:spcPts val="0"/>
              </a:spcBef>
              <a:spcAft>
                <a:spcPts val="800"/>
              </a:spcAft>
              <a:buNone/>
            </a:pPr>
            <a:r>
              <a:rPr lang="en-US" sz="1400" b="1" dirty="0">
                <a:solidFill>
                  <a:srgbClr val="C00000"/>
                </a:solidFill>
                <a:effectLst/>
                <a:latin typeface="Times New Roman" panose="02020603050405020304" pitchFamily="18" charset="0"/>
                <a:ea typeface="Calibri" panose="020F0502020204030204" pitchFamily="34" charset="0"/>
              </a:rPr>
              <a:t> or cellphone screens formatted for responding</a:t>
            </a:r>
          </a:p>
          <a:p>
            <a:pPr marL="0" marR="0" indent="0" algn="ctr">
              <a:lnSpc>
                <a:spcPct val="107000"/>
              </a:lnSpc>
              <a:spcBef>
                <a:spcPts val="0"/>
              </a:spcBef>
              <a:spcAft>
                <a:spcPts val="800"/>
              </a:spcAft>
              <a:buNone/>
            </a:pPr>
            <a:endParaRPr lang="en-US" sz="1400" b="1" dirty="0">
              <a:solidFill>
                <a:srgbClr val="C00000"/>
              </a:solidFill>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800"/>
              </a:spcAft>
              <a:buNone/>
            </a:pPr>
            <a:endParaRPr lang="en-US" sz="18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Which one or two proposals do you most OPPOSE? (TWO answers allowed)</a:t>
            </a: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1.	Create a path to legal status for undocumented residents</a:t>
            </a: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2.	Accept  more refugees</a:t>
            </a: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3.	Let asylum seekers stay / Hire more immigration judges </a:t>
            </a: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4.	Deport people who entered illegally</a:t>
            </a: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5.	Prosecute employers who hire workers without legal papers</a:t>
            </a: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6.	Beef up border protection and complete the wall</a:t>
            </a: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7.	Reduce the number of immigrants admitted</a:t>
            </a: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8.	Give priority to English-speaking immigrants </a:t>
            </a: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9.	Make learning English the top priority for immigrant students</a:t>
            </a:r>
          </a:p>
          <a:p>
            <a:pPr marL="0" marR="0" indent="0">
              <a:lnSpc>
                <a:spcPct val="107000"/>
              </a:lnSpc>
              <a:spcBef>
                <a:spcPts val="0"/>
              </a:spcBef>
              <a:spcAft>
                <a:spcPts val="800"/>
              </a:spcAft>
              <a:buNone/>
            </a:pPr>
            <a:endParaRPr lang="en-US" sz="1800" dirty="0">
              <a:effectLst/>
              <a:latin typeface="Times New Roman" panose="02020603050405020304" pitchFamily="18" charset="0"/>
              <a:ea typeface="Calibri" panose="020F0502020204030204" pitchFamily="34" charset="0"/>
            </a:endParaRPr>
          </a:p>
          <a:p>
            <a:endParaRPr lang="en-US" dirty="0"/>
          </a:p>
        </p:txBody>
      </p:sp>
    </p:spTree>
    <p:extLst>
      <p:ext uri="{BB962C8B-B14F-4D97-AF65-F5344CB8AC3E}">
        <p14:creationId xmlns:p14="http://schemas.microsoft.com/office/powerpoint/2010/main" val="425442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21271"/>
            <a:ext cx="9144000" cy="558596"/>
          </a:xfrm>
          <a:prstGeom prst="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17375E"/>
              </a:solidFill>
            </a:endParaRPr>
          </a:p>
        </p:txBody>
      </p:sp>
      <p:sp>
        <p:nvSpPr>
          <p:cNvPr id="7" name="Rectangle 6"/>
          <p:cNvSpPr/>
          <p:nvPr/>
        </p:nvSpPr>
        <p:spPr>
          <a:xfrm>
            <a:off x="1" y="6351550"/>
            <a:ext cx="9143999" cy="526121"/>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4464" y="2562411"/>
            <a:ext cx="7772400" cy="1470025"/>
          </a:xfrm>
        </p:spPr>
        <p:txBody>
          <a:bodyPr>
            <a:noAutofit/>
          </a:bodyPr>
          <a:lstStyle/>
          <a:p>
            <a:pPr algn="l"/>
            <a:r>
              <a:rPr lang="en-US" sz="4800" u="sng" dirty="0">
                <a:solidFill>
                  <a:srgbClr val="B30F18"/>
                </a:solidFill>
                <a:latin typeface="Avenir Black"/>
                <a:cs typeface="Avenir Black"/>
              </a:rPr>
              <a:t>The Purpose of an NIF Forum</a:t>
            </a:r>
            <a:br>
              <a:rPr lang="en-US" u="sng" dirty="0">
                <a:solidFill>
                  <a:srgbClr val="4BACC6"/>
                </a:solidFill>
                <a:latin typeface="Avenir Black"/>
                <a:cs typeface="Avenir Black"/>
              </a:rPr>
            </a:br>
            <a:r>
              <a:rPr lang="en-US" sz="3200" dirty="0">
                <a:solidFill>
                  <a:srgbClr val="3399CC"/>
                </a:solidFill>
                <a:latin typeface="Avenir Black"/>
                <a:cs typeface="Avenir Black"/>
              </a:rPr>
              <a:t>To weigh different approaches for addressing a problem and exchange views with others on what should be done</a:t>
            </a:r>
            <a:endParaRPr lang="en-US" sz="3200" spc="-150" dirty="0">
              <a:solidFill>
                <a:srgbClr val="3399CC"/>
              </a:solidFill>
              <a:latin typeface="Avenir Black"/>
              <a:cs typeface="Avenir Black"/>
            </a:endParaRPr>
          </a:p>
        </p:txBody>
      </p:sp>
      <p:sp>
        <p:nvSpPr>
          <p:cNvPr id="3" name="Subtitle 2"/>
          <p:cNvSpPr>
            <a:spLocks noGrp="1"/>
          </p:cNvSpPr>
          <p:nvPr>
            <p:ph type="subTitle" idx="1"/>
          </p:nvPr>
        </p:nvSpPr>
        <p:spPr>
          <a:xfrm>
            <a:off x="91441" y="128999"/>
            <a:ext cx="8506872" cy="1084531"/>
          </a:xfrm>
        </p:spPr>
        <p:txBody>
          <a:bodyPr>
            <a:normAutofit/>
          </a:bodyPr>
          <a:lstStyle/>
          <a:p>
            <a:r>
              <a:rPr lang="en-US" sz="2800" dirty="0">
                <a:solidFill>
                  <a:schemeClr val="bg1"/>
                </a:solidFill>
              </a:rPr>
              <a:t>Welcome to a </a:t>
            </a:r>
            <a:r>
              <a:rPr lang="en-US" sz="2800" dirty="0">
                <a:solidFill>
                  <a:srgbClr val="7FE4FF"/>
                </a:solidFill>
              </a:rPr>
              <a:t>National Issues Forum </a:t>
            </a:r>
            <a:r>
              <a:rPr lang="en-US" sz="2800" dirty="0">
                <a:solidFill>
                  <a:schemeClr val="bg1"/>
                </a:solidFill>
              </a:rPr>
              <a:t> </a:t>
            </a:r>
            <a:br>
              <a:rPr lang="en-US" sz="2800" dirty="0">
                <a:solidFill>
                  <a:srgbClr val="000000"/>
                </a:solidFill>
              </a:rPr>
            </a:br>
            <a:endParaRPr lang="en-US" sz="2800" dirty="0"/>
          </a:p>
        </p:txBody>
      </p:sp>
      <p:sp>
        <p:nvSpPr>
          <p:cNvPr id="6" name="Subtitle 2"/>
          <p:cNvSpPr txBox="1">
            <a:spLocks/>
          </p:cNvSpPr>
          <p:nvPr/>
        </p:nvSpPr>
        <p:spPr>
          <a:xfrm>
            <a:off x="0" y="6351550"/>
            <a:ext cx="9144000" cy="40485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000" dirty="0">
                <a:solidFill>
                  <a:srgbClr val="FFFF00"/>
                </a:solidFill>
              </a:rPr>
              <a:t>2024</a:t>
            </a:r>
          </a:p>
          <a:p>
            <a:endParaRPr lang="en-US" sz="2000" dirty="0"/>
          </a:p>
        </p:txBody>
      </p:sp>
      <p:pic>
        <p:nvPicPr>
          <p:cNvPr id="9" name="Picture 8">
            <a:extLst>
              <a:ext uri="{FF2B5EF4-FFF2-40B4-BE49-F238E27FC236}">
                <a16:creationId xmlns:a16="http://schemas.microsoft.com/office/drawing/2014/main" id="{D4E9977C-3DDD-16D8-926B-D30ED321E1E9}"/>
              </a:ext>
            </a:extLst>
          </p:cNvPr>
          <p:cNvPicPr>
            <a:picLocks noChangeAspect="1"/>
          </p:cNvPicPr>
          <p:nvPr/>
        </p:nvPicPr>
        <p:blipFill>
          <a:blip r:embed="rId3"/>
          <a:srcRect/>
          <a:stretch/>
        </p:blipFill>
        <p:spPr>
          <a:xfrm>
            <a:off x="5993205" y="3806207"/>
            <a:ext cx="2194560" cy="21945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2528540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 y="384830"/>
            <a:ext cx="9144000" cy="808145"/>
          </a:xfrm>
          <a:prstGeom prst="rect">
            <a:avLst/>
          </a:prstGeom>
          <a:solidFill>
            <a:schemeClr val="accent1">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85233" y="384830"/>
            <a:ext cx="8229600" cy="702062"/>
          </a:xfrm>
        </p:spPr>
        <p:txBody>
          <a:bodyPr>
            <a:normAutofit/>
          </a:bodyPr>
          <a:lstStyle/>
          <a:p>
            <a:pPr algn="l"/>
            <a:r>
              <a:rPr lang="en-US" dirty="0">
                <a:solidFill>
                  <a:srgbClr val="FFFFFF"/>
                </a:solidFill>
              </a:rPr>
              <a:t>The Group’s Results</a:t>
            </a:r>
            <a:r>
              <a:rPr lang="is-IS" dirty="0">
                <a:solidFill>
                  <a:srgbClr val="FFFFFF"/>
                </a:solidFill>
              </a:rPr>
              <a:t>…</a:t>
            </a:r>
            <a:r>
              <a:rPr lang="en-US" dirty="0">
                <a:solidFill>
                  <a:srgbClr val="FFFFFF"/>
                </a:solidFill>
              </a:rPr>
              <a:t> </a:t>
            </a:r>
          </a:p>
        </p:txBody>
      </p:sp>
      <p:graphicFrame>
        <p:nvGraphicFramePr>
          <p:cNvPr id="4" name="Table 3">
            <a:extLst>
              <a:ext uri="{FF2B5EF4-FFF2-40B4-BE49-F238E27FC236}">
                <a16:creationId xmlns:a16="http://schemas.microsoft.com/office/drawing/2014/main" id="{FDAF36B9-E274-0971-D555-3FE3CEADB1E2}"/>
              </a:ext>
            </a:extLst>
          </p:cNvPr>
          <p:cNvGraphicFramePr>
            <a:graphicFrameLocks noGrp="1"/>
          </p:cNvGraphicFramePr>
          <p:nvPr>
            <p:extLst>
              <p:ext uri="{D42A27DB-BD31-4B8C-83A1-F6EECF244321}">
                <p14:modId xmlns:p14="http://schemas.microsoft.com/office/powerpoint/2010/main" val="897892306"/>
              </p:ext>
            </p:extLst>
          </p:nvPr>
        </p:nvGraphicFramePr>
        <p:xfrm>
          <a:off x="372534" y="1769532"/>
          <a:ext cx="8141334" cy="4834237"/>
        </p:xfrm>
        <a:graphic>
          <a:graphicData uri="http://schemas.openxmlformats.org/drawingml/2006/table">
            <a:tbl>
              <a:tblPr firstRow="1" firstCol="1" bandRow="1"/>
              <a:tblGrid>
                <a:gridCol w="5273527">
                  <a:extLst>
                    <a:ext uri="{9D8B030D-6E8A-4147-A177-3AD203B41FA5}">
                      <a16:colId xmlns:a16="http://schemas.microsoft.com/office/drawing/2014/main" val="418719217"/>
                    </a:ext>
                  </a:extLst>
                </a:gridCol>
                <a:gridCol w="1425160">
                  <a:extLst>
                    <a:ext uri="{9D8B030D-6E8A-4147-A177-3AD203B41FA5}">
                      <a16:colId xmlns:a16="http://schemas.microsoft.com/office/drawing/2014/main" val="1879438971"/>
                    </a:ext>
                  </a:extLst>
                </a:gridCol>
                <a:gridCol w="1442647">
                  <a:extLst>
                    <a:ext uri="{9D8B030D-6E8A-4147-A177-3AD203B41FA5}">
                      <a16:colId xmlns:a16="http://schemas.microsoft.com/office/drawing/2014/main" val="2006158248"/>
                    </a:ext>
                  </a:extLst>
                </a:gridCol>
              </a:tblGrid>
              <a:tr h="450427">
                <a:tc>
                  <a:txBody>
                    <a:bodyPr/>
                    <a:lstStyle/>
                    <a:p>
                      <a:pPr marL="0" marR="0">
                        <a:lnSpc>
                          <a:spcPct val="115000"/>
                        </a:lnSpc>
                        <a:spcBef>
                          <a:spcPts val="0"/>
                        </a:spcBef>
                        <a:spcAft>
                          <a:spcPts val="0"/>
                        </a:spcAft>
                      </a:pPr>
                      <a:r>
                        <a:rPr lang="en-US" sz="2000" b="1" kern="100" dirty="0">
                          <a:solidFill>
                            <a:srgbClr val="3399CC"/>
                          </a:solidFill>
                          <a:effectLst/>
                          <a:latin typeface="Aptos" panose="020B0004020202020204" pitchFamily="34" charset="0"/>
                          <a:ea typeface="Aptos" panose="020B0004020202020204" pitchFamily="34" charset="0"/>
                          <a:cs typeface="Times New Roman" panose="02020603050405020304" pitchFamily="18" charset="0"/>
                        </a:rPr>
                        <a:t>PROPOSAL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2000"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MOST FAVORED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20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MOST OPPOSED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97050701"/>
                  </a:ext>
                </a:extLst>
              </a:tr>
              <a:tr h="450427">
                <a:tc>
                  <a:txBody>
                    <a:bodyPr/>
                    <a:lstStyle/>
                    <a:p>
                      <a:pPr marL="0" marR="0">
                        <a:lnSpc>
                          <a:spcPct val="115000"/>
                        </a:lnSpc>
                        <a:spcBef>
                          <a:spcPts val="0"/>
                        </a:spcBef>
                        <a:spcAft>
                          <a:spcPts val="0"/>
                        </a:spcAft>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Create path to legal status for undocumented residents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600" kern="100" dirty="0">
                        <a:effectLst/>
                        <a:highlight>
                          <a:srgbClr val="FFF399"/>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90841774"/>
                  </a:ext>
                </a:extLst>
              </a:tr>
              <a:tr h="450427">
                <a:tc>
                  <a:txBody>
                    <a:bodyPr/>
                    <a:lstStyle/>
                    <a:p>
                      <a:pPr marL="0" marR="0">
                        <a:lnSpc>
                          <a:spcPct val="115000"/>
                        </a:lnSpc>
                        <a:spcBef>
                          <a:spcPts val="0"/>
                        </a:spcBef>
                        <a:spcAft>
                          <a:spcPts val="0"/>
                        </a:spcAft>
                      </a:pPr>
                      <a:r>
                        <a:rPr lang="en-US" sz="1600" kern="100">
                          <a:effectLst/>
                          <a:latin typeface="Aptos" panose="020B0004020202020204" pitchFamily="34" charset="0"/>
                          <a:ea typeface="Aptos" panose="020B0004020202020204" pitchFamily="34" charset="0"/>
                          <a:cs typeface="Times New Roman" panose="02020603050405020304" pitchFamily="18" charset="0"/>
                        </a:rPr>
                        <a:t>Accept more refugees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44200457"/>
                  </a:ext>
                </a:extLst>
              </a:tr>
              <a:tr h="450427">
                <a:tc>
                  <a:txBody>
                    <a:bodyPr/>
                    <a:lstStyle/>
                    <a:p>
                      <a:pPr marL="0" marR="0">
                        <a:lnSpc>
                          <a:spcPct val="115000"/>
                        </a:lnSpc>
                        <a:spcBef>
                          <a:spcPts val="0"/>
                        </a:spcBef>
                        <a:spcAft>
                          <a:spcPts val="0"/>
                        </a:spcAft>
                      </a:pPr>
                      <a:r>
                        <a:rPr lang="en-US" sz="1600" kern="100">
                          <a:effectLst/>
                          <a:latin typeface="Aptos" panose="020B0004020202020204" pitchFamily="34" charset="0"/>
                          <a:ea typeface="Aptos" panose="020B0004020202020204" pitchFamily="34" charset="0"/>
                          <a:cs typeface="Times New Roman" panose="02020603050405020304" pitchFamily="18" charset="0"/>
                        </a:rPr>
                        <a:t>Allow asylum seekers to wait in the US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43156148"/>
                  </a:ext>
                </a:extLst>
              </a:tr>
              <a:tr h="450427">
                <a:tc>
                  <a:txBody>
                    <a:bodyPr/>
                    <a:lstStyle/>
                    <a:p>
                      <a:pPr marL="0" marR="0">
                        <a:lnSpc>
                          <a:spcPct val="115000"/>
                        </a:lnSpc>
                        <a:spcBef>
                          <a:spcPts val="0"/>
                        </a:spcBef>
                        <a:spcAft>
                          <a:spcPts val="0"/>
                        </a:spcAft>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Deport people who entered illegally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4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03170660"/>
                  </a:ext>
                </a:extLst>
              </a:tr>
              <a:tr h="450427">
                <a:tc>
                  <a:txBody>
                    <a:bodyPr/>
                    <a:lstStyle/>
                    <a:p>
                      <a:pPr marL="0" marR="0">
                        <a:lnSpc>
                          <a:spcPct val="115000"/>
                        </a:lnSpc>
                        <a:spcBef>
                          <a:spcPts val="0"/>
                        </a:spcBef>
                        <a:spcAft>
                          <a:spcPts val="0"/>
                        </a:spcAft>
                      </a:pPr>
                      <a:r>
                        <a:rPr lang="en-US" sz="1600" kern="100">
                          <a:effectLst/>
                          <a:latin typeface="Aptos" panose="020B0004020202020204" pitchFamily="34" charset="0"/>
                          <a:ea typeface="Aptos" panose="020B0004020202020204" pitchFamily="34" charset="0"/>
                          <a:cs typeface="Times New Roman" panose="02020603050405020304" pitchFamily="18" charset="0"/>
                        </a:rPr>
                        <a:t>Prosecute employers who hire workers without legal papers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15455379"/>
                  </a:ext>
                </a:extLst>
              </a:tr>
              <a:tr h="450427">
                <a:tc>
                  <a:txBody>
                    <a:bodyPr/>
                    <a:lstStyle/>
                    <a:p>
                      <a:pPr marL="0" marR="0">
                        <a:lnSpc>
                          <a:spcPct val="115000"/>
                        </a:lnSpc>
                        <a:spcBef>
                          <a:spcPts val="0"/>
                        </a:spcBef>
                        <a:spcAft>
                          <a:spcPts val="0"/>
                        </a:spcAft>
                      </a:pPr>
                      <a:r>
                        <a:rPr lang="en-US" sz="1600" kern="100">
                          <a:effectLst/>
                          <a:latin typeface="Aptos" panose="020B0004020202020204" pitchFamily="34" charset="0"/>
                          <a:ea typeface="Aptos" panose="020B0004020202020204" pitchFamily="34" charset="0"/>
                          <a:cs typeface="Times New Roman" panose="02020603050405020304" pitchFamily="18" charset="0"/>
                        </a:rPr>
                        <a:t>Beef up border protection and complete the wall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16400438"/>
                  </a:ext>
                </a:extLst>
              </a:tr>
              <a:tr h="450427">
                <a:tc>
                  <a:txBody>
                    <a:bodyPr/>
                    <a:lstStyle/>
                    <a:p>
                      <a:pPr marL="0" marR="0">
                        <a:lnSpc>
                          <a:spcPct val="115000"/>
                        </a:lnSpc>
                        <a:spcBef>
                          <a:spcPts val="0"/>
                        </a:spcBef>
                        <a:spcAft>
                          <a:spcPts val="0"/>
                        </a:spcAft>
                      </a:pPr>
                      <a:r>
                        <a:rPr lang="en-US" sz="1600" kern="100">
                          <a:effectLst/>
                          <a:latin typeface="Aptos" panose="020B0004020202020204" pitchFamily="34" charset="0"/>
                          <a:ea typeface="Aptos" panose="020B0004020202020204" pitchFamily="34" charset="0"/>
                          <a:cs typeface="Times New Roman" panose="02020603050405020304" pitchFamily="18" charset="0"/>
                        </a:rPr>
                        <a:t>Reduce the number of immigrants admitted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31606745"/>
                  </a:ext>
                </a:extLst>
              </a:tr>
              <a:tr h="450427">
                <a:tc>
                  <a:txBody>
                    <a:bodyPr/>
                    <a:lstStyle/>
                    <a:p>
                      <a:pPr marL="0" marR="0">
                        <a:lnSpc>
                          <a:spcPct val="115000"/>
                        </a:lnSpc>
                        <a:spcBef>
                          <a:spcPts val="0"/>
                        </a:spcBef>
                        <a:spcAft>
                          <a:spcPts val="0"/>
                        </a:spcAft>
                      </a:pPr>
                      <a:r>
                        <a:rPr lang="en-US" sz="1600" kern="100">
                          <a:effectLst/>
                          <a:latin typeface="Aptos" panose="020B0004020202020204" pitchFamily="34" charset="0"/>
                          <a:ea typeface="Aptos" panose="020B0004020202020204" pitchFamily="34" charset="0"/>
                          <a:cs typeface="Times New Roman" panose="02020603050405020304" pitchFamily="18" charset="0"/>
                        </a:rPr>
                        <a:t>Give priority to English speakers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400" kern="100" dirty="0">
                        <a:effectLst/>
                        <a:highlight>
                          <a:srgbClr val="FFF399"/>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40956237"/>
                  </a:ext>
                </a:extLst>
              </a:tr>
              <a:tr h="450427">
                <a:tc>
                  <a:txBody>
                    <a:bodyPr/>
                    <a:lstStyle/>
                    <a:p>
                      <a:pPr marL="0" marR="0">
                        <a:lnSpc>
                          <a:spcPct val="115000"/>
                        </a:lnSpc>
                        <a:spcBef>
                          <a:spcPts val="0"/>
                        </a:spcBef>
                        <a:spcAft>
                          <a:spcPts val="0"/>
                        </a:spcAft>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Make learning English the top priority in schools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39359345"/>
                  </a:ext>
                </a:extLst>
              </a:tr>
            </a:tbl>
          </a:graphicData>
        </a:graphic>
      </p:graphicFrame>
    </p:spTree>
    <p:extLst>
      <p:ext uri="{BB962C8B-B14F-4D97-AF65-F5344CB8AC3E}">
        <p14:creationId xmlns:p14="http://schemas.microsoft.com/office/powerpoint/2010/main" val="2772463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187474" y="2460949"/>
            <a:ext cx="4827605" cy="3148884"/>
          </a:xfrm>
          <a:prstGeom prst="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Picture 9" descr="WHITE.ai"/>
          <p:cNvPicPr>
            <a:picLocks noChangeAspect="1"/>
          </p:cNvPicPr>
          <p:nvPr/>
        </p:nvPicPr>
        <p:blipFill>
          <a:blip r:embed="rId3">
            <a:alphaModFix amt="24000"/>
            <a:extLst>
              <a:ext uri="{28A0092B-C50C-407E-A947-70E740481C1C}">
                <a14:useLocalDpi xmlns:a14="http://schemas.microsoft.com/office/drawing/2010/main" val="0"/>
              </a:ext>
            </a:extLst>
          </a:blip>
          <a:stretch>
            <a:fillRect/>
          </a:stretch>
        </p:blipFill>
        <p:spPr>
          <a:xfrm>
            <a:off x="4187474" y="2693853"/>
            <a:ext cx="4819937" cy="3178627"/>
          </a:xfrm>
          <a:prstGeom prst="rect">
            <a:avLst/>
          </a:prstGeom>
        </p:spPr>
      </p:pic>
      <p:sp>
        <p:nvSpPr>
          <p:cNvPr id="6" name="Rectangle 5"/>
          <p:cNvSpPr/>
          <p:nvPr/>
        </p:nvSpPr>
        <p:spPr>
          <a:xfrm>
            <a:off x="1" y="251366"/>
            <a:ext cx="9144000" cy="767329"/>
          </a:xfrm>
          <a:prstGeom prst="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68798"/>
            <a:ext cx="9144000" cy="902814"/>
          </a:xfrm>
        </p:spPr>
        <p:txBody>
          <a:bodyPr>
            <a:noAutofit/>
          </a:bodyPr>
          <a:lstStyle/>
          <a:p>
            <a:r>
              <a:rPr lang="en-US" spc="-150" dirty="0">
                <a:solidFill>
                  <a:schemeClr val="bg1"/>
                </a:solidFill>
              </a:rPr>
              <a:t>The Group’s Overall Results</a:t>
            </a:r>
          </a:p>
        </p:txBody>
      </p:sp>
      <p:pic>
        <p:nvPicPr>
          <p:cNvPr id="7" name="Picture 6"/>
          <p:cNvPicPr>
            <a:picLocks noChangeAspect="1"/>
          </p:cNvPicPr>
          <p:nvPr/>
        </p:nvPicPr>
        <p:blipFill>
          <a:blip r:embed="rId4"/>
          <a:srcRect t="8551" b="8551"/>
          <a:stretch/>
        </p:blipFill>
        <p:spPr>
          <a:xfrm>
            <a:off x="298773" y="1489106"/>
            <a:ext cx="3658026" cy="45720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1" name="TextBox 10">
            <a:extLst>
              <a:ext uri="{FF2B5EF4-FFF2-40B4-BE49-F238E27FC236}">
                <a16:creationId xmlns:a16="http://schemas.microsoft.com/office/drawing/2014/main" id="{484CE14D-A098-ADC3-E8C0-8F1784D3AE42}"/>
              </a:ext>
            </a:extLst>
          </p:cNvPr>
          <p:cNvSpPr txBox="1"/>
          <p:nvPr/>
        </p:nvSpPr>
        <p:spPr>
          <a:xfrm>
            <a:off x="4187474" y="2723596"/>
            <a:ext cx="4819938" cy="1754326"/>
          </a:xfrm>
          <a:prstGeom prst="rect">
            <a:avLst/>
          </a:prstGeom>
          <a:noFill/>
        </p:spPr>
        <p:txBody>
          <a:bodyPr wrap="square">
            <a:spAutoFit/>
          </a:bodyPr>
          <a:lstStyle/>
          <a:p>
            <a:endParaRPr lang="en-US" dirty="0"/>
          </a:p>
          <a:p>
            <a:endParaRPr lang="en-US" dirty="0"/>
          </a:p>
          <a:p>
            <a:pPr algn="ctr"/>
            <a:r>
              <a:rPr lang="en-US" sz="2400" dirty="0"/>
              <a:t>What do you think of this outcome?</a:t>
            </a:r>
          </a:p>
          <a:p>
            <a:pPr algn="ctr"/>
            <a:r>
              <a:rPr lang="en-US" sz="2400" dirty="0"/>
              <a:t>Could you live with this set of changes if enacted?</a:t>
            </a:r>
          </a:p>
        </p:txBody>
      </p:sp>
    </p:spTree>
    <p:extLst>
      <p:ext uri="{BB962C8B-B14F-4D97-AF65-F5344CB8AC3E}">
        <p14:creationId xmlns:p14="http://schemas.microsoft.com/office/powerpoint/2010/main" val="2248442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09F36-F777-F633-4846-AD7613EDE10D}"/>
              </a:ext>
            </a:extLst>
          </p:cNvPr>
          <p:cNvSpPr>
            <a:spLocks noGrp="1"/>
          </p:cNvSpPr>
          <p:nvPr>
            <p:ph type="title"/>
          </p:nvPr>
        </p:nvSpPr>
        <p:spPr>
          <a:xfrm>
            <a:off x="0" y="365127"/>
            <a:ext cx="9144000" cy="1059228"/>
          </a:xfrm>
          <a:solidFill>
            <a:schemeClr val="tx1"/>
          </a:solidFill>
          <a:ln w="28575">
            <a:solidFill>
              <a:schemeClr val="tx1"/>
            </a:solidFill>
          </a:ln>
        </p:spPr>
        <p:txBody>
          <a:bodyPr>
            <a:normAutofit/>
          </a:bodyPr>
          <a:lstStyle/>
          <a:p>
            <a:r>
              <a:rPr lang="en-US" sz="4400" b="1" dirty="0">
                <a:solidFill>
                  <a:schemeClr val="bg1"/>
                </a:solidFill>
              </a:rPr>
              <a:t>  </a:t>
            </a:r>
            <a:r>
              <a:rPr lang="en-US" sz="4000" b="1" dirty="0">
                <a:solidFill>
                  <a:schemeClr val="bg1"/>
                </a:solidFill>
              </a:rPr>
              <a:t>Polling Question No. 8: Wrap Up</a:t>
            </a:r>
          </a:p>
        </p:txBody>
      </p:sp>
      <p:sp>
        <p:nvSpPr>
          <p:cNvPr id="3" name="Content Placeholder 2">
            <a:extLst>
              <a:ext uri="{FF2B5EF4-FFF2-40B4-BE49-F238E27FC236}">
                <a16:creationId xmlns:a16="http://schemas.microsoft.com/office/drawing/2014/main" id="{FD30A41F-E35B-024E-072D-94078F0B43D4}"/>
              </a:ext>
            </a:extLst>
          </p:cNvPr>
          <p:cNvSpPr>
            <a:spLocks noGrp="1"/>
          </p:cNvSpPr>
          <p:nvPr>
            <p:ph idx="1"/>
          </p:nvPr>
        </p:nvSpPr>
        <p:spPr>
          <a:xfrm>
            <a:off x="1151466" y="1825625"/>
            <a:ext cx="7363883" cy="4351338"/>
          </a:xfrm>
        </p:spPr>
        <p:txBody>
          <a:bodyPr>
            <a:normAutofit/>
          </a:bodyPr>
          <a:lstStyle/>
          <a:p>
            <a:pPr marL="0" marR="0" indent="0" algn="ctr">
              <a:lnSpc>
                <a:spcPct val="107000"/>
              </a:lnSpc>
              <a:spcBef>
                <a:spcPts val="0"/>
              </a:spcBef>
              <a:spcAft>
                <a:spcPts val="800"/>
              </a:spcAft>
              <a:buNone/>
            </a:pPr>
            <a:endParaRPr lang="en-US" sz="1400" b="1" dirty="0">
              <a:solidFill>
                <a:srgbClr val="C00000"/>
              </a:solidFill>
              <a:effectLst/>
              <a:latin typeface="Times New Roman" panose="02020603050405020304" pitchFamily="18" charset="0"/>
              <a:ea typeface="Calibri" panose="020F0502020204030204" pitchFamily="34" charset="0"/>
            </a:endParaRPr>
          </a:p>
          <a:p>
            <a:pPr marL="0" marR="0" indent="0" algn="ctr">
              <a:lnSpc>
                <a:spcPct val="100000"/>
              </a:lnSpc>
              <a:spcBef>
                <a:spcPts val="0"/>
              </a:spcBef>
              <a:spcAft>
                <a:spcPts val="800"/>
              </a:spcAft>
              <a:buNone/>
            </a:pPr>
            <a:r>
              <a:rPr lang="en-US" sz="1400" b="1" dirty="0">
                <a:solidFill>
                  <a:srgbClr val="C00000"/>
                </a:solidFill>
                <a:effectLst/>
                <a:latin typeface="Times New Roman" panose="02020603050405020304" pitchFamily="18" charset="0"/>
                <a:ea typeface="Calibri" panose="020F0502020204030204" pitchFamily="34" charset="0"/>
              </a:rPr>
              <a:t>Questions will appear on the participants’ computer</a:t>
            </a:r>
          </a:p>
          <a:p>
            <a:pPr marL="0" marR="0" indent="0" algn="ctr">
              <a:lnSpc>
                <a:spcPct val="100000"/>
              </a:lnSpc>
              <a:spcBef>
                <a:spcPts val="0"/>
              </a:spcBef>
              <a:spcAft>
                <a:spcPts val="800"/>
              </a:spcAft>
              <a:buNone/>
            </a:pPr>
            <a:r>
              <a:rPr lang="en-US" sz="1400" b="1" dirty="0">
                <a:solidFill>
                  <a:srgbClr val="C00000"/>
                </a:solidFill>
                <a:effectLst/>
                <a:latin typeface="Times New Roman" panose="02020603050405020304" pitchFamily="18" charset="0"/>
                <a:ea typeface="Calibri" panose="020F0502020204030204" pitchFamily="34" charset="0"/>
              </a:rPr>
              <a:t> or cellphone screens formatted for responding</a:t>
            </a:r>
          </a:p>
          <a:p>
            <a:pPr marL="0" marR="0" indent="0" algn="ctr">
              <a:lnSpc>
                <a:spcPct val="107000"/>
              </a:lnSpc>
              <a:spcBef>
                <a:spcPts val="0"/>
              </a:spcBef>
              <a:spcAft>
                <a:spcPts val="800"/>
              </a:spcAft>
              <a:buNone/>
            </a:pPr>
            <a:endParaRPr lang="en-US" sz="1400" b="1" dirty="0">
              <a:solidFill>
                <a:srgbClr val="C00000"/>
              </a:solidFill>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800"/>
              </a:spcAft>
              <a:buNone/>
            </a:pPr>
            <a:endParaRPr lang="en-US" sz="18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Which comes closest to your view?</a:t>
            </a: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	1. The group's decision would be a major step forward</a:t>
            </a: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	2. I can live with the group's decision, but it won't change much</a:t>
            </a: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	3. I have major concerns about the group's decision</a:t>
            </a:r>
          </a:p>
          <a:p>
            <a:pPr marL="0" marR="0" indent="0">
              <a:lnSpc>
                <a:spcPct val="107000"/>
              </a:lnSpc>
              <a:spcBef>
                <a:spcPts val="0"/>
              </a:spcBef>
              <a:spcAft>
                <a:spcPts val="800"/>
              </a:spcAft>
              <a:buNone/>
            </a:pPr>
            <a:endParaRPr lang="en-US" sz="1800" dirty="0">
              <a:effectLst/>
              <a:latin typeface="Times New Roman" panose="02020603050405020304" pitchFamily="18" charset="0"/>
              <a:ea typeface="Calibri" panose="020F0502020204030204" pitchFamily="34" charset="0"/>
            </a:endParaRPr>
          </a:p>
          <a:p>
            <a:endParaRPr lang="en-US" dirty="0"/>
          </a:p>
        </p:txBody>
      </p:sp>
    </p:spTree>
    <p:extLst>
      <p:ext uri="{BB962C8B-B14F-4D97-AF65-F5344CB8AC3E}">
        <p14:creationId xmlns:p14="http://schemas.microsoft.com/office/powerpoint/2010/main" val="15258594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96894"/>
            <a:ext cx="9144000" cy="912857"/>
          </a:xfrm>
          <a:prstGeom prst="rect">
            <a:avLst/>
          </a:prstGeom>
          <a:solidFill>
            <a:schemeClr val="accent1">
              <a:lumMod val="5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p:txBody>
          <a:bodyPr/>
          <a:lstStyle/>
          <a:p>
            <a:r>
              <a:rPr lang="en-US" spc="-150" dirty="0">
                <a:solidFill>
                  <a:srgbClr val="FFFFFF"/>
                </a:solidFill>
              </a:rPr>
              <a:t>Closing Reflections</a:t>
            </a:r>
          </a:p>
        </p:txBody>
      </p:sp>
      <p:sp>
        <p:nvSpPr>
          <p:cNvPr id="5" name="TextBox 4"/>
          <p:cNvSpPr txBox="1"/>
          <p:nvPr/>
        </p:nvSpPr>
        <p:spPr>
          <a:xfrm>
            <a:off x="518160" y="1747437"/>
            <a:ext cx="6587650" cy="369332"/>
          </a:xfrm>
          <a:prstGeom prst="rect">
            <a:avLst/>
          </a:prstGeom>
          <a:noFill/>
        </p:spPr>
        <p:txBody>
          <a:bodyPr wrap="square" rtlCol="0">
            <a:spAutoFit/>
          </a:bodyPr>
          <a:lstStyle/>
          <a:p>
            <a:r>
              <a:rPr lang="en-US" b="1" dirty="0">
                <a:solidFill>
                  <a:srgbClr val="000000"/>
                </a:solidFill>
              </a:rPr>
              <a:t>OTHER QUESTIONS TO CONSIDER: </a:t>
            </a:r>
          </a:p>
        </p:txBody>
      </p:sp>
      <p:graphicFrame>
        <p:nvGraphicFramePr>
          <p:cNvPr id="23" name="Text Placeholder 3">
            <a:extLst>
              <a:ext uri="{FF2B5EF4-FFF2-40B4-BE49-F238E27FC236}">
                <a16:creationId xmlns:a16="http://schemas.microsoft.com/office/drawing/2014/main" id="{9B37681C-6F47-65BB-CF01-D4181C0CDFE9}"/>
              </a:ext>
            </a:extLst>
          </p:cNvPr>
          <p:cNvGraphicFramePr/>
          <p:nvPr>
            <p:extLst>
              <p:ext uri="{D42A27DB-BD31-4B8C-83A1-F6EECF244321}">
                <p14:modId xmlns:p14="http://schemas.microsoft.com/office/powerpoint/2010/main" val="1802375209"/>
              </p:ext>
            </p:extLst>
          </p:nvPr>
        </p:nvGraphicFramePr>
        <p:xfrm>
          <a:off x="518160" y="1539894"/>
          <a:ext cx="7976681" cy="44966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66860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859834" y="5503599"/>
            <a:ext cx="8284166" cy="621801"/>
          </a:xfrm>
          <a:prstGeom prst="rect">
            <a:avLst/>
          </a:prstGeom>
          <a:solidFill>
            <a:schemeClr val="accent1">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579764" y="4326146"/>
            <a:ext cx="1230224" cy="1997701"/>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1097942" y="5627720"/>
            <a:ext cx="7595482" cy="338554"/>
          </a:xfrm>
          <a:prstGeom prst="rect">
            <a:avLst/>
          </a:prstGeom>
          <a:noFill/>
        </p:spPr>
        <p:txBody>
          <a:bodyPr wrap="square" rtlCol="0">
            <a:spAutoFit/>
          </a:bodyPr>
          <a:lstStyle/>
          <a:p>
            <a:r>
              <a:rPr lang="en-US" sz="1600" dirty="0"/>
              <a:t>For more information, please visit: </a:t>
            </a:r>
            <a:r>
              <a:rPr lang="en-US" sz="1600" dirty="0" err="1"/>
              <a:t>www.nifi.org</a:t>
            </a:r>
            <a:endParaRPr lang="en-US" sz="1600" dirty="0"/>
          </a:p>
        </p:txBody>
      </p:sp>
      <p:sp>
        <p:nvSpPr>
          <p:cNvPr id="6" name="TextBox 5"/>
          <p:cNvSpPr txBox="1"/>
          <p:nvPr/>
        </p:nvSpPr>
        <p:spPr>
          <a:xfrm>
            <a:off x="-9453" y="263751"/>
            <a:ext cx="9144001" cy="1477328"/>
          </a:xfrm>
          <a:prstGeom prst="rect">
            <a:avLst/>
          </a:prstGeom>
          <a:solidFill>
            <a:schemeClr val="accent1">
              <a:lumMod val="75000"/>
            </a:schemeClr>
          </a:solidFill>
        </p:spPr>
        <p:txBody>
          <a:bodyPr wrap="square" rtlCol="0">
            <a:spAutoFit/>
          </a:bodyPr>
          <a:lstStyle/>
          <a:p>
            <a:pPr algn="ctr"/>
            <a:r>
              <a:rPr lang="en-US" sz="3600" dirty="0">
                <a:solidFill>
                  <a:srgbClr val="FFFFFF"/>
                </a:solidFill>
                <a:latin typeface="Aptos" panose="020B0004020202020204" pitchFamily="34" charset="0"/>
              </a:rPr>
              <a:t>Let us know how we’ve done by answering these last four questions</a:t>
            </a:r>
            <a:br>
              <a:rPr lang="en-US" dirty="0"/>
            </a:br>
            <a:endParaRPr lang="en-US" dirty="0"/>
          </a:p>
        </p:txBody>
      </p:sp>
      <p:pic>
        <p:nvPicPr>
          <p:cNvPr id="11" name="Picture 10" descr="NIF logo_black.ai"/>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1485" y="3905982"/>
            <a:ext cx="1970797" cy="2651760"/>
          </a:xfrm>
          <a:prstGeom prst="rect">
            <a:avLst/>
          </a:prstGeom>
        </p:spPr>
      </p:pic>
      <p:sp>
        <p:nvSpPr>
          <p:cNvPr id="2" name="Title 1"/>
          <p:cNvSpPr>
            <a:spLocks noGrp="1"/>
          </p:cNvSpPr>
          <p:nvPr>
            <p:ph type="title"/>
          </p:nvPr>
        </p:nvSpPr>
        <p:spPr>
          <a:xfrm>
            <a:off x="1097942" y="2370667"/>
            <a:ext cx="5665804" cy="2204263"/>
          </a:xfrm>
        </p:spPr>
        <p:txBody>
          <a:bodyPr>
            <a:noAutofit/>
          </a:bodyPr>
          <a:lstStyle/>
          <a:p>
            <a:pPr algn="l"/>
            <a:br>
              <a:rPr lang="en-US" sz="3200" dirty="0"/>
            </a:br>
            <a:r>
              <a:rPr lang="en-US" sz="3200" dirty="0">
                <a:latin typeface="Aptos" panose="020B0004020202020204" pitchFamily="34" charset="0"/>
              </a:rPr>
              <a:t>These results are anonymous, and your honest answers can help us.</a:t>
            </a:r>
            <a:br>
              <a:rPr lang="en-US" sz="3200" dirty="0"/>
            </a:br>
            <a:br>
              <a:rPr lang="en-US" sz="3200" dirty="0"/>
            </a:br>
            <a:r>
              <a:rPr lang="en-US" sz="3200" dirty="0">
                <a:latin typeface="Aptos" panose="020B0004020202020204" pitchFamily="34" charset="0"/>
              </a:rPr>
              <a:t>Thank you so much for joining us in this National Issues Forums conversation on immigration.</a:t>
            </a:r>
          </a:p>
        </p:txBody>
      </p:sp>
      <p:pic>
        <p:nvPicPr>
          <p:cNvPr id="8" name="Picture 7">
            <a:extLst>
              <a:ext uri="{FF2B5EF4-FFF2-40B4-BE49-F238E27FC236}">
                <a16:creationId xmlns:a16="http://schemas.microsoft.com/office/drawing/2014/main" id="{FC3ED10A-F29D-57B4-45D4-458350D854FB}"/>
              </a:ext>
            </a:extLst>
          </p:cNvPr>
          <p:cNvPicPr>
            <a:picLocks noChangeAspect="1"/>
          </p:cNvPicPr>
          <p:nvPr/>
        </p:nvPicPr>
        <p:blipFill>
          <a:blip r:embed="rId3"/>
          <a:stretch>
            <a:fillRect/>
          </a:stretch>
        </p:blipFill>
        <p:spPr>
          <a:xfrm>
            <a:off x="6812567" y="2113579"/>
            <a:ext cx="2389715" cy="3017520"/>
          </a:xfrm>
          <a:prstGeom prst="rect">
            <a:avLst/>
          </a:prstGeom>
        </p:spPr>
      </p:pic>
    </p:spTree>
    <p:extLst>
      <p:ext uri="{BB962C8B-B14F-4D97-AF65-F5344CB8AC3E}">
        <p14:creationId xmlns:p14="http://schemas.microsoft.com/office/powerpoint/2010/main" val="26470112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09F36-F777-F633-4846-AD7613EDE10D}"/>
              </a:ext>
            </a:extLst>
          </p:cNvPr>
          <p:cNvSpPr>
            <a:spLocks noGrp="1"/>
          </p:cNvSpPr>
          <p:nvPr>
            <p:ph type="title"/>
          </p:nvPr>
        </p:nvSpPr>
        <p:spPr>
          <a:xfrm>
            <a:off x="0" y="365127"/>
            <a:ext cx="9144000" cy="1059228"/>
          </a:xfrm>
          <a:solidFill>
            <a:schemeClr val="tx1"/>
          </a:solidFill>
          <a:ln w="28575">
            <a:solidFill>
              <a:schemeClr val="tx1"/>
            </a:solidFill>
          </a:ln>
        </p:spPr>
        <p:txBody>
          <a:bodyPr>
            <a:normAutofit/>
          </a:bodyPr>
          <a:lstStyle/>
          <a:p>
            <a:r>
              <a:rPr lang="en-US" sz="4400" b="1" dirty="0">
                <a:solidFill>
                  <a:schemeClr val="bg1"/>
                </a:solidFill>
              </a:rPr>
              <a:t>  </a:t>
            </a:r>
            <a:r>
              <a:rPr lang="en-US" sz="4000" b="1" dirty="0">
                <a:solidFill>
                  <a:schemeClr val="bg1"/>
                </a:solidFill>
              </a:rPr>
              <a:t>Polling Question No. 9: How Did We Do?</a:t>
            </a:r>
          </a:p>
        </p:txBody>
      </p:sp>
      <p:sp>
        <p:nvSpPr>
          <p:cNvPr id="3" name="Content Placeholder 2">
            <a:extLst>
              <a:ext uri="{FF2B5EF4-FFF2-40B4-BE49-F238E27FC236}">
                <a16:creationId xmlns:a16="http://schemas.microsoft.com/office/drawing/2014/main" id="{FD30A41F-E35B-024E-072D-94078F0B43D4}"/>
              </a:ext>
            </a:extLst>
          </p:cNvPr>
          <p:cNvSpPr>
            <a:spLocks noGrp="1"/>
          </p:cNvSpPr>
          <p:nvPr>
            <p:ph idx="1"/>
          </p:nvPr>
        </p:nvSpPr>
        <p:spPr>
          <a:xfrm>
            <a:off x="1151466" y="1825625"/>
            <a:ext cx="7363883" cy="4351338"/>
          </a:xfrm>
        </p:spPr>
        <p:txBody>
          <a:bodyPr>
            <a:normAutofit fontScale="92500" lnSpcReduction="20000"/>
          </a:bodyPr>
          <a:lstStyle/>
          <a:p>
            <a:pPr marL="0" marR="0" indent="0" algn="ctr">
              <a:lnSpc>
                <a:spcPct val="107000"/>
              </a:lnSpc>
              <a:spcBef>
                <a:spcPts val="0"/>
              </a:spcBef>
              <a:spcAft>
                <a:spcPts val="800"/>
              </a:spcAft>
              <a:buNone/>
            </a:pPr>
            <a:endParaRPr lang="en-US" sz="1400" b="1" dirty="0">
              <a:solidFill>
                <a:srgbClr val="C00000"/>
              </a:solidFill>
              <a:effectLst/>
              <a:latin typeface="Times New Roman" panose="02020603050405020304" pitchFamily="18" charset="0"/>
              <a:ea typeface="Calibri" panose="020F0502020204030204" pitchFamily="34" charset="0"/>
            </a:endParaRPr>
          </a:p>
          <a:p>
            <a:pPr marL="0" marR="0" indent="0" algn="ctr">
              <a:lnSpc>
                <a:spcPct val="100000"/>
              </a:lnSpc>
              <a:spcBef>
                <a:spcPts val="0"/>
              </a:spcBef>
              <a:spcAft>
                <a:spcPts val="800"/>
              </a:spcAft>
              <a:buNone/>
            </a:pPr>
            <a:r>
              <a:rPr lang="en-US" sz="1400" b="1" dirty="0">
                <a:solidFill>
                  <a:srgbClr val="C00000"/>
                </a:solidFill>
                <a:effectLst/>
                <a:latin typeface="Times New Roman" panose="02020603050405020304" pitchFamily="18" charset="0"/>
                <a:ea typeface="Calibri" panose="020F0502020204030204" pitchFamily="34" charset="0"/>
              </a:rPr>
              <a:t>Questions will appear on the participants’ computer</a:t>
            </a:r>
          </a:p>
          <a:p>
            <a:pPr marL="0" marR="0" indent="0" algn="ctr">
              <a:lnSpc>
                <a:spcPct val="100000"/>
              </a:lnSpc>
              <a:spcBef>
                <a:spcPts val="0"/>
              </a:spcBef>
              <a:spcAft>
                <a:spcPts val="800"/>
              </a:spcAft>
              <a:buNone/>
            </a:pPr>
            <a:r>
              <a:rPr lang="en-US" sz="1400" b="1" dirty="0">
                <a:solidFill>
                  <a:srgbClr val="C00000"/>
                </a:solidFill>
                <a:effectLst/>
                <a:latin typeface="Times New Roman" panose="02020603050405020304" pitchFamily="18" charset="0"/>
                <a:ea typeface="Calibri" panose="020F0502020204030204" pitchFamily="34" charset="0"/>
              </a:rPr>
              <a:t> or cellphone screens formatted for responding</a:t>
            </a:r>
          </a:p>
          <a:p>
            <a:pPr marL="0" marR="0" indent="0" algn="ctr">
              <a:lnSpc>
                <a:spcPct val="107000"/>
              </a:lnSpc>
              <a:spcBef>
                <a:spcPts val="0"/>
              </a:spcBef>
              <a:spcAft>
                <a:spcPts val="800"/>
              </a:spcAft>
              <a:buNone/>
            </a:pPr>
            <a:endParaRPr lang="en-US" sz="1400" b="1" dirty="0">
              <a:solidFill>
                <a:srgbClr val="C00000"/>
              </a:solidFill>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800"/>
              </a:spcAft>
              <a:buNone/>
            </a:pPr>
            <a:endParaRPr lang="en-US" sz="1800" dirty="0">
              <a:effectLst/>
              <a:latin typeface="Times New Roman" panose="02020603050405020304" pitchFamily="18" charset="0"/>
              <a:ea typeface="Calibri" panose="020F0502020204030204" pitchFamily="34" charset="0"/>
            </a:endParaRPr>
          </a:p>
          <a:p>
            <a:pPr marL="685800" lvl="1" indent="-342900">
              <a:lnSpc>
                <a:spcPct val="107000"/>
              </a:lnSpc>
              <a:spcBef>
                <a:spcPts val="0"/>
              </a:spcBef>
              <a:spcAft>
                <a:spcPts val="800"/>
              </a:spcAft>
              <a:buFont typeface="+mj-lt"/>
              <a:buAutoNum type="arabicPeriod"/>
            </a:pPr>
            <a:r>
              <a:rPr lang="en-US" sz="1500" dirty="0">
                <a:effectLst/>
                <a:latin typeface="Times New Roman" panose="02020603050405020304" pitchFamily="18" charset="0"/>
                <a:ea typeface="Calibri" panose="020F0502020204030204" pitchFamily="34" charset="0"/>
              </a:rPr>
              <a:t>Did you talk about aspects of the issue you hadn’t considered before? (yes, no)</a:t>
            </a:r>
          </a:p>
          <a:p>
            <a:pPr marL="685800" lvl="1" indent="-342900">
              <a:lnSpc>
                <a:spcPct val="107000"/>
              </a:lnSpc>
              <a:spcBef>
                <a:spcPts val="0"/>
              </a:spcBef>
              <a:spcAft>
                <a:spcPts val="800"/>
              </a:spcAft>
              <a:buFont typeface="+mj-lt"/>
              <a:buAutoNum type="arabicPeriod"/>
            </a:pPr>
            <a:endParaRPr lang="en-US" sz="1500" dirty="0">
              <a:effectLst/>
              <a:latin typeface="Times New Roman" panose="02020603050405020304" pitchFamily="18" charset="0"/>
              <a:ea typeface="Calibri" panose="020F0502020204030204" pitchFamily="34" charset="0"/>
            </a:endParaRPr>
          </a:p>
          <a:p>
            <a:pPr marL="685800" lvl="1" indent="-342900">
              <a:lnSpc>
                <a:spcPct val="107000"/>
              </a:lnSpc>
              <a:spcBef>
                <a:spcPts val="0"/>
              </a:spcBef>
              <a:spcAft>
                <a:spcPts val="800"/>
              </a:spcAft>
              <a:buFont typeface="+mj-lt"/>
              <a:buAutoNum type="arabicPeriod"/>
            </a:pPr>
            <a:r>
              <a:rPr lang="en-US" sz="1500" dirty="0">
                <a:effectLst/>
                <a:latin typeface="Times New Roman" panose="02020603050405020304" pitchFamily="18" charset="0"/>
                <a:ea typeface="Calibri" panose="020F0502020204030204" pitchFamily="34" charset="0"/>
              </a:rPr>
              <a:t>Were there ideas or proposals that you tended to favor coming into this conversation that you now have second thoughts about? (yes, no)</a:t>
            </a:r>
          </a:p>
          <a:p>
            <a:pPr marL="685800" lvl="1" indent="-342900">
              <a:lnSpc>
                <a:spcPct val="107000"/>
              </a:lnSpc>
              <a:spcBef>
                <a:spcPts val="0"/>
              </a:spcBef>
              <a:spcAft>
                <a:spcPts val="800"/>
              </a:spcAft>
              <a:buFont typeface="+mj-lt"/>
              <a:buAutoNum type="arabicPeriod"/>
            </a:pPr>
            <a:endParaRPr lang="en-US" sz="1500" dirty="0">
              <a:effectLst/>
              <a:latin typeface="Times New Roman" panose="02020603050405020304" pitchFamily="18" charset="0"/>
              <a:ea typeface="Calibri" panose="020F0502020204030204" pitchFamily="34" charset="0"/>
            </a:endParaRPr>
          </a:p>
          <a:p>
            <a:pPr marL="685800" lvl="1" indent="-342900">
              <a:lnSpc>
                <a:spcPct val="107000"/>
              </a:lnSpc>
              <a:spcBef>
                <a:spcPts val="0"/>
              </a:spcBef>
              <a:spcAft>
                <a:spcPts val="800"/>
              </a:spcAft>
              <a:buFont typeface="+mj-lt"/>
              <a:buAutoNum type="arabicPeriod"/>
            </a:pPr>
            <a:r>
              <a:rPr lang="en-US" sz="1500" dirty="0">
                <a:effectLst/>
                <a:latin typeface="Times New Roman" panose="02020603050405020304" pitchFamily="18" charset="0"/>
                <a:ea typeface="Calibri" panose="020F0502020204030204" pitchFamily="34" charset="0"/>
              </a:rPr>
              <a:t>Do you agree or disagree? The information provided during the session was fair and unbiased. (agree, disagree)</a:t>
            </a:r>
          </a:p>
          <a:p>
            <a:pPr marL="685800" lvl="1" indent="-342900">
              <a:lnSpc>
                <a:spcPct val="107000"/>
              </a:lnSpc>
              <a:spcBef>
                <a:spcPts val="0"/>
              </a:spcBef>
              <a:spcAft>
                <a:spcPts val="800"/>
              </a:spcAft>
              <a:buFont typeface="+mj-lt"/>
              <a:buAutoNum type="arabicPeriod"/>
            </a:pPr>
            <a:endParaRPr lang="en-US" sz="1500" dirty="0">
              <a:effectLst/>
              <a:latin typeface="Times New Roman" panose="02020603050405020304" pitchFamily="18" charset="0"/>
              <a:ea typeface="Calibri" panose="020F0502020204030204" pitchFamily="34" charset="0"/>
            </a:endParaRPr>
          </a:p>
          <a:p>
            <a:pPr marL="685800" lvl="1" indent="-342900">
              <a:lnSpc>
                <a:spcPct val="107000"/>
              </a:lnSpc>
              <a:spcBef>
                <a:spcPts val="0"/>
              </a:spcBef>
              <a:spcAft>
                <a:spcPts val="800"/>
              </a:spcAft>
              <a:buFont typeface="+mj-lt"/>
              <a:buAutoNum type="arabicPeriod"/>
            </a:pPr>
            <a:r>
              <a:rPr lang="en-US" sz="1500" dirty="0">
                <a:effectLst/>
                <a:latin typeface="Times New Roman" panose="02020603050405020304" pitchFamily="18" charset="0"/>
                <a:ea typeface="Calibri" panose="020F0502020204030204" pitchFamily="34" charset="0"/>
              </a:rPr>
              <a:t>Do you agree or disagree? I felt comfortable talking about these controversial issues with the group. (agree, disagree).</a:t>
            </a:r>
          </a:p>
          <a:p>
            <a:pPr marL="0" marR="0" indent="0">
              <a:lnSpc>
                <a:spcPct val="107000"/>
              </a:lnSpc>
              <a:spcBef>
                <a:spcPts val="0"/>
              </a:spcBef>
              <a:spcAft>
                <a:spcPts val="800"/>
              </a:spcAft>
              <a:buNone/>
            </a:pPr>
            <a:endParaRPr lang="en-US" sz="1800" dirty="0">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800"/>
              </a:spcAft>
              <a:buNone/>
            </a:pPr>
            <a:endParaRPr lang="en-US" sz="1800" dirty="0">
              <a:effectLst/>
              <a:latin typeface="Times New Roman" panose="02020603050405020304" pitchFamily="18" charset="0"/>
              <a:ea typeface="Calibri" panose="020F0502020204030204" pitchFamily="34" charset="0"/>
            </a:endParaRPr>
          </a:p>
          <a:p>
            <a:endParaRPr lang="en-US" dirty="0"/>
          </a:p>
        </p:txBody>
      </p:sp>
    </p:spTree>
    <p:extLst>
      <p:ext uri="{BB962C8B-B14F-4D97-AF65-F5344CB8AC3E}">
        <p14:creationId xmlns:p14="http://schemas.microsoft.com/office/powerpoint/2010/main" val="25325267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859834" y="5503599"/>
            <a:ext cx="8284166" cy="621801"/>
          </a:xfrm>
          <a:prstGeom prst="rect">
            <a:avLst/>
          </a:prstGeom>
          <a:solidFill>
            <a:schemeClr val="accent1">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579764" y="4326146"/>
            <a:ext cx="1230224" cy="1997701"/>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0" y="402845"/>
            <a:ext cx="8809988" cy="1290570"/>
          </a:xfrm>
          <a:prstGeom prst="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1097942" y="5627720"/>
            <a:ext cx="7595482" cy="338554"/>
          </a:xfrm>
          <a:prstGeom prst="rect">
            <a:avLst/>
          </a:prstGeom>
          <a:noFill/>
        </p:spPr>
        <p:txBody>
          <a:bodyPr wrap="square" rtlCol="0">
            <a:spAutoFit/>
          </a:bodyPr>
          <a:lstStyle/>
          <a:p>
            <a:r>
              <a:rPr lang="en-US" sz="1600" dirty="0"/>
              <a:t>For more information, please visit: </a:t>
            </a:r>
            <a:r>
              <a:rPr lang="en-US" sz="1600" dirty="0" err="1"/>
              <a:t>www.nifi.org</a:t>
            </a:r>
            <a:endParaRPr lang="en-US" sz="1600" dirty="0"/>
          </a:p>
        </p:txBody>
      </p:sp>
      <p:sp>
        <p:nvSpPr>
          <p:cNvPr id="4" name="TextBox 3"/>
          <p:cNvSpPr txBox="1"/>
          <p:nvPr/>
        </p:nvSpPr>
        <p:spPr>
          <a:xfrm>
            <a:off x="3952240" y="4643120"/>
            <a:ext cx="2001520" cy="400110"/>
          </a:xfrm>
          <a:prstGeom prst="rect">
            <a:avLst/>
          </a:prstGeom>
          <a:noFill/>
        </p:spPr>
        <p:txBody>
          <a:bodyPr wrap="square" rtlCol="0">
            <a:spAutoFit/>
          </a:bodyPr>
          <a:lstStyle/>
          <a:p>
            <a:pPr algn="ctr"/>
            <a:r>
              <a:rPr lang="en-US" sz="2000" i="1" dirty="0">
                <a:solidFill>
                  <a:srgbClr val="000000"/>
                </a:solidFill>
              </a:rPr>
              <a:t>Thank you!</a:t>
            </a:r>
          </a:p>
        </p:txBody>
      </p:sp>
      <p:sp>
        <p:nvSpPr>
          <p:cNvPr id="5" name="Rectangle 4"/>
          <p:cNvSpPr/>
          <p:nvPr/>
        </p:nvSpPr>
        <p:spPr>
          <a:xfrm>
            <a:off x="850755" y="1945697"/>
            <a:ext cx="6834096" cy="830997"/>
          </a:xfrm>
          <a:prstGeom prst="rect">
            <a:avLst/>
          </a:prstGeom>
          <a:effectLst/>
        </p:spPr>
        <p:txBody>
          <a:bodyPr wrap="square">
            <a:spAutoFit/>
          </a:bodyPr>
          <a:lstStyle/>
          <a:p>
            <a:r>
              <a:rPr lang="en-US" sz="2400" dirty="0">
                <a:hlinkClick r:id="rId2"/>
              </a:rPr>
              <a:t>https://</a:t>
            </a:r>
            <a:r>
              <a:rPr lang="en-US" sz="2400" dirty="0" err="1">
                <a:hlinkClick r:id="rId2"/>
              </a:rPr>
              <a:t>www.survey</a:t>
            </a:r>
            <a:r>
              <a:rPr lang="en-US" sz="2400" dirty="0" err="1">
                <a:solidFill>
                  <a:srgbClr val="FFFFFF"/>
                </a:solidFill>
                <a:hlinkClick r:id="rId2"/>
              </a:rPr>
              <a:t>monkey.com</a:t>
            </a:r>
            <a:r>
              <a:rPr lang="en-US" sz="2400" dirty="0">
                <a:solidFill>
                  <a:srgbClr val="FFFFFF"/>
                </a:solidFill>
                <a:hlinkClick r:id="rId2"/>
              </a:rPr>
              <a:t>/r/elections-</a:t>
            </a:r>
            <a:r>
              <a:rPr lang="en-US" sz="2400" dirty="0" err="1">
                <a:solidFill>
                  <a:srgbClr val="FFFFFF"/>
                </a:solidFill>
                <a:hlinkClick r:id="rId2"/>
              </a:rPr>
              <a:t>nifi</a:t>
            </a:r>
            <a:br>
              <a:rPr lang="en-US" sz="2400" dirty="0"/>
            </a:br>
            <a:endParaRPr lang="en-US" sz="2400" dirty="0"/>
          </a:p>
        </p:txBody>
      </p:sp>
      <p:sp>
        <p:nvSpPr>
          <p:cNvPr id="6" name="TextBox 5"/>
          <p:cNvSpPr txBox="1"/>
          <p:nvPr/>
        </p:nvSpPr>
        <p:spPr>
          <a:xfrm>
            <a:off x="277793" y="430845"/>
            <a:ext cx="8657733" cy="1477328"/>
          </a:xfrm>
          <a:prstGeom prst="rect">
            <a:avLst/>
          </a:prstGeom>
          <a:noFill/>
        </p:spPr>
        <p:txBody>
          <a:bodyPr wrap="square" rtlCol="0">
            <a:spAutoFit/>
          </a:bodyPr>
          <a:lstStyle/>
          <a:p>
            <a:r>
              <a:rPr lang="en-US" sz="3600" dirty="0">
                <a:solidFill>
                  <a:srgbClr val="FFFFFF"/>
                </a:solidFill>
              </a:rPr>
              <a:t>Please let us know how we’re doing by filling  out this online questionnaire</a:t>
            </a:r>
            <a:r>
              <a:rPr lang="en-US" dirty="0">
                <a:solidFill>
                  <a:srgbClr val="FFFFFF"/>
                </a:solidFill>
              </a:rPr>
              <a:t>:</a:t>
            </a:r>
            <a:br>
              <a:rPr lang="en-US" dirty="0"/>
            </a:br>
            <a:endParaRPr lang="en-US" dirty="0"/>
          </a:p>
        </p:txBody>
      </p:sp>
      <p:pic>
        <p:nvPicPr>
          <p:cNvPr id="11" name="Picture 10" descr="NIF logo_black.ai"/>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68711" y="3407944"/>
            <a:ext cx="2857294" cy="3844573"/>
          </a:xfrm>
          <a:prstGeom prst="rect">
            <a:avLst/>
          </a:prstGeom>
        </p:spPr>
      </p:pic>
      <p:sp>
        <p:nvSpPr>
          <p:cNvPr id="2" name="Title 1"/>
          <p:cNvSpPr>
            <a:spLocks noGrp="1"/>
          </p:cNvSpPr>
          <p:nvPr>
            <p:ph type="title"/>
          </p:nvPr>
        </p:nvSpPr>
        <p:spPr>
          <a:xfrm>
            <a:off x="1104049" y="3210739"/>
            <a:ext cx="8019631" cy="1893451"/>
          </a:xfrm>
        </p:spPr>
        <p:txBody>
          <a:bodyPr>
            <a:noAutofit/>
          </a:bodyPr>
          <a:lstStyle/>
          <a:p>
            <a:pPr algn="l"/>
            <a:r>
              <a:rPr lang="en-US" sz="2000" dirty="0"/>
              <a:t>Anonymous responses will be included in reports and research to help us improve our online forums and better understand how people are wrestling with current issues.</a:t>
            </a:r>
            <a:br>
              <a:rPr lang="en-US" sz="2000" dirty="0"/>
            </a:br>
            <a:endParaRPr lang="en-US" sz="2000" dirty="0"/>
          </a:p>
        </p:txBody>
      </p:sp>
    </p:spTree>
    <p:extLst>
      <p:ext uri="{BB962C8B-B14F-4D97-AF65-F5344CB8AC3E}">
        <p14:creationId xmlns:p14="http://schemas.microsoft.com/office/powerpoint/2010/main" val="882386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96941" y="5421122"/>
            <a:ext cx="9035375" cy="1280919"/>
          </a:xfrm>
          <a:prstGeom prst="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Pentagon 32"/>
          <p:cNvSpPr/>
          <p:nvPr/>
        </p:nvSpPr>
        <p:spPr>
          <a:xfrm>
            <a:off x="0" y="5421123"/>
            <a:ext cx="3932783" cy="1280919"/>
          </a:xfrm>
          <a:prstGeom prst="homePlate">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Oval 24"/>
          <p:cNvSpPr/>
          <p:nvPr/>
        </p:nvSpPr>
        <p:spPr>
          <a:xfrm>
            <a:off x="189398" y="5648511"/>
            <a:ext cx="846632" cy="846632"/>
          </a:xfrm>
          <a:prstGeom prst="ellipse">
            <a:avLst/>
          </a:prstGeom>
          <a:solidFill>
            <a:schemeClr val="accent1">
              <a:lumMod val="7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TextBox 28"/>
          <p:cNvSpPr txBox="1"/>
          <p:nvPr/>
        </p:nvSpPr>
        <p:spPr>
          <a:xfrm>
            <a:off x="384279" y="5734877"/>
            <a:ext cx="685088" cy="584776"/>
          </a:xfrm>
          <a:prstGeom prst="rect">
            <a:avLst/>
          </a:prstGeom>
          <a:noFill/>
        </p:spPr>
        <p:txBody>
          <a:bodyPr wrap="square" rtlCol="0">
            <a:spAutoFit/>
          </a:bodyPr>
          <a:lstStyle/>
          <a:p>
            <a:r>
              <a:rPr lang="en-US" sz="3200" b="1" dirty="0">
                <a:solidFill>
                  <a:srgbClr val="FFFFFF"/>
                </a:solidFill>
              </a:rPr>
              <a:t>4</a:t>
            </a:r>
          </a:p>
        </p:txBody>
      </p:sp>
      <p:sp>
        <p:nvSpPr>
          <p:cNvPr id="32" name="Pentagon 31"/>
          <p:cNvSpPr/>
          <p:nvPr/>
        </p:nvSpPr>
        <p:spPr>
          <a:xfrm>
            <a:off x="-11141" y="3971955"/>
            <a:ext cx="3932783" cy="1228142"/>
          </a:xfrm>
          <a:prstGeom prst="homePlate">
            <a:avLst/>
          </a:prstGeom>
          <a:solidFill>
            <a:schemeClr val="tx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Pentagon 30"/>
          <p:cNvSpPr/>
          <p:nvPr/>
        </p:nvSpPr>
        <p:spPr>
          <a:xfrm>
            <a:off x="0" y="2514057"/>
            <a:ext cx="3932783" cy="1236529"/>
          </a:xfrm>
          <a:prstGeom prst="homePlate">
            <a:avLst/>
          </a:prstGeom>
          <a:solidFill>
            <a:schemeClr val="accent3">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Pentagon 29"/>
          <p:cNvSpPr/>
          <p:nvPr/>
        </p:nvSpPr>
        <p:spPr>
          <a:xfrm>
            <a:off x="0" y="1028895"/>
            <a:ext cx="3932783" cy="1254784"/>
          </a:xfrm>
          <a:prstGeom prst="homePlate">
            <a:avLst/>
          </a:prstGeom>
          <a:solidFill>
            <a:schemeClr val="accent5">
              <a:lumMod val="75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167699"/>
            <a:ext cx="9144000" cy="687949"/>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2">
                  <a:lumMod val="50000"/>
                </a:schemeClr>
              </a:solidFill>
            </a:endParaRPr>
          </a:p>
        </p:txBody>
      </p:sp>
      <p:sp>
        <p:nvSpPr>
          <p:cNvPr id="2" name="Title 1"/>
          <p:cNvSpPr>
            <a:spLocks noGrp="1"/>
          </p:cNvSpPr>
          <p:nvPr>
            <p:ph type="title"/>
          </p:nvPr>
        </p:nvSpPr>
        <p:spPr>
          <a:xfrm>
            <a:off x="0" y="0"/>
            <a:ext cx="9144000" cy="949193"/>
          </a:xfrm>
        </p:spPr>
        <p:txBody>
          <a:bodyPr/>
          <a:lstStyle/>
          <a:p>
            <a:r>
              <a:rPr lang="en-US" spc="-150" dirty="0">
                <a:solidFill>
                  <a:schemeClr val="bg1"/>
                </a:solidFill>
              </a:rPr>
              <a:t>Today’s Forum</a:t>
            </a:r>
          </a:p>
        </p:txBody>
      </p:sp>
      <p:sp>
        <p:nvSpPr>
          <p:cNvPr id="22" name="Oval 21"/>
          <p:cNvSpPr/>
          <p:nvPr/>
        </p:nvSpPr>
        <p:spPr>
          <a:xfrm>
            <a:off x="189398" y="1258809"/>
            <a:ext cx="846632" cy="846632"/>
          </a:xfrm>
          <a:prstGeom prst="ellipse">
            <a:avLst/>
          </a:prstGeom>
          <a:solidFill>
            <a:schemeClr val="accent5">
              <a:lumMod val="50000"/>
            </a:schemeClr>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189398" y="2684717"/>
            <a:ext cx="846632" cy="846632"/>
          </a:xfrm>
          <a:prstGeom prst="ellipse">
            <a:avLst/>
          </a:prstGeom>
          <a:solidFill>
            <a:schemeClr val="accent3">
              <a:lumMod val="50000"/>
            </a:schemeClr>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Oval 23"/>
          <p:cNvSpPr/>
          <p:nvPr/>
        </p:nvSpPr>
        <p:spPr>
          <a:xfrm>
            <a:off x="144834" y="4133484"/>
            <a:ext cx="846632" cy="846632"/>
          </a:xfrm>
          <a:prstGeom prst="ellipse">
            <a:avLst/>
          </a:prstGeom>
          <a:solidFill>
            <a:schemeClr val="accent1">
              <a:lumMod val="50000"/>
            </a:schemeClr>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TextBox 25"/>
          <p:cNvSpPr txBox="1"/>
          <p:nvPr/>
        </p:nvSpPr>
        <p:spPr>
          <a:xfrm>
            <a:off x="373225" y="1338502"/>
            <a:ext cx="456782" cy="1077218"/>
          </a:xfrm>
          <a:prstGeom prst="rect">
            <a:avLst/>
          </a:prstGeom>
          <a:noFill/>
        </p:spPr>
        <p:txBody>
          <a:bodyPr wrap="square" rtlCol="0">
            <a:spAutoFit/>
          </a:bodyPr>
          <a:lstStyle/>
          <a:p>
            <a:r>
              <a:rPr lang="en-US" sz="3200" b="1" dirty="0">
                <a:solidFill>
                  <a:srgbClr val="FFFFFF"/>
                </a:solidFill>
              </a:rPr>
              <a:t>1.</a:t>
            </a:r>
          </a:p>
        </p:txBody>
      </p:sp>
      <p:sp>
        <p:nvSpPr>
          <p:cNvPr id="27" name="TextBox 26"/>
          <p:cNvSpPr txBox="1"/>
          <p:nvPr/>
        </p:nvSpPr>
        <p:spPr>
          <a:xfrm>
            <a:off x="389850" y="2798866"/>
            <a:ext cx="690744" cy="584776"/>
          </a:xfrm>
          <a:prstGeom prst="rect">
            <a:avLst/>
          </a:prstGeom>
          <a:noFill/>
        </p:spPr>
        <p:txBody>
          <a:bodyPr wrap="square" rtlCol="0">
            <a:spAutoFit/>
          </a:bodyPr>
          <a:lstStyle/>
          <a:p>
            <a:r>
              <a:rPr lang="en-US" sz="3200" b="1" dirty="0">
                <a:solidFill>
                  <a:srgbClr val="FFFFFF"/>
                </a:solidFill>
              </a:rPr>
              <a:t>2</a:t>
            </a:r>
          </a:p>
        </p:txBody>
      </p:sp>
      <p:sp>
        <p:nvSpPr>
          <p:cNvPr id="28" name="TextBox 27"/>
          <p:cNvSpPr txBox="1"/>
          <p:nvPr/>
        </p:nvSpPr>
        <p:spPr>
          <a:xfrm>
            <a:off x="373224" y="4253271"/>
            <a:ext cx="685088" cy="584776"/>
          </a:xfrm>
          <a:prstGeom prst="rect">
            <a:avLst/>
          </a:prstGeom>
          <a:noFill/>
        </p:spPr>
        <p:txBody>
          <a:bodyPr wrap="square" rtlCol="0">
            <a:spAutoFit/>
          </a:bodyPr>
          <a:lstStyle/>
          <a:p>
            <a:r>
              <a:rPr lang="en-US" sz="3200" b="1" dirty="0">
                <a:solidFill>
                  <a:srgbClr val="FFFFFF"/>
                </a:solidFill>
              </a:rPr>
              <a:t>3</a:t>
            </a:r>
          </a:p>
        </p:txBody>
      </p:sp>
      <p:sp>
        <p:nvSpPr>
          <p:cNvPr id="34" name="TextBox 33"/>
          <p:cNvSpPr txBox="1"/>
          <p:nvPr/>
        </p:nvSpPr>
        <p:spPr>
          <a:xfrm>
            <a:off x="1114104" y="1459328"/>
            <a:ext cx="2198336" cy="369332"/>
          </a:xfrm>
          <a:prstGeom prst="rect">
            <a:avLst/>
          </a:prstGeom>
          <a:noFill/>
        </p:spPr>
        <p:txBody>
          <a:bodyPr wrap="square" rtlCol="0">
            <a:spAutoFit/>
          </a:bodyPr>
          <a:lstStyle/>
          <a:p>
            <a:r>
              <a:rPr lang="en-US" b="1" dirty="0">
                <a:solidFill>
                  <a:srgbClr val="FFFFFF"/>
                </a:solidFill>
              </a:rPr>
              <a:t>Introduction</a:t>
            </a:r>
            <a:endParaRPr lang="en-US" dirty="0"/>
          </a:p>
        </p:txBody>
      </p:sp>
      <p:sp>
        <p:nvSpPr>
          <p:cNvPr id="35" name="TextBox 34"/>
          <p:cNvSpPr txBox="1"/>
          <p:nvPr/>
        </p:nvSpPr>
        <p:spPr>
          <a:xfrm>
            <a:off x="1158668" y="2940935"/>
            <a:ext cx="2198336" cy="369332"/>
          </a:xfrm>
          <a:prstGeom prst="rect">
            <a:avLst/>
          </a:prstGeom>
          <a:noFill/>
        </p:spPr>
        <p:txBody>
          <a:bodyPr wrap="square" rtlCol="0">
            <a:spAutoFit/>
          </a:bodyPr>
          <a:lstStyle/>
          <a:p>
            <a:r>
              <a:rPr lang="en-US" b="1" dirty="0">
                <a:solidFill>
                  <a:srgbClr val="FFFFFF"/>
                </a:solidFill>
              </a:rPr>
              <a:t>Share our concerns</a:t>
            </a:r>
            <a:endParaRPr lang="en-US" dirty="0"/>
          </a:p>
        </p:txBody>
      </p:sp>
      <p:sp>
        <p:nvSpPr>
          <p:cNvPr id="36" name="TextBox 35"/>
          <p:cNvSpPr txBox="1"/>
          <p:nvPr/>
        </p:nvSpPr>
        <p:spPr>
          <a:xfrm>
            <a:off x="1114104" y="4388439"/>
            <a:ext cx="3606312" cy="369332"/>
          </a:xfrm>
          <a:prstGeom prst="rect">
            <a:avLst/>
          </a:prstGeom>
          <a:noFill/>
        </p:spPr>
        <p:txBody>
          <a:bodyPr wrap="square" rtlCol="0">
            <a:spAutoFit/>
          </a:bodyPr>
          <a:lstStyle/>
          <a:p>
            <a:r>
              <a:rPr lang="en-US" b="1" dirty="0">
                <a:solidFill>
                  <a:srgbClr val="FFFFFF"/>
                </a:solidFill>
              </a:rPr>
              <a:t>Consider each approach</a:t>
            </a:r>
            <a:endParaRPr lang="en-US" dirty="0"/>
          </a:p>
        </p:txBody>
      </p:sp>
      <p:sp>
        <p:nvSpPr>
          <p:cNvPr id="37" name="TextBox 36"/>
          <p:cNvSpPr txBox="1"/>
          <p:nvPr/>
        </p:nvSpPr>
        <p:spPr>
          <a:xfrm>
            <a:off x="1192090" y="5853741"/>
            <a:ext cx="3030359" cy="369332"/>
          </a:xfrm>
          <a:prstGeom prst="rect">
            <a:avLst/>
          </a:prstGeom>
          <a:noFill/>
        </p:spPr>
        <p:txBody>
          <a:bodyPr wrap="square" rtlCol="0">
            <a:spAutoFit/>
          </a:bodyPr>
          <a:lstStyle/>
          <a:p>
            <a:r>
              <a:rPr lang="en-US" b="1" dirty="0">
                <a:solidFill>
                  <a:srgbClr val="FFFFFF"/>
                </a:solidFill>
              </a:rPr>
              <a:t>Review and reflect</a:t>
            </a:r>
            <a:endParaRPr lang="en-US" dirty="0"/>
          </a:p>
        </p:txBody>
      </p:sp>
      <p:sp>
        <p:nvSpPr>
          <p:cNvPr id="38" name="TextBox 37"/>
          <p:cNvSpPr txBox="1"/>
          <p:nvPr/>
        </p:nvSpPr>
        <p:spPr>
          <a:xfrm>
            <a:off x="3955066" y="1472182"/>
            <a:ext cx="5177250" cy="338554"/>
          </a:xfrm>
          <a:prstGeom prst="rect">
            <a:avLst/>
          </a:prstGeom>
          <a:noFill/>
        </p:spPr>
        <p:txBody>
          <a:bodyPr wrap="square" rtlCol="0">
            <a:spAutoFit/>
          </a:bodyPr>
          <a:lstStyle/>
          <a:p>
            <a:r>
              <a:rPr lang="en-US" sz="1600" dirty="0"/>
              <a:t>We’ll agree to some guidelines.</a:t>
            </a:r>
          </a:p>
        </p:txBody>
      </p:sp>
      <p:sp>
        <p:nvSpPr>
          <p:cNvPr id="39" name="TextBox 38"/>
          <p:cNvSpPr txBox="1"/>
          <p:nvPr/>
        </p:nvSpPr>
        <p:spPr>
          <a:xfrm>
            <a:off x="3970925" y="2514057"/>
            <a:ext cx="4953041" cy="1323439"/>
          </a:xfrm>
          <a:prstGeom prst="rect">
            <a:avLst/>
          </a:prstGeom>
          <a:noFill/>
        </p:spPr>
        <p:txBody>
          <a:bodyPr wrap="square" rtlCol="0">
            <a:spAutoFit/>
          </a:bodyPr>
          <a:lstStyle/>
          <a:p>
            <a:r>
              <a:rPr lang="en-US" sz="1600" dirty="0">
                <a:solidFill>
                  <a:srgbClr val="000000"/>
                </a:solidFill>
              </a:rPr>
              <a:t>We’ll talk about the kind of immigration policies </a:t>
            </a:r>
            <a:r>
              <a:rPr lang="en-US" sz="1600" dirty="0" err="1">
                <a:solidFill>
                  <a:srgbClr val="000000"/>
                </a:solidFill>
              </a:rPr>
              <a:t>ee</a:t>
            </a:r>
            <a:r>
              <a:rPr lang="en-US" sz="1600" dirty="0">
                <a:solidFill>
                  <a:srgbClr val="000000"/>
                </a:solidFill>
              </a:rPr>
              <a:t> want, exploring overall goals and concerns about how to secure the border and improve the current system. We’ll share our views and listen to each other. We’ll consider a range of practical changes.  </a:t>
            </a:r>
          </a:p>
        </p:txBody>
      </p:sp>
      <p:sp>
        <p:nvSpPr>
          <p:cNvPr id="40" name="TextBox 39"/>
          <p:cNvSpPr txBox="1"/>
          <p:nvPr/>
        </p:nvSpPr>
        <p:spPr>
          <a:xfrm>
            <a:off x="4033052" y="4055611"/>
            <a:ext cx="4626207" cy="1077218"/>
          </a:xfrm>
          <a:prstGeom prst="rect">
            <a:avLst/>
          </a:prstGeom>
          <a:noFill/>
        </p:spPr>
        <p:txBody>
          <a:bodyPr wrap="square" rtlCol="0">
            <a:spAutoFit/>
          </a:bodyPr>
          <a:lstStyle/>
          <a:p>
            <a:r>
              <a:rPr lang="en-US" sz="1600" dirty="0">
                <a:solidFill>
                  <a:srgbClr val="000000"/>
                </a:solidFill>
              </a:rPr>
              <a:t>We’ll weigh </a:t>
            </a:r>
            <a:r>
              <a:rPr lang="en-US" sz="1600" i="1" dirty="0">
                <a:solidFill>
                  <a:srgbClr val="000000"/>
                </a:solidFill>
              </a:rPr>
              <a:t>three different </a:t>
            </a:r>
            <a:r>
              <a:rPr lang="en-US" sz="1600" dirty="0">
                <a:solidFill>
                  <a:srgbClr val="000000"/>
                </a:solidFill>
              </a:rPr>
              <a:t>approaches to fixing our immigration system, along with some specific proposals for each. These aren’t the only ideas, but they are a starting point. </a:t>
            </a:r>
          </a:p>
        </p:txBody>
      </p:sp>
      <p:sp>
        <p:nvSpPr>
          <p:cNvPr id="41" name="TextBox 40"/>
          <p:cNvSpPr txBox="1"/>
          <p:nvPr/>
        </p:nvSpPr>
        <p:spPr>
          <a:xfrm>
            <a:off x="3970925" y="5385818"/>
            <a:ext cx="4953041" cy="1538883"/>
          </a:xfrm>
          <a:prstGeom prst="rect">
            <a:avLst/>
          </a:prstGeom>
          <a:noFill/>
        </p:spPr>
        <p:txBody>
          <a:bodyPr wrap="square" rtlCol="0">
            <a:spAutoFit/>
          </a:bodyPr>
          <a:lstStyle/>
          <a:p>
            <a:r>
              <a:rPr lang="en-US" sz="1600" dirty="0">
                <a:solidFill>
                  <a:srgbClr val="000000"/>
                </a:solidFill>
              </a:rPr>
              <a:t>We’ll look at:</a:t>
            </a:r>
          </a:p>
          <a:p>
            <a:pPr marL="285750" indent="-285750">
              <a:buFont typeface="Arial"/>
              <a:buChar char="•"/>
            </a:pPr>
            <a:r>
              <a:rPr lang="en-US" sz="1600" dirty="0">
                <a:solidFill>
                  <a:srgbClr val="000000"/>
                </a:solidFill>
              </a:rPr>
              <a:t>Advantages, risks, costs, &amp; trade-offs</a:t>
            </a:r>
          </a:p>
          <a:p>
            <a:pPr marL="285750" indent="-285750">
              <a:buFont typeface="Arial"/>
              <a:buChar char="•"/>
            </a:pPr>
            <a:r>
              <a:rPr lang="en-US" sz="1600" dirty="0">
                <a:solidFill>
                  <a:srgbClr val="000000"/>
                </a:solidFill>
              </a:rPr>
              <a:t>Possible unintended consequences</a:t>
            </a:r>
          </a:p>
          <a:p>
            <a:pPr marL="285750" indent="-285750">
              <a:buFont typeface="Arial"/>
              <a:buChar char="•"/>
            </a:pPr>
            <a:r>
              <a:rPr lang="en-US" sz="1600" dirty="0">
                <a:solidFill>
                  <a:srgbClr val="000000"/>
                </a:solidFill>
              </a:rPr>
              <a:t>Priorities—we can’t do everything</a:t>
            </a:r>
          </a:p>
          <a:p>
            <a:pPr marL="285750" indent="-285750">
              <a:buFont typeface="Arial"/>
              <a:buChar char="•"/>
            </a:pPr>
            <a:r>
              <a:rPr lang="en-US" sz="1600" dirty="0">
                <a:solidFill>
                  <a:srgbClr val="000000"/>
                </a:solidFill>
              </a:rPr>
              <a:t>Areas of common ground &amp; remaining concerns</a:t>
            </a:r>
            <a:br>
              <a:rPr lang="en-US" sz="1400" dirty="0">
                <a:solidFill>
                  <a:srgbClr val="000000"/>
                </a:solidFill>
              </a:rPr>
            </a:br>
            <a:endParaRPr lang="en-US" sz="1400" dirty="0">
              <a:solidFill>
                <a:srgbClr val="000000"/>
              </a:solidFill>
            </a:endParaRPr>
          </a:p>
        </p:txBody>
      </p:sp>
    </p:spTree>
    <p:extLst>
      <p:ext uri="{BB962C8B-B14F-4D97-AF65-F5344CB8AC3E}">
        <p14:creationId xmlns:p14="http://schemas.microsoft.com/office/powerpoint/2010/main" val="4271610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516301" y="4495216"/>
            <a:ext cx="8229600" cy="697632"/>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F"/>
              </a:solidFill>
            </a:endParaRPr>
          </a:p>
        </p:txBody>
      </p:sp>
      <p:sp>
        <p:nvSpPr>
          <p:cNvPr id="17" name="Rectangle 16"/>
          <p:cNvSpPr/>
          <p:nvPr/>
        </p:nvSpPr>
        <p:spPr>
          <a:xfrm>
            <a:off x="516301" y="1256504"/>
            <a:ext cx="8229600" cy="697632"/>
          </a:xfrm>
          <a:prstGeom prst="rect">
            <a:avLst/>
          </a:prstGeom>
          <a:solidFill>
            <a:schemeClr val="accent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F"/>
              </a:solidFill>
            </a:endParaRPr>
          </a:p>
        </p:txBody>
      </p:sp>
      <p:sp>
        <p:nvSpPr>
          <p:cNvPr id="16" name="Rectangle 15"/>
          <p:cNvSpPr/>
          <p:nvPr/>
        </p:nvSpPr>
        <p:spPr>
          <a:xfrm>
            <a:off x="529525" y="3393029"/>
            <a:ext cx="8229600" cy="697632"/>
          </a:xfrm>
          <a:prstGeom prst="rect">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F"/>
              </a:solidFill>
            </a:endParaRPr>
          </a:p>
        </p:txBody>
      </p:sp>
      <p:sp>
        <p:nvSpPr>
          <p:cNvPr id="15" name="Rectangle 14"/>
          <p:cNvSpPr/>
          <p:nvPr/>
        </p:nvSpPr>
        <p:spPr>
          <a:xfrm>
            <a:off x="529525" y="2296912"/>
            <a:ext cx="8229600" cy="697632"/>
          </a:xfrm>
          <a:prstGeom prst="rect">
            <a:avLst/>
          </a:prstGeom>
          <a:solidFill>
            <a:schemeClr val="accent3">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F"/>
              </a:solidFill>
            </a:endParaRPr>
          </a:p>
        </p:txBody>
      </p:sp>
      <p:sp>
        <p:nvSpPr>
          <p:cNvPr id="14" name="Rectangle 13"/>
          <p:cNvSpPr/>
          <p:nvPr/>
        </p:nvSpPr>
        <p:spPr>
          <a:xfrm>
            <a:off x="516301" y="5608944"/>
            <a:ext cx="8229600" cy="697632"/>
          </a:xfrm>
          <a:prstGeom prst="rect">
            <a:avLst/>
          </a:prstGeom>
          <a:solidFill>
            <a:schemeClr val="accent5">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Content Placeholder 4"/>
          <p:cNvSpPr txBox="1">
            <a:spLocks/>
          </p:cNvSpPr>
          <p:nvPr/>
        </p:nvSpPr>
        <p:spPr>
          <a:xfrm>
            <a:off x="457597" y="1884845"/>
            <a:ext cx="8229600" cy="55484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dirty="0"/>
          </a:p>
        </p:txBody>
      </p:sp>
      <p:sp>
        <p:nvSpPr>
          <p:cNvPr id="7" name="Content Placeholder 4"/>
          <p:cNvSpPr txBox="1">
            <a:spLocks/>
          </p:cNvSpPr>
          <p:nvPr/>
        </p:nvSpPr>
        <p:spPr>
          <a:xfrm>
            <a:off x="457199" y="2439694"/>
            <a:ext cx="8590895" cy="55484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a:p>
        </p:txBody>
      </p:sp>
      <p:sp>
        <p:nvSpPr>
          <p:cNvPr id="9" name="Content Placeholder 4"/>
          <p:cNvSpPr txBox="1">
            <a:spLocks/>
          </p:cNvSpPr>
          <p:nvPr/>
        </p:nvSpPr>
        <p:spPr>
          <a:xfrm>
            <a:off x="529525" y="3028236"/>
            <a:ext cx="8716994" cy="55484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pc="-150" dirty="0"/>
          </a:p>
        </p:txBody>
      </p:sp>
      <p:sp>
        <p:nvSpPr>
          <p:cNvPr id="10" name="Content Placeholder 4"/>
          <p:cNvSpPr txBox="1">
            <a:spLocks/>
          </p:cNvSpPr>
          <p:nvPr/>
        </p:nvSpPr>
        <p:spPr>
          <a:xfrm>
            <a:off x="529525" y="3583085"/>
            <a:ext cx="8229600" cy="55484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pc="-150" dirty="0"/>
          </a:p>
        </p:txBody>
      </p:sp>
      <p:sp>
        <p:nvSpPr>
          <p:cNvPr id="2" name="Rectangle 1"/>
          <p:cNvSpPr/>
          <p:nvPr/>
        </p:nvSpPr>
        <p:spPr>
          <a:xfrm>
            <a:off x="0" y="205085"/>
            <a:ext cx="9144000" cy="796976"/>
          </a:xfrm>
          <a:prstGeom prst="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Title 3"/>
          <p:cNvSpPr>
            <a:spLocks noGrp="1"/>
          </p:cNvSpPr>
          <p:nvPr>
            <p:ph type="title"/>
          </p:nvPr>
        </p:nvSpPr>
        <p:spPr>
          <a:xfrm>
            <a:off x="0" y="-32489"/>
            <a:ext cx="9144000" cy="1143000"/>
          </a:xfrm>
        </p:spPr>
        <p:txBody>
          <a:bodyPr/>
          <a:lstStyle/>
          <a:p>
            <a:r>
              <a:rPr lang="en-US" spc="-150" dirty="0">
                <a:solidFill>
                  <a:srgbClr val="FFFFFF"/>
                </a:solidFill>
              </a:rPr>
              <a:t>Forum Guidelines</a:t>
            </a:r>
          </a:p>
        </p:txBody>
      </p:sp>
      <p:sp>
        <p:nvSpPr>
          <p:cNvPr id="3" name="Rectangle 2"/>
          <p:cNvSpPr/>
          <p:nvPr/>
        </p:nvSpPr>
        <p:spPr>
          <a:xfrm>
            <a:off x="529527" y="1345971"/>
            <a:ext cx="8229600" cy="523220"/>
          </a:xfrm>
          <a:prstGeom prst="rect">
            <a:avLst/>
          </a:prstGeom>
        </p:spPr>
        <p:txBody>
          <a:bodyPr wrap="square">
            <a:spAutoFit/>
          </a:bodyPr>
          <a:lstStyle/>
          <a:p>
            <a:pPr algn="ctr"/>
            <a:r>
              <a:rPr lang="en-US" sz="2800" spc="-150" dirty="0">
                <a:solidFill>
                  <a:srgbClr val="FFFFFF"/>
                </a:solidFill>
              </a:rPr>
              <a:t>Consider all  the approaches fairly.</a:t>
            </a:r>
          </a:p>
        </p:txBody>
      </p:sp>
      <p:sp>
        <p:nvSpPr>
          <p:cNvPr id="8" name="Rectangle 7"/>
          <p:cNvSpPr/>
          <p:nvPr/>
        </p:nvSpPr>
        <p:spPr>
          <a:xfrm>
            <a:off x="529525" y="2360868"/>
            <a:ext cx="8229600" cy="523220"/>
          </a:xfrm>
          <a:prstGeom prst="rect">
            <a:avLst/>
          </a:prstGeom>
        </p:spPr>
        <p:txBody>
          <a:bodyPr wrap="square">
            <a:spAutoFit/>
          </a:bodyPr>
          <a:lstStyle/>
          <a:p>
            <a:pPr algn="ctr"/>
            <a:r>
              <a:rPr lang="en-US" sz="2800" spc="-150" dirty="0">
                <a:solidFill>
                  <a:srgbClr val="FFFFFF"/>
                </a:solidFill>
              </a:rPr>
              <a:t>Listening is just as important as </a:t>
            </a:r>
            <a:r>
              <a:rPr lang="en-US" sz="2800" dirty="0">
                <a:solidFill>
                  <a:srgbClr val="FFFFFF"/>
                </a:solidFill>
              </a:rPr>
              <a:t>speaking.</a:t>
            </a:r>
          </a:p>
        </p:txBody>
      </p:sp>
      <p:sp>
        <p:nvSpPr>
          <p:cNvPr id="11" name="Rectangle 10"/>
          <p:cNvSpPr/>
          <p:nvPr/>
        </p:nvSpPr>
        <p:spPr>
          <a:xfrm>
            <a:off x="529527" y="3475052"/>
            <a:ext cx="8229600" cy="523220"/>
          </a:xfrm>
          <a:prstGeom prst="rect">
            <a:avLst/>
          </a:prstGeom>
        </p:spPr>
        <p:txBody>
          <a:bodyPr wrap="square">
            <a:spAutoFit/>
          </a:bodyPr>
          <a:lstStyle/>
          <a:p>
            <a:pPr algn="ctr"/>
            <a:r>
              <a:rPr lang="en-US" sz="2800" spc="-150" dirty="0">
                <a:solidFill>
                  <a:srgbClr val="FFFFFF"/>
                </a:solidFill>
              </a:rPr>
              <a:t>No one or two individuals should </a:t>
            </a:r>
            <a:r>
              <a:rPr lang="en-US" sz="2800" dirty="0">
                <a:solidFill>
                  <a:srgbClr val="FFFFFF"/>
                </a:solidFill>
              </a:rPr>
              <a:t>dominate.</a:t>
            </a:r>
          </a:p>
        </p:txBody>
      </p:sp>
      <p:sp>
        <p:nvSpPr>
          <p:cNvPr id="12" name="Rectangle 11"/>
          <p:cNvSpPr/>
          <p:nvPr/>
        </p:nvSpPr>
        <p:spPr>
          <a:xfrm>
            <a:off x="529527" y="4537328"/>
            <a:ext cx="8229602" cy="523220"/>
          </a:xfrm>
          <a:prstGeom prst="rect">
            <a:avLst/>
          </a:prstGeom>
        </p:spPr>
        <p:txBody>
          <a:bodyPr wrap="square">
            <a:spAutoFit/>
          </a:bodyPr>
          <a:lstStyle/>
          <a:p>
            <a:pPr algn="ctr"/>
            <a:r>
              <a:rPr lang="en-US" sz="2800" spc="-150" dirty="0">
                <a:solidFill>
                  <a:srgbClr val="FFFFFF"/>
                </a:solidFill>
              </a:rPr>
              <a:t>Maintain an open, respectful atmosphere.</a:t>
            </a:r>
            <a:endParaRPr lang="en-US" sz="2800" dirty="0">
              <a:solidFill>
                <a:srgbClr val="FFFFFF"/>
              </a:solidFill>
            </a:endParaRPr>
          </a:p>
        </p:txBody>
      </p:sp>
      <p:sp>
        <p:nvSpPr>
          <p:cNvPr id="13" name="Rectangle 12"/>
          <p:cNvSpPr/>
          <p:nvPr/>
        </p:nvSpPr>
        <p:spPr>
          <a:xfrm>
            <a:off x="529527" y="5677516"/>
            <a:ext cx="8229598" cy="523220"/>
          </a:xfrm>
          <a:prstGeom prst="rect">
            <a:avLst/>
          </a:prstGeom>
        </p:spPr>
        <p:txBody>
          <a:bodyPr wrap="square">
            <a:spAutoFit/>
          </a:bodyPr>
          <a:lstStyle/>
          <a:p>
            <a:pPr algn="ctr"/>
            <a:r>
              <a:rPr lang="en-US" sz="2800" spc="-150" dirty="0">
                <a:solidFill>
                  <a:srgbClr val="FFFFFF"/>
                </a:solidFill>
              </a:rPr>
              <a:t>Everyone is encouraged to participate.</a:t>
            </a:r>
          </a:p>
        </p:txBody>
      </p:sp>
    </p:spTree>
    <p:extLst>
      <p:ext uri="{BB962C8B-B14F-4D97-AF65-F5344CB8AC3E}">
        <p14:creationId xmlns:p14="http://schemas.microsoft.com/office/powerpoint/2010/main" val="1567748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WHITE.ai"/>
          <p:cNvPicPr>
            <a:picLocks noChangeAspect="1"/>
          </p:cNvPicPr>
          <p:nvPr/>
        </p:nvPicPr>
        <p:blipFill>
          <a:blip r:embed="rId3">
            <a:alphaModFix amt="24000"/>
            <a:extLst>
              <a:ext uri="{28A0092B-C50C-407E-A947-70E740481C1C}">
                <a14:useLocalDpi xmlns:a14="http://schemas.microsoft.com/office/drawing/2010/main" val="0"/>
              </a:ext>
            </a:extLst>
          </a:blip>
          <a:stretch>
            <a:fillRect/>
          </a:stretch>
        </p:blipFill>
        <p:spPr>
          <a:xfrm>
            <a:off x="3488267" y="2630469"/>
            <a:ext cx="5655732" cy="4604594"/>
          </a:xfrm>
          <a:prstGeom prst="rect">
            <a:avLst/>
          </a:prstGeom>
        </p:spPr>
      </p:pic>
      <p:sp>
        <p:nvSpPr>
          <p:cNvPr id="6" name="Rectangle 5"/>
          <p:cNvSpPr/>
          <p:nvPr/>
        </p:nvSpPr>
        <p:spPr>
          <a:xfrm>
            <a:off x="1" y="251366"/>
            <a:ext cx="9144000" cy="767329"/>
          </a:xfrm>
          <a:prstGeom prst="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68798"/>
            <a:ext cx="9144000" cy="902814"/>
          </a:xfrm>
        </p:spPr>
        <p:txBody>
          <a:bodyPr>
            <a:noAutofit/>
          </a:bodyPr>
          <a:lstStyle/>
          <a:p>
            <a:r>
              <a:rPr lang="en-US" spc="-150" dirty="0">
                <a:solidFill>
                  <a:schemeClr val="bg1"/>
                </a:solidFill>
              </a:rPr>
              <a:t>What is the PROBLEM?</a:t>
            </a:r>
          </a:p>
        </p:txBody>
      </p:sp>
      <p:pic>
        <p:nvPicPr>
          <p:cNvPr id="7" name="Picture 6"/>
          <p:cNvPicPr>
            <a:picLocks noChangeAspect="1"/>
          </p:cNvPicPr>
          <p:nvPr/>
        </p:nvPicPr>
        <p:blipFill>
          <a:blip r:embed="rId4"/>
          <a:srcRect/>
          <a:stretch/>
        </p:blipFill>
        <p:spPr>
          <a:xfrm>
            <a:off x="813867" y="2630469"/>
            <a:ext cx="2365310" cy="35661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9" name="TextBox 8"/>
          <p:cNvSpPr txBox="1"/>
          <p:nvPr/>
        </p:nvSpPr>
        <p:spPr>
          <a:xfrm>
            <a:off x="226395" y="1651900"/>
            <a:ext cx="8787825" cy="707886"/>
          </a:xfrm>
          <a:prstGeom prst="rect">
            <a:avLst/>
          </a:prstGeom>
          <a:noFill/>
        </p:spPr>
        <p:txBody>
          <a:bodyPr wrap="square" rtlCol="0">
            <a:spAutoFit/>
          </a:bodyPr>
          <a:lstStyle/>
          <a:p>
            <a:pPr algn="ctr"/>
            <a:r>
              <a:rPr lang="en-US" sz="4000" spc="-150" dirty="0">
                <a:solidFill>
                  <a:srgbClr val="3399CC"/>
                </a:solidFill>
              </a:rPr>
              <a:t>Possible Concerns about Immigration</a:t>
            </a:r>
            <a:endParaRPr lang="en-US" sz="4000" dirty="0">
              <a:solidFill>
                <a:srgbClr val="3399CC"/>
              </a:solidFill>
            </a:endParaRPr>
          </a:p>
        </p:txBody>
      </p:sp>
      <p:sp>
        <p:nvSpPr>
          <p:cNvPr id="11" name="TextBox 10">
            <a:extLst>
              <a:ext uri="{FF2B5EF4-FFF2-40B4-BE49-F238E27FC236}">
                <a16:creationId xmlns:a16="http://schemas.microsoft.com/office/drawing/2014/main" id="{484CE14D-A098-ADC3-E8C0-8F1784D3AE42}"/>
              </a:ext>
            </a:extLst>
          </p:cNvPr>
          <p:cNvSpPr txBox="1"/>
          <p:nvPr/>
        </p:nvSpPr>
        <p:spPr>
          <a:xfrm>
            <a:off x="3488267" y="2723596"/>
            <a:ext cx="5519145" cy="3416320"/>
          </a:xfrm>
          <a:prstGeom prst="rect">
            <a:avLst/>
          </a:prstGeom>
          <a:noFill/>
        </p:spPr>
        <p:txBody>
          <a:bodyPr wrap="square">
            <a:spAutoFit/>
          </a:bodyPr>
          <a:lstStyle/>
          <a:p>
            <a:pPr marL="342900" indent="-342900">
              <a:buFont typeface="+mj-lt"/>
              <a:buAutoNum type="arabicPeriod"/>
            </a:pPr>
            <a:r>
              <a:rPr lang="en-US" dirty="0"/>
              <a:t>Too many Americans don’t value what immigrants contribute to our communities and our economy.</a:t>
            </a:r>
          </a:p>
          <a:p>
            <a:pPr marL="342900" indent="-342900">
              <a:buFont typeface="+mj-lt"/>
              <a:buAutoNum type="arabicPeriod"/>
            </a:pPr>
            <a:r>
              <a:rPr lang="en-US" dirty="0"/>
              <a:t>We aren’t doing enough to stop illegal immigration</a:t>
            </a:r>
          </a:p>
          <a:p>
            <a:pPr marL="342900" indent="-342900">
              <a:buFont typeface="+mj-lt"/>
              <a:buAutoNum type="arabicPeriod"/>
            </a:pPr>
            <a:r>
              <a:rPr lang="en-US" dirty="0"/>
              <a:t>The current system is broken—it’s easier to come in illegally than to follow the rules.</a:t>
            </a:r>
          </a:p>
          <a:p>
            <a:pPr marL="342900" indent="-342900">
              <a:buFont typeface="+mj-lt"/>
              <a:buAutoNum type="arabicPeriod"/>
            </a:pPr>
            <a:r>
              <a:rPr lang="en-US" dirty="0"/>
              <a:t>Our cities and communities just can’t absorb so many newcomers—we need to reduce immigration levels.</a:t>
            </a:r>
          </a:p>
          <a:p>
            <a:pPr marL="342900" indent="-342900">
              <a:buFont typeface="+mj-lt"/>
              <a:buAutoNum type="arabicPeriod"/>
            </a:pPr>
            <a:r>
              <a:rPr lang="en-US" dirty="0"/>
              <a:t>America is a nation of immigrants. We’ve forgotten that this is a major reason for our success.</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US borders and ports of entry aren’t secure. </a:t>
            </a:r>
          </a:p>
          <a:p>
            <a:pPr marL="342900" indent="-342900">
              <a:buFont typeface="+mj-lt"/>
              <a:buAutoNum type="arabicPeriod"/>
            </a:pPr>
            <a:r>
              <a:rPr lang="en-US" dirty="0"/>
              <a:t>Something else?</a:t>
            </a:r>
          </a:p>
          <a:p>
            <a:endParaRPr lang="en-US" dirty="0"/>
          </a:p>
        </p:txBody>
      </p:sp>
    </p:spTree>
    <p:extLst>
      <p:ext uri="{BB962C8B-B14F-4D97-AF65-F5344CB8AC3E}">
        <p14:creationId xmlns:p14="http://schemas.microsoft.com/office/powerpoint/2010/main" val="314979164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09F36-F777-F633-4846-AD7613EDE10D}"/>
              </a:ext>
            </a:extLst>
          </p:cNvPr>
          <p:cNvSpPr>
            <a:spLocks noGrp="1"/>
          </p:cNvSpPr>
          <p:nvPr>
            <p:ph type="title"/>
          </p:nvPr>
        </p:nvSpPr>
        <p:spPr>
          <a:xfrm>
            <a:off x="0" y="365127"/>
            <a:ext cx="9144000" cy="1059228"/>
          </a:xfrm>
          <a:solidFill>
            <a:schemeClr val="tx1"/>
          </a:solidFill>
          <a:ln w="28575">
            <a:solidFill>
              <a:schemeClr val="tx1"/>
            </a:solidFill>
          </a:ln>
        </p:spPr>
        <p:txBody>
          <a:bodyPr>
            <a:normAutofit/>
          </a:bodyPr>
          <a:lstStyle/>
          <a:p>
            <a:r>
              <a:rPr lang="en-US" sz="4400" b="1" dirty="0">
                <a:solidFill>
                  <a:schemeClr val="bg1"/>
                </a:solidFill>
              </a:rPr>
              <a:t>  Polling Question No. 1: Concerns</a:t>
            </a:r>
          </a:p>
        </p:txBody>
      </p:sp>
      <p:sp>
        <p:nvSpPr>
          <p:cNvPr id="3" name="Content Placeholder 2">
            <a:extLst>
              <a:ext uri="{FF2B5EF4-FFF2-40B4-BE49-F238E27FC236}">
                <a16:creationId xmlns:a16="http://schemas.microsoft.com/office/drawing/2014/main" id="{FD30A41F-E35B-024E-072D-94078F0B43D4}"/>
              </a:ext>
            </a:extLst>
          </p:cNvPr>
          <p:cNvSpPr>
            <a:spLocks noGrp="1"/>
          </p:cNvSpPr>
          <p:nvPr>
            <p:ph idx="1"/>
          </p:nvPr>
        </p:nvSpPr>
        <p:spPr/>
        <p:txBody>
          <a:bodyPr>
            <a:normAutofit lnSpcReduction="10000"/>
          </a:bodyPr>
          <a:lstStyle/>
          <a:p>
            <a:pPr marL="0" marR="0" indent="0" algn="ctr">
              <a:lnSpc>
                <a:spcPct val="107000"/>
              </a:lnSpc>
              <a:spcBef>
                <a:spcPts val="0"/>
              </a:spcBef>
              <a:spcAft>
                <a:spcPts val="800"/>
              </a:spcAft>
              <a:buNone/>
            </a:pPr>
            <a:endParaRPr lang="en-US" sz="1400" b="1" dirty="0">
              <a:solidFill>
                <a:srgbClr val="C00000"/>
              </a:solidFill>
              <a:effectLst/>
              <a:latin typeface="Times New Roman" panose="02020603050405020304" pitchFamily="18" charset="0"/>
              <a:ea typeface="Calibri" panose="020F0502020204030204" pitchFamily="34" charset="0"/>
            </a:endParaRPr>
          </a:p>
          <a:p>
            <a:pPr marL="0" marR="0" indent="0" algn="ctr">
              <a:lnSpc>
                <a:spcPct val="100000"/>
              </a:lnSpc>
              <a:spcBef>
                <a:spcPts val="0"/>
              </a:spcBef>
              <a:spcAft>
                <a:spcPts val="800"/>
              </a:spcAft>
              <a:buNone/>
            </a:pPr>
            <a:r>
              <a:rPr lang="en-US" sz="1400" b="1" dirty="0">
                <a:solidFill>
                  <a:srgbClr val="C00000"/>
                </a:solidFill>
                <a:effectLst/>
                <a:latin typeface="Times New Roman" panose="02020603050405020304" pitchFamily="18" charset="0"/>
                <a:ea typeface="Calibri" panose="020F0502020204030204" pitchFamily="34" charset="0"/>
              </a:rPr>
              <a:t>Questions will appear on the participants’ computer</a:t>
            </a:r>
          </a:p>
          <a:p>
            <a:pPr marL="0" marR="0" indent="0" algn="ctr">
              <a:lnSpc>
                <a:spcPct val="100000"/>
              </a:lnSpc>
              <a:spcBef>
                <a:spcPts val="0"/>
              </a:spcBef>
              <a:spcAft>
                <a:spcPts val="800"/>
              </a:spcAft>
              <a:buNone/>
            </a:pPr>
            <a:r>
              <a:rPr lang="en-US" sz="1400" b="1" dirty="0">
                <a:solidFill>
                  <a:srgbClr val="C00000"/>
                </a:solidFill>
                <a:effectLst/>
                <a:latin typeface="Times New Roman" panose="02020603050405020304" pitchFamily="18" charset="0"/>
                <a:ea typeface="Calibri" panose="020F0502020204030204" pitchFamily="34" charset="0"/>
              </a:rPr>
              <a:t> or cellphone screens formatted for responding</a:t>
            </a:r>
          </a:p>
          <a:p>
            <a:pPr marL="0" marR="0" indent="0" algn="ctr">
              <a:lnSpc>
                <a:spcPct val="107000"/>
              </a:lnSpc>
              <a:spcBef>
                <a:spcPts val="0"/>
              </a:spcBef>
              <a:spcAft>
                <a:spcPts val="800"/>
              </a:spcAft>
              <a:buNone/>
            </a:pPr>
            <a:endParaRPr lang="en-US" sz="1400" b="1" dirty="0">
              <a:solidFill>
                <a:srgbClr val="C00000"/>
              </a:solidFill>
              <a:effectLst/>
              <a:latin typeface="Times New Roman" panose="02020603050405020304" pitchFamily="18" charset="0"/>
              <a:ea typeface="Calibri" panose="020F0502020204030204" pitchFamily="34" charset="0"/>
            </a:endParaRP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rPr>
              <a:t>Which statement concerns you most?</a:t>
            </a:r>
          </a:p>
          <a:p>
            <a:pPr marL="685800" lvl="1" indent="-342900">
              <a:lnSpc>
                <a:spcPct val="115000"/>
              </a:lnSpc>
              <a:spcBef>
                <a:spcPts val="0"/>
              </a:spcBef>
              <a:buFont typeface="+mj-lt"/>
              <a:buAutoNum type="arabicPeriod"/>
              <a:tabLst>
                <a:tab pos="685800" algn="l"/>
              </a:tabLst>
            </a:pPr>
            <a:r>
              <a:rPr lang="en-US" sz="1500" dirty="0">
                <a:effectLst/>
                <a:latin typeface="Times New Roman" panose="02020603050405020304" pitchFamily="18" charset="0"/>
                <a:ea typeface="Verdana" panose="020B0604030504040204" pitchFamily="34" charset="0"/>
                <a:cs typeface="Times New Roman" panose="02020603050405020304" pitchFamily="18" charset="0"/>
              </a:rPr>
              <a:t>Too many Americans don’t value what immigrants contribute to our communities and our economy.</a:t>
            </a:r>
            <a:endParaRPr lang="en-US" sz="1500" dirty="0">
              <a:effectLst/>
              <a:latin typeface="Times New Roman" panose="02020603050405020304" pitchFamily="18" charset="0"/>
              <a:ea typeface="Calibri" panose="020F0502020204030204" pitchFamily="34" charset="0"/>
              <a:cs typeface="Times New Roman" panose="02020603050405020304" pitchFamily="18" charset="0"/>
            </a:endParaRPr>
          </a:p>
          <a:p>
            <a:pPr marL="685800" lvl="1" indent="-342900">
              <a:lnSpc>
                <a:spcPct val="115000"/>
              </a:lnSpc>
              <a:spcBef>
                <a:spcPts val="0"/>
              </a:spcBef>
              <a:buFont typeface="+mj-lt"/>
              <a:buAutoNum type="arabicPeriod"/>
              <a:tabLst>
                <a:tab pos="685800" algn="l"/>
              </a:tabLst>
            </a:pPr>
            <a:r>
              <a:rPr lang="en-US" sz="1500" dirty="0">
                <a:effectLst/>
                <a:latin typeface="Times New Roman" panose="02020603050405020304" pitchFamily="18" charset="0"/>
                <a:ea typeface="Verdana" panose="020B0604030504040204" pitchFamily="34" charset="0"/>
                <a:cs typeface="Times New Roman" panose="02020603050405020304" pitchFamily="18" charset="0"/>
              </a:rPr>
              <a:t>We aren’t doing enough to stop illegal immigration.</a:t>
            </a:r>
            <a:endParaRPr lang="en-US" sz="1500" dirty="0">
              <a:effectLst/>
              <a:latin typeface="Times New Roman" panose="02020603050405020304" pitchFamily="18" charset="0"/>
              <a:ea typeface="Calibri" panose="020F0502020204030204" pitchFamily="34" charset="0"/>
              <a:cs typeface="Times New Roman" panose="02020603050405020304" pitchFamily="18" charset="0"/>
            </a:endParaRPr>
          </a:p>
          <a:p>
            <a:pPr marL="685800" lvl="1" indent="-342900">
              <a:lnSpc>
                <a:spcPct val="115000"/>
              </a:lnSpc>
              <a:spcBef>
                <a:spcPts val="0"/>
              </a:spcBef>
              <a:buFont typeface="+mj-lt"/>
              <a:buAutoNum type="arabicPeriod"/>
              <a:tabLst>
                <a:tab pos="685800" algn="l"/>
              </a:tabLst>
            </a:pPr>
            <a:r>
              <a:rPr lang="en-US" sz="1500" dirty="0">
                <a:effectLst/>
                <a:latin typeface="Times New Roman" panose="02020603050405020304" pitchFamily="18" charset="0"/>
                <a:ea typeface="Verdana" panose="020B0604030504040204" pitchFamily="34" charset="0"/>
                <a:cs typeface="Times New Roman" panose="02020603050405020304" pitchFamily="18" charset="0"/>
              </a:rPr>
              <a:t>The current system is broken—it’s easier to come in illegally than to follow the rules.</a:t>
            </a:r>
            <a:endParaRPr lang="en-US" sz="1500" dirty="0">
              <a:effectLst/>
              <a:latin typeface="Times New Roman" panose="02020603050405020304" pitchFamily="18" charset="0"/>
              <a:ea typeface="Calibri" panose="020F0502020204030204" pitchFamily="34" charset="0"/>
              <a:cs typeface="Times New Roman" panose="02020603050405020304" pitchFamily="18" charset="0"/>
            </a:endParaRPr>
          </a:p>
          <a:p>
            <a:pPr marL="685800" lvl="1" indent="-342900">
              <a:lnSpc>
                <a:spcPct val="115000"/>
              </a:lnSpc>
              <a:spcBef>
                <a:spcPts val="0"/>
              </a:spcBef>
              <a:buFont typeface="+mj-lt"/>
              <a:buAutoNum type="arabicPeriod"/>
              <a:tabLst>
                <a:tab pos="685800" algn="l"/>
              </a:tabLst>
            </a:pPr>
            <a:r>
              <a:rPr lang="en-US" sz="1500" dirty="0">
                <a:effectLst/>
                <a:latin typeface="Times New Roman" panose="02020603050405020304" pitchFamily="18" charset="0"/>
                <a:ea typeface="Verdana" panose="020B0604030504040204" pitchFamily="34" charset="0"/>
                <a:cs typeface="Times New Roman" panose="02020603050405020304" pitchFamily="18" charset="0"/>
              </a:rPr>
              <a:t>Our cities and communities just can’t absorb so many newcomers—we need to reduce immigration levels..</a:t>
            </a:r>
            <a:endParaRPr lang="en-US" sz="1500" dirty="0">
              <a:effectLst/>
              <a:latin typeface="Times New Roman" panose="02020603050405020304" pitchFamily="18" charset="0"/>
              <a:ea typeface="Calibri" panose="020F0502020204030204" pitchFamily="34" charset="0"/>
              <a:cs typeface="Times New Roman" panose="02020603050405020304" pitchFamily="18" charset="0"/>
            </a:endParaRPr>
          </a:p>
          <a:p>
            <a:pPr marL="685800" lvl="1" indent="-342900">
              <a:lnSpc>
                <a:spcPct val="115000"/>
              </a:lnSpc>
              <a:spcBef>
                <a:spcPts val="0"/>
              </a:spcBef>
              <a:buFont typeface="+mj-lt"/>
              <a:buAutoNum type="arabicPeriod"/>
              <a:tabLst>
                <a:tab pos="685800" algn="l"/>
              </a:tabLst>
            </a:pPr>
            <a:r>
              <a:rPr lang="en-US" sz="1500" dirty="0">
                <a:effectLst/>
                <a:latin typeface="Times New Roman" panose="02020603050405020304" pitchFamily="18" charset="0"/>
                <a:ea typeface="Verdana" panose="020B0604030504040204" pitchFamily="34" charset="0"/>
                <a:cs typeface="Times New Roman" panose="02020603050405020304" pitchFamily="18" charset="0"/>
              </a:rPr>
              <a:t>America is a nation of immigrants. We’ve forgotten that this is a major reason for our success.</a:t>
            </a:r>
            <a:endParaRPr lang="en-US" sz="1500" dirty="0">
              <a:effectLst/>
              <a:latin typeface="Times New Roman" panose="02020603050405020304" pitchFamily="18" charset="0"/>
              <a:ea typeface="Calibri" panose="020F0502020204030204" pitchFamily="34" charset="0"/>
              <a:cs typeface="Times New Roman" panose="02020603050405020304" pitchFamily="18" charset="0"/>
            </a:endParaRPr>
          </a:p>
          <a:p>
            <a:pPr marL="685800" lvl="1" indent="-342900">
              <a:lnSpc>
                <a:spcPct val="115000"/>
              </a:lnSpc>
              <a:spcBef>
                <a:spcPts val="0"/>
              </a:spcBef>
              <a:buFont typeface="+mj-lt"/>
              <a:buAutoNum type="arabicPeriod"/>
              <a:tabLst>
                <a:tab pos="685800" algn="l"/>
              </a:tabLst>
            </a:pPr>
            <a:r>
              <a:rPr lang="en-US" sz="1500" dirty="0">
                <a:effectLst/>
                <a:latin typeface="Times New Roman" panose="02020603050405020304" pitchFamily="18" charset="0"/>
                <a:ea typeface="Verdana" panose="020B0604030504040204" pitchFamily="34" charset="0"/>
                <a:cs typeface="Times New Roman" panose="02020603050405020304" pitchFamily="18" charset="0"/>
              </a:rPr>
              <a:t>US borders and ports of entry aren’t secure. </a:t>
            </a:r>
            <a:endParaRPr lang="en-US" sz="1500" dirty="0">
              <a:effectLst/>
              <a:latin typeface="Times New Roman" panose="02020603050405020304" pitchFamily="18" charset="0"/>
              <a:ea typeface="Calibri" panose="020F0502020204030204" pitchFamily="34" charset="0"/>
              <a:cs typeface="Times New Roman" panose="02020603050405020304" pitchFamily="18" charset="0"/>
            </a:endParaRPr>
          </a:p>
          <a:p>
            <a:pPr marL="685800" lvl="1" indent="-342900">
              <a:lnSpc>
                <a:spcPct val="115000"/>
              </a:lnSpc>
              <a:spcBef>
                <a:spcPts val="0"/>
              </a:spcBef>
              <a:buFont typeface="+mj-lt"/>
              <a:buAutoNum type="arabicPeriod"/>
              <a:tabLst>
                <a:tab pos="685800" algn="l"/>
              </a:tabLst>
            </a:pPr>
            <a:r>
              <a:rPr lang="en-US" sz="1500" dirty="0">
                <a:effectLst/>
                <a:latin typeface="Times New Roman" panose="02020603050405020304" pitchFamily="18" charset="0"/>
                <a:ea typeface="Verdana" panose="020B0604030504040204" pitchFamily="34" charset="0"/>
                <a:cs typeface="Times New Roman" panose="02020603050405020304" pitchFamily="18" charset="0"/>
              </a:rPr>
              <a:t>SOMETHING ELSE?</a:t>
            </a:r>
            <a:endParaRPr lang="en-US" sz="15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49479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Rectangle 5"/>
          <p:cNvSpPr/>
          <p:nvPr/>
        </p:nvSpPr>
        <p:spPr>
          <a:xfrm>
            <a:off x="1" y="251366"/>
            <a:ext cx="9144000" cy="767329"/>
          </a:xfrm>
          <a:prstGeom prst="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0" y="168798"/>
            <a:ext cx="9144000" cy="902814"/>
          </a:xfrm>
        </p:spPr>
        <p:txBody>
          <a:bodyPr>
            <a:noAutofit/>
          </a:bodyPr>
          <a:lstStyle/>
          <a:p>
            <a:r>
              <a:rPr lang="en-US" spc="-150" dirty="0">
                <a:solidFill>
                  <a:schemeClr val="bg1"/>
                </a:solidFill>
              </a:rPr>
              <a:t> SOME CONTEXT</a:t>
            </a:r>
            <a:endParaRPr lang="en-US" sz="2800" spc="-150" dirty="0">
              <a:solidFill>
                <a:srgbClr val="FFFF00"/>
              </a:solidFill>
            </a:endParaRPr>
          </a:p>
        </p:txBody>
      </p:sp>
      <p:pic>
        <p:nvPicPr>
          <p:cNvPr id="7" name="Picture 6"/>
          <p:cNvPicPr>
            <a:picLocks noChangeAspect="1"/>
          </p:cNvPicPr>
          <p:nvPr/>
        </p:nvPicPr>
        <p:blipFill>
          <a:blip r:embed="rId3"/>
          <a:srcRect l="12257" r="12257"/>
          <a:stretch/>
        </p:blipFill>
        <p:spPr>
          <a:xfrm>
            <a:off x="813867" y="2232188"/>
            <a:ext cx="2365310" cy="35661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9" name="TextBox 8"/>
          <p:cNvSpPr txBox="1"/>
          <p:nvPr/>
        </p:nvSpPr>
        <p:spPr>
          <a:xfrm>
            <a:off x="178087" y="1297957"/>
            <a:ext cx="8787825"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150" normalizeH="0" baseline="0" noProof="0" dirty="0">
                <a:ln>
                  <a:noFill/>
                </a:ln>
                <a:solidFill>
                  <a:srgbClr val="3399CC"/>
                </a:solidFill>
                <a:effectLst/>
                <a:uLnTx/>
                <a:uFillTx/>
                <a:latin typeface="Calibri" panose="020F0502020204030204"/>
                <a:ea typeface="+mn-ea"/>
                <a:cs typeface="+mn-cs"/>
              </a:rPr>
              <a:t>These are widely-accepted estimates </a:t>
            </a:r>
            <a:endParaRPr kumimoji="0" lang="en-US" sz="4000" b="0" i="0" u="none" strike="noStrike" kern="1200" cap="none" spc="0" normalizeH="0" baseline="0" noProof="0" dirty="0">
              <a:ln>
                <a:noFill/>
              </a:ln>
              <a:solidFill>
                <a:srgbClr val="3399CC"/>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484CE14D-A098-ADC3-E8C0-8F1784D3AE42}"/>
              </a:ext>
            </a:extLst>
          </p:cNvPr>
          <p:cNvSpPr txBox="1"/>
          <p:nvPr/>
        </p:nvSpPr>
        <p:spPr>
          <a:xfrm>
            <a:off x="3445933" y="2232188"/>
            <a:ext cx="5561479" cy="3970318"/>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4"/>
              </a:rPr>
              <a:t>2.6 million</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—number of people who immigrated to the US legally in 2022</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5"/>
              </a:rPr>
              <a:t>25,000</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—number of refugees admitted in 2022</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6"/>
              </a:rPr>
              <a:t>1.5 million—number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of people waiting for asylum hearings to stay in the US</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7"/>
              </a:rPr>
              <a:t>2.06 million—number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of people arrested for crossing the US-Mexico border in 2023</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8"/>
              </a:rPr>
              <a:t>11 million</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—estimated number of undocumented immigrants living in the US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9"/>
              </a:rPr>
              <a:t>14%—percentage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of foreign-born residents in US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hlinkClick r:id="rId10"/>
              </a:rPr>
              <a:t>29%—</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10"/>
              </a:rPr>
              <a:t>the percentage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of US physicians who are foreign born</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11"/>
              </a:rPr>
              <a:t>More than half of graduate students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in computers, math, and engineering were born outside the U.S.</a:t>
            </a:r>
          </a:p>
        </p:txBody>
      </p:sp>
    </p:spTree>
    <p:extLst>
      <p:ext uri="{BB962C8B-B14F-4D97-AF65-F5344CB8AC3E}">
        <p14:creationId xmlns:p14="http://schemas.microsoft.com/office/powerpoint/2010/main" val="478813053"/>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7897" y="5283549"/>
            <a:ext cx="5059002" cy="1282755"/>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6145013" y="3778250"/>
            <a:ext cx="2699051" cy="1263649"/>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3244771" y="3759200"/>
            <a:ext cx="2677770" cy="1297609"/>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327897" y="3778249"/>
            <a:ext cx="2677770" cy="1278560"/>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6145013" y="249008"/>
            <a:ext cx="2699051" cy="1241705"/>
          </a:xfrm>
          <a:prstGeom prst="rect">
            <a:avLst/>
          </a:prstGeom>
          <a:solidFill>
            <a:schemeClr val="accent3">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3244771" y="249008"/>
            <a:ext cx="2685949" cy="1241705"/>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Rectangle 1"/>
          <p:cNvSpPr/>
          <p:nvPr/>
        </p:nvSpPr>
        <p:spPr>
          <a:xfrm>
            <a:off x="327897" y="249007"/>
            <a:ext cx="2677770" cy="1241705"/>
          </a:xfrm>
          <a:prstGeom prst="rect">
            <a:avLst/>
          </a:prstGeom>
          <a:solidFill>
            <a:schemeClr val="tx2">
              <a:lumMod val="5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5386898" y="5303188"/>
            <a:ext cx="3450105" cy="1263117"/>
          </a:xfrm>
          <a:solidFill>
            <a:schemeClr val="accent5">
              <a:lumMod val="40000"/>
              <a:lumOff val="60000"/>
            </a:schemeClr>
          </a:solidFill>
          <a:ln>
            <a:noFill/>
          </a:ln>
          <a:effectLst/>
        </p:spPr>
        <p:txBody>
          <a:bodyPr>
            <a:normAutofit/>
          </a:bodyPr>
          <a:lstStyle/>
          <a:p>
            <a:pPr algn="l"/>
            <a:br>
              <a:rPr lang="en-US" sz="1400" dirty="0"/>
            </a:br>
            <a:br>
              <a:rPr lang="en-US" sz="1400" dirty="0"/>
            </a:br>
            <a:br>
              <a:rPr lang="en-US" sz="1400" dirty="0"/>
            </a:br>
            <a:br>
              <a:rPr lang="en-US" sz="1400" dirty="0"/>
            </a:br>
            <a:endParaRPr lang="en-US" sz="1400" dirty="0"/>
          </a:p>
        </p:txBody>
      </p:sp>
      <p:sp>
        <p:nvSpPr>
          <p:cNvPr id="6" name="TextBox 5"/>
          <p:cNvSpPr txBox="1"/>
          <p:nvPr/>
        </p:nvSpPr>
        <p:spPr>
          <a:xfrm>
            <a:off x="387151" y="311359"/>
            <a:ext cx="2429608" cy="3385542"/>
          </a:xfrm>
          <a:prstGeom prst="rect">
            <a:avLst/>
          </a:prstGeom>
          <a:noFill/>
        </p:spPr>
        <p:txBody>
          <a:bodyPr wrap="square" rtlCol="0">
            <a:spAutoFit/>
          </a:bodyPr>
          <a:lstStyle/>
          <a:p>
            <a:r>
              <a:rPr lang="en-US" sz="1400" dirty="0">
                <a:solidFill>
                  <a:srgbClr val="FFF399"/>
                </a:solidFill>
              </a:rPr>
              <a:t>APPROACH 1:</a:t>
            </a:r>
            <a:br>
              <a:rPr lang="en-US" sz="1400" dirty="0">
                <a:solidFill>
                  <a:schemeClr val="accent1">
                    <a:lumMod val="50000"/>
                  </a:schemeClr>
                </a:solidFill>
              </a:rPr>
            </a:br>
            <a:r>
              <a:rPr lang="en-US" dirty="0">
                <a:solidFill>
                  <a:schemeClr val="bg1"/>
                </a:solidFill>
              </a:rPr>
              <a:t>Welcome Newcomers</a:t>
            </a:r>
          </a:p>
          <a:p>
            <a:endParaRPr lang="en-US" dirty="0">
              <a:solidFill>
                <a:schemeClr val="bg1"/>
              </a:solidFill>
            </a:endParaRPr>
          </a:p>
          <a:p>
            <a:endParaRPr lang="en-US" dirty="0">
              <a:solidFill>
                <a:schemeClr val="bg1"/>
              </a:solidFill>
            </a:endParaRPr>
          </a:p>
          <a:p>
            <a:endParaRPr lang="en-US" dirty="0">
              <a:solidFill>
                <a:schemeClr val="bg1"/>
              </a:solidFill>
            </a:endParaRPr>
          </a:p>
          <a:p>
            <a:r>
              <a:rPr lang="en-US" sz="1600" dirty="0"/>
              <a:t>Immigration has made America strong. Let’s look at ways to build on our tradition of welcoming immigrants and protecting those fleeing war and oppression</a:t>
            </a:r>
            <a:br>
              <a:rPr lang="en-US" sz="1600" dirty="0"/>
            </a:br>
            <a:endParaRPr lang="en-US" sz="1600" dirty="0"/>
          </a:p>
        </p:txBody>
      </p:sp>
      <p:sp>
        <p:nvSpPr>
          <p:cNvPr id="7" name="TextBox 6"/>
          <p:cNvSpPr txBox="1"/>
          <p:nvPr/>
        </p:nvSpPr>
        <p:spPr>
          <a:xfrm>
            <a:off x="3281163" y="311359"/>
            <a:ext cx="2452470" cy="3139321"/>
          </a:xfrm>
          <a:prstGeom prst="rect">
            <a:avLst/>
          </a:prstGeom>
          <a:noFill/>
        </p:spPr>
        <p:txBody>
          <a:bodyPr wrap="square" rtlCol="0">
            <a:spAutoFit/>
          </a:bodyPr>
          <a:lstStyle/>
          <a:p>
            <a:r>
              <a:rPr lang="en-US" sz="1400" dirty="0">
                <a:solidFill>
                  <a:srgbClr val="FFF399"/>
                </a:solidFill>
              </a:rPr>
              <a:t>APPROACH 2:</a:t>
            </a:r>
            <a:br>
              <a:rPr lang="en-US" sz="1400" dirty="0">
                <a:solidFill>
                  <a:srgbClr val="FFF399"/>
                </a:solidFill>
              </a:rPr>
            </a:br>
            <a:r>
              <a:rPr lang="en-US" dirty="0">
                <a:solidFill>
                  <a:srgbClr val="FFFFFF"/>
                </a:solidFill>
              </a:rPr>
              <a:t>Enforce the Law</a:t>
            </a:r>
          </a:p>
          <a:p>
            <a:endParaRPr lang="en-US" dirty="0">
              <a:solidFill>
                <a:srgbClr val="FFFFFF"/>
              </a:solidFill>
            </a:endParaRPr>
          </a:p>
          <a:p>
            <a:endParaRPr lang="en-US" dirty="0">
              <a:solidFill>
                <a:srgbClr val="FFFFFF"/>
              </a:solidFill>
            </a:endParaRPr>
          </a:p>
          <a:p>
            <a:endParaRPr lang="en-US" dirty="0"/>
          </a:p>
          <a:p>
            <a:r>
              <a:rPr lang="en-US" sz="1600" dirty="0"/>
              <a:t>We need a stronger system that enforces the law and benefits those who follow the rules. Let’s look at ways to secure our borders and discourage people from entering the US illegally.</a:t>
            </a:r>
          </a:p>
        </p:txBody>
      </p:sp>
      <p:sp>
        <p:nvSpPr>
          <p:cNvPr id="8" name="TextBox 7"/>
          <p:cNvSpPr txBox="1"/>
          <p:nvPr/>
        </p:nvSpPr>
        <p:spPr>
          <a:xfrm>
            <a:off x="6184437" y="294273"/>
            <a:ext cx="2589860" cy="3385542"/>
          </a:xfrm>
          <a:prstGeom prst="rect">
            <a:avLst/>
          </a:prstGeom>
          <a:noFill/>
        </p:spPr>
        <p:txBody>
          <a:bodyPr wrap="square" rtlCol="0">
            <a:spAutoFit/>
          </a:bodyPr>
          <a:lstStyle/>
          <a:p>
            <a:r>
              <a:rPr lang="en-US" sz="1400" dirty="0">
                <a:solidFill>
                  <a:srgbClr val="FFF399"/>
                </a:solidFill>
              </a:rPr>
              <a:t>APPROACH 3:</a:t>
            </a:r>
            <a:br>
              <a:rPr lang="en-US" sz="1400" dirty="0">
                <a:solidFill>
                  <a:srgbClr val="FFF399"/>
                </a:solidFill>
              </a:rPr>
            </a:br>
            <a:r>
              <a:rPr lang="en-US" dirty="0">
                <a:solidFill>
                  <a:srgbClr val="FFFFFF"/>
                </a:solidFill>
              </a:rPr>
              <a:t>Slow Down</a:t>
            </a:r>
          </a:p>
          <a:p>
            <a:endParaRPr lang="en-US" dirty="0">
              <a:solidFill>
                <a:srgbClr val="FFFFFF"/>
              </a:solidFill>
            </a:endParaRPr>
          </a:p>
          <a:p>
            <a:br>
              <a:rPr lang="en-US" dirty="0">
                <a:solidFill>
                  <a:srgbClr val="FFFFFF"/>
                </a:solidFill>
              </a:rPr>
            </a:br>
            <a:br>
              <a:rPr lang="en-US" dirty="0"/>
            </a:br>
            <a:r>
              <a:rPr lang="en-US" sz="1600" dirty="0"/>
              <a:t>Immigration levels are so high, and the country is so diverse, that we’re losing our common bonds. Let’s look at ways to reduce the number of immigrants and help new arrivals adapt to our way of life.</a:t>
            </a:r>
          </a:p>
        </p:txBody>
      </p:sp>
      <p:sp>
        <p:nvSpPr>
          <p:cNvPr id="9" name="Title 3"/>
          <p:cNvSpPr txBox="1">
            <a:spLocks/>
          </p:cNvSpPr>
          <p:nvPr/>
        </p:nvSpPr>
        <p:spPr>
          <a:xfrm>
            <a:off x="3281163" y="3781694"/>
            <a:ext cx="2649557" cy="1105519"/>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1600" b="1" dirty="0">
                <a:solidFill>
                  <a:srgbClr val="CC0000"/>
                </a:solidFill>
                <a:latin typeface="+mn-lt"/>
              </a:rPr>
              <a:t>But</a:t>
            </a:r>
            <a:r>
              <a:rPr lang="en-US" sz="1600" b="1" dirty="0">
                <a:solidFill>
                  <a:srgbClr val="B30F18"/>
                </a:solidFill>
                <a:latin typeface="+mn-lt"/>
              </a:rPr>
              <a:t> won’t this harm millions of people already here and endanger desperate people suffering in other countries?</a:t>
            </a:r>
          </a:p>
        </p:txBody>
      </p:sp>
      <p:sp>
        <p:nvSpPr>
          <p:cNvPr id="10" name="Title 3"/>
          <p:cNvSpPr txBox="1">
            <a:spLocks/>
          </p:cNvSpPr>
          <p:nvPr/>
        </p:nvSpPr>
        <p:spPr>
          <a:xfrm>
            <a:off x="6186655" y="3709126"/>
            <a:ext cx="2587642" cy="125671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1600" b="1" dirty="0">
                <a:solidFill>
                  <a:srgbClr val="CC0000"/>
                </a:solidFill>
                <a:latin typeface="+mn-lt"/>
              </a:rPr>
              <a:t>But</a:t>
            </a:r>
            <a:r>
              <a:rPr lang="en-US" sz="1600" b="1" dirty="0">
                <a:solidFill>
                  <a:srgbClr val="B30F18"/>
                </a:solidFill>
                <a:latin typeface="+mn-lt"/>
              </a:rPr>
              <a:t> won’t this rob our economy of hard-working immigrants just when we need them most?</a:t>
            </a:r>
          </a:p>
        </p:txBody>
      </p:sp>
      <p:sp>
        <p:nvSpPr>
          <p:cNvPr id="11" name="Title 3"/>
          <p:cNvSpPr txBox="1">
            <a:spLocks/>
          </p:cNvSpPr>
          <p:nvPr/>
        </p:nvSpPr>
        <p:spPr>
          <a:xfrm>
            <a:off x="387151" y="3774180"/>
            <a:ext cx="2524062" cy="114746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1600" b="1" dirty="0">
                <a:solidFill>
                  <a:srgbClr val="B30F18"/>
                </a:solidFill>
                <a:latin typeface="+mn-lt"/>
              </a:rPr>
              <a:t>But won’t this burden a system already overwhelmed by high levels of immigration?</a:t>
            </a:r>
          </a:p>
        </p:txBody>
      </p:sp>
      <p:sp>
        <p:nvSpPr>
          <p:cNvPr id="21" name="TextBox 20"/>
          <p:cNvSpPr txBox="1"/>
          <p:nvPr/>
        </p:nvSpPr>
        <p:spPr>
          <a:xfrm>
            <a:off x="826245" y="5407093"/>
            <a:ext cx="4415391" cy="1200329"/>
          </a:xfrm>
          <a:prstGeom prst="rect">
            <a:avLst/>
          </a:prstGeom>
          <a:noFill/>
        </p:spPr>
        <p:txBody>
          <a:bodyPr wrap="square" rtlCol="0">
            <a:spAutoFit/>
          </a:bodyPr>
          <a:lstStyle/>
          <a:p>
            <a:r>
              <a:rPr lang="en-US" b="1" dirty="0">
                <a:solidFill>
                  <a:schemeClr val="bg1"/>
                </a:solidFill>
              </a:rPr>
              <a:t>And . . .</a:t>
            </a:r>
            <a:r>
              <a:rPr lang="en-US" dirty="0">
                <a:solidFill>
                  <a:schemeClr val="bg1"/>
                </a:solidFill>
              </a:rPr>
              <a:t> it’s unlikely everyone will agree. Few of us are likely to get all the changes we want.</a:t>
            </a:r>
            <a:br>
              <a:rPr lang="en-US" dirty="0">
                <a:solidFill>
                  <a:schemeClr val="bg1"/>
                </a:solidFill>
              </a:rPr>
            </a:br>
            <a:endParaRPr lang="en-US" dirty="0">
              <a:solidFill>
                <a:schemeClr val="bg1"/>
              </a:solidFill>
            </a:endParaRPr>
          </a:p>
        </p:txBody>
      </p:sp>
      <p:sp>
        <p:nvSpPr>
          <p:cNvPr id="22" name="TextBox 21"/>
          <p:cNvSpPr txBox="1"/>
          <p:nvPr/>
        </p:nvSpPr>
        <p:spPr>
          <a:xfrm>
            <a:off x="6080366" y="5599545"/>
            <a:ext cx="2497906" cy="707886"/>
          </a:xfrm>
          <a:prstGeom prst="rect">
            <a:avLst/>
          </a:prstGeom>
          <a:noFill/>
        </p:spPr>
        <p:txBody>
          <a:bodyPr wrap="square" rtlCol="0">
            <a:spAutoFit/>
          </a:bodyPr>
          <a:lstStyle/>
          <a:p>
            <a:r>
              <a:rPr lang="en-US" sz="2000" b="1" dirty="0"/>
              <a:t>So, what is your </a:t>
            </a:r>
            <a:br>
              <a:rPr lang="en-US" sz="2000" b="1" dirty="0"/>
            </a:br>
            <a:r>
              <a:rPr lang="en-US" sz="2000" b="1" dirty="0"/>
              <a:t>top priority?</a:t>
            </a:r>
          </a:p>
        </p:txBody>
      </p:sp>
      <p:sp>
        <p:nvSpPr>
          <p:cNvPr id="19" name="Isosceles Triangle 18"/>
          <p:cNvSpPr/>
          <p:nvPr/>
        </p:nvSpPr>
        <p:spPr>
          <a:xfrm rot="16200000" flipV="1">
            <a:off x="5080707" y="5578192"/>
            <a:ext cx="1282757" cy="693467"/>
          </a:xfrm>
          <a:prstGeom prst="triangle">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5714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WHITE.ai"/>
          <p:cNvPicPr>
            <a:picLocks noChangeAspect="1"/>
          </p:cNvPicPr>
          <p:nvPr/>
        </p:nvPicPr>
        <p:blipFill>
          <a:blip r:embed="rId3">
            <a:alphaModFix amt="24000"/>
            <a:extLst>
              <a:ext uri="{28A0092B-C50C-407E-A947-70E740481C1C}">
                <a14:useLocalDpi xmlns:a14="http://schemas.microsoft.com/office/drawing/2010/main" val="0"/>
              </a:ext>
            </a:extLst>
          </a:blip>
          <a:stretch>
            <a:fillRect/>
          </a:stretch>
        </p:blipFill>
        <p:spPr>
          <a:xfrm>
            <a:off x="4324060" y="2827867"/>
            <a:ext cx="4683351" cy="2633133"/>
          </a:xfrm>
          <a:prstGeom prst="rect">
            <a:avLst/>
          </a:prstGeom>
        </p:spPr>
      </p:pic>
      <p:sp>
        <p:nvSpPr>
          <p:cNvPr id="6" name="Rectangle 5"/>
          <p:cNvSpPr/>
          <p:nvPr/>
        </p:nvSpPr>
        <p:spPr>
          <a:xfrm>
            <a:off x="1" y="251366"/>
            <a:ext cx="9144000" cy="767329"/>
          </a:xfrm>
          <a:prstGeom prst="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68798"/>
            <a:ext cx="9144000" cy="902814"/>
          </a:xfrm>
        </p:spPr>
        <p:txBody>
          <a:bodyPr>
            <a:noAutofit/>
          </a:bodyPr>
          <a:lstStyle/>
          <a:p>
            <a:r>
              <a:rPr lang="en-US" spc="-150" dirty="0">
                <a:solidFill>
                  <a:schemeClr val="bg1"/>
                </a:solidFill>
              </a:rPr>
              <a:t> Just to Start</a:t>
            </a:r>
          </a:p>
        </p:txBody>
      </p:sp>
      <p:pic>
        <p:nvPicPr>
          <p:cNvPr id="7" name="Picture 6"/>
          <p:cNvPicPr>
            <a:picLocks noChangeAspect="1"/>
          </p:cNvPicPr>
          <p:nvPr/>
        </p:nvPicPr>
        <p:blipFill>
          <a:blip r:embed="rId4"/>
          <a:srcRect t="12257" b="12257"/>
          <a:stretch/>
        </p:blipFill>
        <p:spPr>
          <a:xfrm>
            <a:off x="481467" y="2660226"/>
            <a:ext cx="3072741" cy="384048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9" name="TextBox 8"/>
          <p:cNvSpPr txBox="1"/>
          <p:nvPr/>
        </p:nvSpPr>
        <p:spPr>
          <a:xfrm>
            <a:off x="226395" y="1651900"/>
            <a:ext cx="8787825" cy="830997"/>
          </a:xfrm>
          <a:prstGeom prst="rect">
            <a:avLst/>
          </a:prstGeom>
          <a:noFill/>
        </p:spPr>
        <p:txBody>
          <a:bodyPr wrap="square" rtlCol="0">
            <a:spAutoFit/>
          </a:bodyPr>
          <a:lstStyle/>
          <a:p>
            <a:pPr algn="ctr"/>
            <a:r>
              <a:rPr lang="en-US" sz="2400" spc="-150" dirty="0">
                <a:solidFill>
                  <a:srgbClr val="3399CC"/>
                </a:solidFill>
              </a:rPr>
              <a:t>We’ll talk much more about each of these approaches, </a:t>
            </a:r>
          </a:p>
          <a:p>
            <a:pPr algn="ctr"/>
            <a:r>
              <a:rPr lang="en-US" sz="2400" spc="-150" dirty="0">
                <a:solidFill>
                  <a:srgbClr val="3399CC"/>
                </a:solidFill>
              </a:rPr>
              <a:t>but just to start, which is most important to you now?</a:t>
            </a:r>
            <a:endParaRPr lang="en-US" sz="2400" dirty="0">
              <a:solidFill>
                <a:srgbClr val="3399CC"/>
              </a:solidFill>
            </a:endParaRPr>
          </a:p>
        </p:txBody>
      </p:sp>
      <p:sp>
        <p:nvSpPr>
          <p:cNvPr id="11" name="TextBox 10">
            <a:extLst>
              <a:ext uri="{FF2B5EF4-FFF2-40B4-BE49-F238E27FC236}">
                <a16:creationId xmlns:a16="http://schemas.microsoft.com/office/drawing/2014/main" id="{484CE14D-A098-ADC3-E8C0-8F1784D3AE42}"/>
              </a:ext>
            </a:extLst>
          </p:cNvPr>
          <p:cNvSpPr txBox="1"/>
          <p:nvPr/>
        </p:nvSpPr>
        <p:spPr>
          <a:xfrm>
            <a:off x="4004734" y="2723595"/>
            <a:ext cx="4783666" cy="1631216"/>
          </a:xfrm>
          <a:prstGeom prst="rect">
            <a:avLst/>
          </a:prstGeom>
          <a:noFill/>
        </p:spPr>
        <p:txBody>
          <a:bodyPr wrap="square">
            <a:spAutoFit/>
          </a:bodyPr>
          <a:lstStyle/>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400" dirty="0"/>
              <a:t>Approach 1: Welcome Newcomers</a:t>
            </a:r>
          </a:p>
          <a:p>
            <a:pPr marL="285750" indent="-285750">
              <a:buFont typeface="Arial" panose="020B0604020202020204" pitchFamily="34" charset="0"/>
              <a:buChar char="•"/>
            </a:pPr>
            <a:r>
              <a:rPr lang="en-US" sz="2400" dirty="0"/>
              <a:t>Approach 2: Enforce the Law</a:t>
            </a:r>
          </a:p>
          <a:p>
            <a:pPr marL="285750" indent="-285750">
              <a:buFont typeface="Arial" panose="020B0604020202020204" pitchFamily="34" charset="0"/>
              <a:buChar char="•"/>
            </a:pPr>
            <a:r>
              <a:rPr lang="en-US" sz="2400" dirty="0"/>
              <a:t>Approach 3: Slow Down</a:t>
            </a:r>
          </a:p>
        </p:txBody>
      </p:sp>
    </p:spTree>
    <p:extLst>
      <p:ext uri="{BB962C8B-B14F-4D97-AF65-F5344CB8AC3E}">
        <p14:creationId xmlns:p14="http://schemas.microsoft.com/office/powerpoint/2010/main" val="21695922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7532</TotalTime>
  <Words>2550</Words>
  <Application>Microsoft Office PowerPoint</Application>
  <PresentationFormat>On-screen Show (4:3)</PresentationFormat>
  <Paragraphs>289</Paragraphs>
  <Slides>26</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Aptos</vt:lpstr>
      <vt:lpstr>Arial</vt:lpstr>
      <vt:lpstr>Avenir Black</vt:lpstr>
      <vt:lpstr>Calibri</vt:lpstr>
      <vt:lpstr>Calibri Light</vt:lpstr>
      <vt:lpstr>Times New Roman</vt:lpstr>
      <vt:lpstr>Wingdings</vt:lpstr>
      <vt:lpstr>Office Theme</vt:lpstr>
      <vt:lpstr>     Coming to America  Who Should We Welcome?  What Should We Do?</vt:lpstr>
      <vt:lpstr>The Purpose of an NIF Forum To weigh different approaches for addressing a problem and exchange views with others on what should be done</vt:lpstr>
      <vt:lpstr>Today’s Forum</vt:lpstr>
      <vt:lpstr>Forum Guidelines</vt:lpstr>
      <vt:lpstr>What is the PROBLEM?</vt:lpstr>
      <vt:lpstr>  Polling Question No. 1: Concerns</vt:lpstr>
      <vt:lpstr> SOME CONTEXT</vt:lpstr>
      <vt:lpstr>    </vt:lpstr>
      <vt:lpstr> Just to Start</vt:lpstr>
      <vt:lpstr>  Polling Question No. 2: First Impressions</vt:lpstr>
      <vt:lpstr>Welcome Newcomers </vt:lpstr>
      <vt:lpstr>  Polling Question No. 3: Welcome Newcomers</vt:lpstr>
      <vt:lpstr>Enforce the Law</vt:lpstr>
      <vt:lpstr>  Polling Question No. 4: Enforce the Law</vt:lpstr>
      <vt:lpstr>Slow down </vt:lpstr>
      <vt:lpstr>  Polling Question No. 5: Slow Down</vt:lpstr>
      <vt:lpstr>Here’s what we talked about… </vt:lpstr>
      <vt:lpstr>  Polling Question No. 6: Most Favored</vt:lpstr>
      <vt:lpstr>  Polling Question No. 7: Most Opposed</vt:lpstr>
      <vt:lpstr>The Group’s Results… </vt:lpstr>
      <vt:lpstr>The Group’s Overall Results</vt:lpstr>
      <vt:lpstr>  Polling Question No. 8: Wrap Up</vt:lpstr>
      <vt:lpstr>Closing Reflections</vt:lpstr>
      <vt:lpstr> These results are anonymous, and your honest answers can help us.  Thank you so much for joining us in this National Issues Forums conversation on immigration.</vt:lpstr>
      <vt:lpstr>  Polling Question No. 9: How Did We Do?</vt:lpstr>
      <vt:lpstr>Anonymous responses will be included in reports and research to help us improve our online forums and better understand how people are wrestling with current issues.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Elections: How should we encourage and safeguard Voting ?</dc:title>
  <dc:creator>Steve Long</dc:creator>
  <cp:lastModifiedBy>Jean Johnson</cp:lastModifiedBy>
  <cp:revision>354</cp:revision>
  <cp:lastPrinted>2024-06-23T19:32:20Z</cp:lastPrinted>
  <dcterms:created xsi:type="dcterms:W3CDTF">2022-05-29T12:41:25Z</dcterms:created>
  <dcterms:modified xsi:type="dcterms:W3CDTF">2024-08-12T13:40:30Z</dcterms:modified>
</cp:coreProperties>
</file>