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5" r:id="rId4"/>
  </p:sldMasterIdLst>
  <p:notesMasterIdLst>
    <p:notesMasterId r:id="rId24"/>
  </p:notesMasterIdLst>
  <p:sldIdLst>
    <p:sldId id="256" r:id="rId5"/>
    <p:sldId id="272" r:id="rId6"/>
    <p:sldId id="293" r:id="rId7"/>
    <p:sldId id="298" r:id="rId8"/>
    <p:sldId id="305" r:id="rId9"/>
    <p:sldId id="306" r:id="rId10"/>
    <p:sldId id="258" r:id="rId11"/>
    <p:sldId id="257" r:id="rId12"/>
    <p:sldId id="274" r:id="rId13"/>
    <p:sldId id="287" r:id="rId14"/>
    <p:sldId id="279" r:id="rId15"/>
    <p:sldId id="294" r:id="rId16"/>
    <p:sldId id="295" r:id="rId17"/>
    <p:sldId id="301" r:id="rId18"/>
    <p:sldId id="296" r:id="rId19"/>
    <p:sldId id="297" r:id="rId20"/>
    <p:sldId id="302" r:id="rId21"/>
    <p:sldId id="292"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6CA7"/>
    <a:srgbClr val="1D366D"/>
    <a:srgbClr val="BE3C4C"/>
    <a:srgbClr val="F4F9FE"/>
    <a:srgbClr val="CAE7F6"/>
    <a:srgbClr val="C7EAE2"/>
    <a:srgbClr val="FFFAE5"/>
    <a:srgbClr val="008698"/>
    <a:srgbClr val="763B87"/>
    <a:srgbClr val="004B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p:restoredTop sz="94694"/>
  </p:normalViewPr>
  <p:slideViewPr>
    <p:cSldViewPr snapToGrid="0" snapToObjects="1">
      <p:cViewPr varScale="1">
        <p:scale>
          <a:sx n="121" d="100"/>
          <a:sy n="121" d="100"/>
        </p:scale>
        <p:origin x="736"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255FA-3A39-3B4F-9023-300076FA9520}" type="datetimeFigureOut">
              <a:rPr lang="en-US" smtClean="0"/>
              <a:t>6/17/21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93CB3-6F0F-EB47-8867-6C2C1F7735BE}" type="slidenum">
              <a:rPr lang="en-US" smtClean="0"/>
              <a:t>‹#›</a:t>
            </a:fld>
            <a:endParaRPr lang="en-US" dirty="0"/>
          </a:p>
        </p:txBody>
      </p:sp>
    </p:spTree>
    <p:extLst>
      <p:ext uri="{BB962C8B-B14F-4D97-AF65-F5344CB8AC3E}">
        <p14:creationId xmlns:p14="http://schemas.microsoft.com/office/powerpoint/2010/main" val="306644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1</a:t>
            </a:fld>
            <a:endParaRPr lang="en-US" dirty="0"/>
          </a:p>
        </p:txBody>
      </p:sp>
    </p:spTree>
    <p:extLst>
      <p:ext uri="{BB962C8B-B14F-4D97-AF65-F5344CB8AC3E}">
        <p14:creationId xmlns:p14="http://schemas.microsoft.com/office/powerpoint/2010/main" val="385060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i="0" kern="1200" dirty="0">
              <a:solidFill>
                <a:srgbClr val="313335"/>
              </a:solidFill>
              <a:effectLst/>
              <a:latin typeface="+mn-lt"/>
              <a:ea typeface="Source Sans Pro" charset="0"/>
              <a:cs typeface="Source Sans Pro"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fld id="{C0406E26-5EF9-BE42-B4BD-248EFFB775FD}"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457200" rtl="0" eaLnBrk="1" fontAlgn="auto"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5997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i="0" kern="1200" dirty="0">
              <a:solidFill>
                <a:srgbClr val="313335"/>
              </a:solidFill>
              <a:effectLst/>
              <a:latin typeface="+mn-lt"/>
              <a:ea typeface="Source Sans Pro" charset="0"/>
              <a:cs typeface="Source Sans Pro"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fld id="{C0406E26-5EF9-BE42-B4BD-248EFFB775FD}"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457200" rtl="0" eaLnBrk="1" fontAlgn="auto"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25871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i="0" kern="1200" dirty="0">
              <a:solidFill>
                <a:srgbClr val="313335"/>
              </a:solidFill>
              <a:effectLst/>
              <a:latin typeface="+mn-lt"/>
              <a:ea typeface="Source Sans Pro" charset="0"/>
              <a:cs typeface="Source Sans Pro"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fld id="{C0406E26-5EF9-BE42-B4BD-248EFFB775FD}"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457200" rtl="0" eaLnBrk="1" fontAlgn="auto"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877189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19</a:t>
            </a:fld>
            <a:endParaRPr lang="en-US" dirty="0"/>
          </a:p>
        </p:txBody>
      </p:sp>
    </p:spTree>
    <p:extLst>
      <p:ext uri="{BB962C8B-B14F-4D97-AF65-F5344CB8AC3E}">
        <p14:creationId xmlns:p14="http://schemas.microsoft.com/office/powerpoint/2010/main" val="224632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7D88-9437-C448-9077-EDB7558D6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E307B5-9D02-DE41-8642-ED4B63E26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BBFD1-693B-D749-BAA7-457660F5968C}"/>
              </a:ext>
            </a:extLst>
          </p:cNvPr>
          <p:cNvSpPr>
            <a:spLocks noGrp="1"/>
          </p:cNvSpPr>
          <p:nvPr>
            <p:ph type="dt" sz="half" idx="10"/>
          </p:nvPr>
        </p:nvSpPr>
        <p:spPr/>
        <p:txBody>
          <a:bodyPr/>
          <a:lstStyle/>
          <a:p>
            <a:fld id="{1C7391D5-3AF0-174C-A95F-8515586461DE}" type="datetimeFigureOut">
              <a:rPr lang="en-US" smtClean="0"/>
              <a:t>6/17/21</a:t>
            </a:fld>
            <a:endParaRPr lang="en-US" dirty="0"/>
          </a:p>
        </p:txBody>
      </p:sp>
      <p:sp>
        <p:nvSpPr>
          <p:cNvPr id="5" name="Footer Placeholder 4">
            <a:extLst>
              <a:ext uri="{FF2B5EF4-FFF2-40B4-BE49-F238E27FC236}">
                <a16:creationId xmlns:a16="http://schemas.microsoft.com/office/drawing/2014/main" id="{8CE27CBA-ABDC-4940-AA77-A2912A49D0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7362D-6DA6-BE46-95FE-05119BCFD4C6}"/>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105220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F333-4F91-9244-84EA-563FBFE52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D860E3-A8BA-DA40-BAFF-C5162B1CEF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DF7CA-2145-344D-8DD3-169A1E90F3F3}"/>
              </a:ext>
            </a:extLst>
          </p:cNvPr>
          <p:cNvSpPr>
            <a:spLocks noGrp="1"/>
          </p:cNvSpPr>
          <p:nvPr>
            <p:ph type="dt" sz="half" idx="10"/>
          </p:nvPr>
        </p:nvSpPr>
        <p:spPr/>
        <p:txBody>
          <a:bodyPr/>
          <a:lstStyle/>
          <a:p>
            <a:fld id="{1C7391D5-3AF0-174C-A95F-8515586461DE}" type="datetimeFigureOut">
              <a:rPr lang="en-US" smtClean="0"/>
              <a:t>6/17/21</a:t>
            </a:fld>
            <a:endParaRPr lang="en-US" dirty="0"/>
          </a:p>
        </p:txBody>
      </p:sp>
      <p:sp>
        <p:nvSpPr>
          <p:cNvPr id="5" name="Footer Placeholder 4">
            <a:extLst>
              <a:ext uri="{FF2B5EF4-FFF2-40B4-BE49-F238E27FC236}">
                <a16:creationId xmlns:a16="http://schemas.microsoft.com/office/drawing/2014/main" id="{40747633-E3A1-6043-95A8-55052D105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4816C7-C90B-3C43-AE5B-E6881FB7428B}"/>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94516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F7307-3831-F84F-B17E-8DA3BF42E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2BC981-822B-AC40-82E4-37A72E9539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CCE84-5C42-1142-BE4E-9476CBB3265C}"/>
              </a:ext>
            </a:extLst>
          </p:cNvPr>
          <p:cNvSpPr>
            <a:spLocks noGrp="1"/>
          </p:cNvSpPr>
          <p:nvPr>
            <p:ph type="dt" sz="half" idx="10"/>
          </p:nvPr>
        </p:nvSpPr>
        <p:spPr/>
        <p:txBody>
          <a:bodyPr/>
          <a:lstStyle/>
          <a:p>
            <a:fld id="{1C7391D5-3AF0-174C-A95F-8515586461DE}" type="datetimeFigureOut">
              <a:rPr lang="en-US" smtClean="0"/>
              <a:t>6/17/21</a:t>
            </a:fld>
            <a:endParaRPr lang="en-US" dirty="0"/>
          </a:p>
        </p:txBody>
      </p:sp>
      <p:sp>
        <p:nvSpPr>
          <p:cNvPr id="5" name="Footer Placeholder 4">
            <a:extLst>
              <a:ext uri="{FF2B5EF4-FFF2-40B4-BE49-F238E27FC236}">
                <a16:creationId xmlns:a16="http://schemas.microsoft.com/office/drawing/2014/main" id="{A100BE03-32DA-AB46-BEBD-943204538B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9BBA54-BF6D-AC47-858D-C273AD04CBD0}"/>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469220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34111" indent="0" algn="ctr">
              <a:buNone/>
              <a:defRPr>
                <a:solidFill>
                  <a:schemeClr val="tx1">
                    <a:tint val="75000"/>
                  </a:schemeClr>
                </a:solidFill>
              </a:defRPr>
            </a:lvl2pPr>
            <a:lvl3pPr marL="868223" indent="0" algn="ctr">
              <a:buNone/>
              <a:defRPr>
                <a:solidFill>
                  <a:schemeClr val="tx1">
                    <a:tint val="75000"/>
                  </a:schemeClr>
                </a:solidFill>
              </a:defRPr>
            </a:lvl3pPr>
            <a:lvl4pPr marL="1302334" indent="0" algn="ctr">
              <a:buNone/>
              <a:defRPr>
                <a:solidFill>
                  <a:schemeClr val="tx1">
                    <a:tint val="75000"/>
                  </a:schemeClr>
                </a:solidFill>
              </a:defRPr>
            </a:lvl4pPr>
            <a:lvl5pPr marL="1736446" indent="0" algn="ctr">
              <a:buNone/>
              <a:defRPr>
                <a:solidFill>
                  <a:schemeClr val="tx1">
                    <a:tint val="75000"/>
                  </a:schemeClr>
                </a:solidFill>
              </a:defRPr>
            </a:lvl5pPr>
            <a:lvl6pPr marL="2170557" indent="0" algn="ctr">
              <a:buNone/>
              <a:defRPr>
                <a:solidFill>
                  <a:schemeClr val="tx1">
                    <a:tint val="75000"/>
                  </a:schemeClr>
                </a:solidFill>
              </a:defRPr>
            </a:lvl6pPr>
            <a:lvl7pPr marL="2604668" indent="0" algn="ctr">
              <a:buNone/>
              <a:defRPr>
                <a:solidFill>
                  <a:schemeClr val="tx1">
                    <a:tint val="75000"/>
                  </a:schemeClr>
                </a:solidFill>
              </a:defRPr>
            </a:lvl7pPr>
            <a:lvl8pPr marL="3038780" indent="0" algn="ctr">
              <a:buNone/>
              <a:defRPr>
                <a:solidFill>
                  <a:schemeClr val="tx1">
                    <a:tint val="75000"/>
                  </a:schemeClr>
                </a:solidFill>
              </a:defRPr>
            </a:lvl8pPr>
            <a:lvl9pPr marL="34728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pPr/>
              <a:t>6/17/21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418228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6/17/21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52453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798"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99">
                <a:solidFill>
                  <a:schemeClr val="tx1">
                    <a:tint val="75000"/>
                  </a:schemeClr>
                </a:solidFill>
              </a:defRPr>
            </a:lvl1pPr>
            <a:lvl2pPr marL="434111" indent="0">
              <a:buNone/>
              <a:defRPr sz="1709">
                <a:solidFill>
                  <a:schemeClr val="tx1">
                    <a:tint val="75000"/>
                  </a:schemeClr>
                </a:solidFill>
              </a:defRPr>
            </a:lvl2pPr>
            <a:lvl3pPr marL="868223" indent="0">
              <a:buNone/>
              <a:defRPr sz="1519">
                <a:solidFill>
                  <a:schemeClr val="tx1">
                    <a:tint val="75000"/>
                  </a:schemeClr>
                </a:solidFill>
              </a:defRPr>
            </a:lvl3pPr>
            <a:lvl4pPr marL="1302334" indent="0">
              <a:buNone/>
              <a:defRPr sz="1329">
                <a:solidFill>
                  <a:schemeClr val="tx1">
                    <a:tint val="75000"/>
                  </a:schemeClr>
                </a:solidFill>
              </a:defRPr>
            </a:lvl4pPr>
            <a:lvl5pPr marL="1736446" indent="0">
              <a:buNone/>
              <a:defRPr sz="1329">
                <a:solidFill>
                  <a:schemeClr val="tx1">
                    <a:tint val="75000"/>
                  </a:schemeClr>
                </a:solidFill>
              </a:defRPr>
            </a:lvl5pPr>
            <a:lvl6pPr marL="2170557" indent="0">
              <a:buNone/>
              <a:defRPr sz="1329">
                <a:solidFill>
                  <a:schemeClr val="tx1">
                    <a:tint val="75000"/>
                  </a:schemeClr>
                </a:solidFill>
              </a:defRPr>
            </a:lvl6pPr>
            <a:lvl7pPr marL="2604668" indent="0">
              <a:buNone/>
              <a:defRPr sz="1329">
                <a:solidFill>
                  <a:schemeClr val="tx1">
                    <a:tint val="75000"/>
                  </a:schemeClr>
                </a:solidFill>
              </a:defRPr>
            </a:lvl7pPr>
            <a:lvl8pPr marL="3038780" indent="0">
              <a:buNone/>
              <a:defRPr sz="1329">
                <a:solidFill>
                  <a:schemeClr val="tx1">
                    <a:tint val="75000"/>
                  </a:schemeClr>
                </a:solidFill>
              </a:defRPr>
            </a:lvl8pPr>
            <a:lvl9pPr marL="3472891" indent="0">
              <a:buNone/>
              <a:defRPr sz="132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6/17/21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60762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659"/>
            </a:lvl1pPr>
            <a:lvl2pPr>
              <a:defRPr sz="2279"/>
            </a:lvl2pPr>
            <a:lvl3pPr>
              <a:defRPr sz="1899"/>
            </a:lvl3pPr>
            <a:lvl4pPr>
              <a:defRPr sz="1709"/>
            </a:lvl4pPr>
            <a:lvl5pPr>
              <a:defRPr sz="1709"/>
            </a:lvl5pPr>
            <a:lvl6pPr>
              <a:defRPr sz="1709"/>
            </a:lvl6pPr>
            <a:lvl7pPr>
              <a:defRPr sz="1709"/>
            </a:lvl7pPr>
            <a:lvl8pPr>
              <a:defRPr sz="1709"/>
            </a:lvl8pPr>
            <a:lvl9pPr>
              <a:defRPr sz="17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659"/>
            </a:lvl1pPr>
            <a:lvl2pPr>
              <a:defRPr sz="2279"/>
            </a:lvl2pPr>
            <a:lvl3pPr>
              <a:defRPr sz="1899"/>
            </a:lvl3pPr>
            <a:lvl4pPr>
              <a:defRPr sz="1709"/>
            </a:lvl4pPr>
            <a:lvl5pPr>
              <a:defRPr sz="1709"/>
            </a:lvl5pPr>
            <a:lvl6pPr>
              <a:defRPr sz="1709"/>
            </a:lvl6pPr>
            <a:lvl7pPr>
              <a:defRPr sz="1709"/>
            </a:lvl7pPr>
            <a:lvl8pPr>
              <a:defRPr sz="1709"/>
            </a:lvl8pPr>
            <a:lvl9pPr>
              <a:defRPr sz="17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6/17/21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0457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279" b="1"/>
            </a:lvl1pPr>
            <a:lvl2pPr marL="434111" indent="0">
              <a:buNone/>
              <a:defRPr sz="1899" b="1"/>
            </a:lvl2pPr>
            <a:lvl3pPr marL="868223" indent="0">
              <a:buNone/>
              <a:defRPr sz="1709" b="1"/>
            </a:lvl3pPr>
            <a:lvl4pPr marL="1302334" indent="0">
              <a:buNone/>
              <a:defRPr sz="1519" b="1"/>
            </a:lvl4pPr>
            <a:lvl5pPr marL="1736446" indent="0">
              <a:buNone/>
              <a:defRPr sz="1519" b="1"/>
            </a:lvl5pPr>
            <a:lvl6pPr marL="2170557" indent="0">
              <a:buNone/>
              <a:defRPr sz="1519" b="1"/>
            </a:lvl6pPr>
            <a:lvl7pPr marL="2604668" indent="0">
              <a:buNone/>
              <a:defRPr sz="1519" b="1"/>
            </a:lvl7pPr>
            <a:lvl8pPr marL="3038780" indent="0">
              <a:buNone/>
              <a:defRPr sz="1519" b="1"/>
            </a:lvl8pPr>
            <a:lvl9pPr marL="3472891" indent="0">
              <a:buNone/>
              <a:defRPr sz="1519"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279"/>
            </a:lvl1pPr>
            <a:lvl2pPr>
              <a:defRPr sz="1899"/>
            </a:lvl2pPr>
            <a:lvl3pPr>
              <a:defRPr sz="1709"/>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2"/>
          </a:xfrm>
        </p:spPr>
        <p:txBody>
          <a:bodyPr anchor="b"/>
          <a:lstStyle>
            <a:lvl1pPr marL="0" indent="0">
              <a:buNone/>
              <a:defRPr sz="2279" b="1"/>
            </a:lvl1pPr>
            <a:lvl2pPr marL="434111" indent="0">
              <a:buNone/>
              <a:defRPr sz="1899" b="1"/>
            </a:lvl2pPr>
            <a:lvl3pPr marL="868223" indent="0">
              <a:buNone/>
              <a:defRPr sz="1709" b="1"/>
            </a:lvl3pPr>
            <a:lvl4pPr marL="1302334" indent="0">
              <a:buNone/>
              <a:defRPr sz="1519" b="1"/>
            </a:lvl4pPr>
            <a:lvl5pPr marL="1736446" indent="0">
              <a:buNone/>
              <a:defRPr sz="1519" b="1"/>
            </a:lvl5pPr>
            <a:lvl6pPr marL="2170557" indent="0">
              <a:buNone/>
              <a:defRPr sz="1519" b="1"/>
            </a:lvl6pPr>
            <a:lvl7pPr marL="2604668" indent="0">
              <a:buNone/>
              <a:defRPr sz="1519" b="1"/>
            </a:lvl7pPr>
            <a:lvl8pPr marL="3038780" indent="0">
              <a:buNone/>
              <a:defRPr sz="1519" b="1"/>
            </a:lvl8pPr>
            <a:lvl9pPr marL="3472891" indent="0">
              <a:buNone/>
              <a:defRPr sz="1519"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279"/>
            </a:lvl1pPr>
            <a:lvl2pPr>
              <a:defRPr sz="1899"/>
            </a:lvl2pPr>
            <a:lvl3pPr>
              <a:defRPr sz="1709"/>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6/17/21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151826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6/17/21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297377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6/17/21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19589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899" b="1"/>
            </a:lvl1pPr>
          </a:lstStyle>
          <a:p>
            <a:r>
              <a:rPr lang="en-US"/>
              <a:t>Click to edit Master title style</a:t>
            </a:r>
          </a:p>
        </p:txBody>
      </p:sp>
      <p:sp>
        <p:nvSpPr>
          <p:cNvPr id="3" name="Content Placeholder 2"/>
          <p:cNvSpPr>
            <a:spLocks noGrp="1"/>
          </p:cNvSpPr>
          <p:nvPr>
            <p:ph idx="1"/>
          </p:nvPr>
        </p:nvSpPr>
        <p:spPr>
          <a:xfrm>
            <a:off x="4766736" y="273055"/>
            <a:ext cx="6815667" cy="5853113"/>
          </a:xfrm>
        </p:spPr>
        <p:txBody>
          <a:bodyPr/>
          <a:lstStyle>
            <a:lvl1pPr>
              <a:defRPr sz="3038"/>
            </a:lvl1pPr>
            <a:lvl2pPr>
              <a:defRPr sz="2659"/>
            </a:lvl2pPr>
            <a:lvl3pPr>
              <a:defRPr sz="2279"/>
            </a:lvl3pPr>
            <a:lvl4pPr>
              <a:defRPr sz="1899"/>
            </a:lvl4pPr>
            <a:lvl5pPr>
              <a:defRPr sz="1899"/>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5"/>
            <a:ext cx="4011084" cy="4691063"/>
          </a:xfrm>
        </p:spPr>
        <p:txBody>
          <a:bodyPr/>
          <a:lstStyle>
            <a:lvl1pPr marL="0" indent="0">
              <a:buNone/>
              <a:defRPr sz="1329"/>
            </a:lvl1pPr>
            <a:lvl2pPr marL="434111" indent="0">
              <a:buNone/>
              <a:defRPr sz="1139"/>
            </a:lvl2pPr>
            <a:lvl3pPr marL="868223" indent="0">
              <a:buNone/>
              <a:defRPr sz="949"/>
            </a:lvl3pPr>
            <a:lvl4pPr marL="1302334" indent="0">
              <a:buNone/>
              <a:defRPr sz="855"/>
            </a:lvl4pPr>
            <a:lvl5pPr marL="1736446" indent="0">
              <a:buNone/>
              <a:defRPr sz="855"/>
            </a:lvl5pPr>
            <a:lvl6pPr marL="2170557" indent="0">
              <a:buNone/>
              <a:defRPr sz="855"/>
            </a:lvl6pPr>
            <a:lvl7pPr marL="2604668" indent="0">
              <a:buNone/>
              <a:defRPr sz="855"/>
            </a:lvl7pPr>
            <a:lvl8pPr marL="3038780" indent="0">
              <a:buNone/>
              <a:defRPr sz="855"/>
            </a:lvl8pPr>
            <a:lvl9pPr marL="3472891" indent="0">
              <a:buNone/>
              <a:defRPr sz="855"/>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6/17/21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158053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F5C-52A5-4E4E-B730-0317AA319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99230-BB6F-4248-90C9-0CC81A819E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F37C1-6F10-C148-9047-BF7DD20D1DD8}"/>
              </a:ext>
            </a:extLst>
          </p:cNvPr>
          <p:cNvSpPr>
            <a:spLocks noGrp="1"/>
          </p:cNvSpPr>
          <p:nvPr>
            <p:ph type="dt" sz="half" idx="10"/>
          </p:nvPr>
        </p:nvSpPr>
        <p:spPr/>
        <p:txBody>
          <a:bodyPr/>
          <a:lstStyle/>
          <a:p>
            <a:fld id="{1C7391D5-3AF0-174C-A95F-8515586461DE}" type="datetimeFigureOut">
              <a:rPr lang="en-US" smtClean="0"/>
              <a:t>6/17/21</a:t>
            </a:fld>
            <a:endParaRPr lang="en-US" dirty="0"/>
          </a:p>
        </p:txBody>
      </p:sp>
      <p:sp>
        <p:nvSpPr>
          <p:cNvPr id="5" name="Footer Placeholder 4">
            <a:extLst>
              <a:ext uri="{FF2B5EF4-FFF2-40B4-BE49-F238E27FC236}">
                <a16:creationId xmlns:a16="http://schemas.microsoft.com/office/drawing/2014/main" id="{B80DE063-A758-6E46-946C-21A7C625D0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968BC7-4031-9740-9258-7DB1648D2364}"/>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992640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99"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038"/>
            </a:lvl1pPr>
            <a:lvl2pPr marL="434111" indent="0">
              <a:buNone/>
              <a:defRPr sz="2659"/>
            </a:lvl2pPr>
            <a:lvl3pPr marL="868223" indent="0">
              <a:buNone/>
              <a:defRPr sz="2279"/>
            </a:lvl3pPr>
            <a:lvl4pPr marL="1302334" indent="0">
              <a:buNone/>
              <a:defRPr sz="1899"/>
            </a:lvl4pPr>
            <a:lvl5pPr marL="1736446" indent="0">
              <a:buNone/>
              <a:defRPr sz="1899"/>
            </a:lvl5pPr>
            <a:lvl6pPr marL="2170557" indent="0">
              <a:buNone/>
              <a:defRPr sz="1899"/>
            </a:lvl6pPr>
            <a:lvl7pPr marL="2604668" indent="0">
              <a:buNone/>
              <a:defRPr sz="1899"/>
            </a:lvl7pPr>
            <a:lvl8pPr marL="3038780" indent="0">
              <a:buNone/>
              <a:defRPr sz="1899"/>
            </a:lvl8pPr>
            <a:lvl9pPr marL="3472891" indent="0">
              <a:buNone/>
              <a:defRPr sz="1899"/>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29"/>
            </a:lvl1pPr>
            <a:lvl2pPr marL="434111" indent="0">
              <a:buNone/>
              <a:defRPr sz="1139"/>
            </a:lvl2pPr>
            <a:lvl3pPr marL="868223" indent="0">
              <a:buNone/>
              <a:defRPr sz="949"/>
            </a:lvl3pPr>
            <a:lvl4pPr marL="1302334" indent="0">
              <a:buNone/>
              <a:defRPr sz="855"/>
            </a:lvl4pPr>
            <a:lvl5pPr marL="1736446" indent="0">
              <a:buNone/>
              <a:defRPr sz="855"/>
            </a:lvl5pPr>
            <a:lvl6pPr marL="2170557" indent="0">
              <a:buNone/>
              <a:defRPr sz="855"/>
            </a:lvl6pPr>
            <a:lvl7pPr marL="2604668" indent="0">
              <a:buNone/>
              <a:defRPr sz="855"/>
            </a:lvl7pPr>
            <a:lvl8pPr marL="3038780" indent="0">
              <a:buNone/>
              <a:defRPr sz="855"/>
            </a:lvl8pPr>
            <a:lvl9pPr marL="3472891" indent="0">
              <a:buNone/>
              <a:defRPr sz="855"/>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6/17/21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130225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6/17/21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50912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6/17/21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65938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0" cy="2219691"/>
          </a:xfrm>
        </p:spPr>
        <p:txBody>
          <a:bodyPr anchor="ctr">
            <a:normAutofit/>
          </a:bodyPr>
          <a:lstStyle>
            <a:lvl1pPr algn="l">
              <a:defRPr sz="4178" cap="all" baseline="0"/>
            </a:lvl1pPr>
          </a:lstStyle>
          <a:p>
            <a:r>
              <a:rPr lang="en-US"/>
              <a:t>Click to edit Master title style</a:t>
            </a:r>
            <a:endParaRPr/>
          </a:p>
        </p:txBody>
      </p:sp>
      <p:sp>
        <p:nvSpPr>
          <p:cNvPr id="3" name="Subtitle 2"/>
          <p:cNvSpPr>
            <a:spLocks noGrp="1"/>
          </p:cNvSpPr>
          <p:nvPr>
            <p:ph type="subTitle" idx="1"/>
          </p:nvPr>
        </p:nvSpPr>
        <p:spPr>
          <a:xfrm>
            <a:off x="1104900" y="4511785"/>
            <a:ext cx="5734050" cy="955565"/>
          </a:xfrm>
        </p:spPr>
        <p:txBody>
          <a:bodyPr>
            <a:normAutofit/>
          </a:bodyPr>
          <a:lstStyle>
            <a:lvl1pPr marL="0" indent="0" algn="l">
              <a:spcBef>
                <a:spcPts val="0"/>
              </a:spcBef>
              <a:buNone/>
              <a:defRPr sz="1709"/>
            </a:lvl1pPr>
            <a:lvl2pPr marL="434111" indent="0" algn="ctr">
              <a:buNone/>
              <a:defRPr sz="1899"/>
            </a:lvl2pPr>
            <a:lvl3pPr marL="868223" indent="0" algn="ctr">
              <a:buNone/>
              <a:defRPr sz="1709"/>
            </a:lvl3pPr>
            <a:lvl4pPr marL="1302334" indent="0" algn="ctr">
              <a:buNone/>
              <a:defRPr sz="1519"/>
            </a:lvl4pPr>
            <a:lvl5pPr marL="1736446" indent="0" algn="ctr">
              <a:buNone/>
              <a:defRPr sz="1519"/>
            </a:lvl5pPr>
            <a:lvl6pPr marL="2170557" indent="0" algn="ctr">
              <a:buNone/>
              <a:defRPr sz="1519"/>
            </a:lvl6pPr>
            <a:lvl7pPr marL="2604668" indent="0" algn="ctr">
              <a:buNone/>
              <a:defRPr sz="1519"/>
            </a:lvl7pPr>
            <a:lvl8pPr marL="3038780" indent="0" algn="ctr">
              <a:buNone/>
              <a:defRPr sz="1519"/>
            </a:lvl8pPr>
            <a:lvl9pPr marL="3472891" indent="0" algn="ctr">
              <a:buNone/>
              <a:defRPr sz="1519"/>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7" y="1310656"/>
            <a:ext cx="5210937" cy="4208604"/>
          </a:xfrm>
          <a:solidFill>
            <a:schemeClr val="tx1">
              <a:lumMod val="20000"/>
              <a:lumOff val="80000"/>
            </a:schemeClr>
          </a:solidFill>
        </p:spPr>
        <p:txBody>
          <a:bodyPr tIns="1005840"/>
          <a:lstStyle>
            <a:lvl1pPr marL="0" indent="0" algn="ct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351356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8C2E-EC32-6049-AD44-5076A47C22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47B3DB-0BB8-584D-94D7-7199A927A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4BD767-D948-6C4F-84A7-E7B3EA3A6CD4}"/>
              </a:ext>
            </a:extLst>
          </p:cNvPr>
          <p:cNvSpPr>
            <a:spLocks noGrp="1"/>
          </p:cNvSpPr>
          <p:nvPr>
            <p:ph type="dt" sz="half" idx="10"/>
          </p:nvPr>
        </p:nvSpPr>
        <p:spPr/>
        <p:txBody>
          <a:bodyPr/>
          <a:lstStyle/>
          <a:p>
            <a:fld id="{6230D717-D1ED-5143-BA91-79244E88191E}" type="datetimeFigureOut">
              <a:rPr lang="en-US" smtClean="0"/>
              <a:t>6/17/21</a:t>
            </a:fld>
            <a:endParaRPr lang="en-US" dirty="0"/>
          </a:p>
        </p:txBody>
      </p:sp>
      <p:sp>
        <p:nvSpPr>
          <p:cNvPr id="5" name="Footer Placeholder 4">
            <a:extLst>
              <a:ext uri="{FF2B5EF4-FFF2-40B4-BE49-F238E27FC236}">
                <a16:creationId xmlns:a16="http://schemas.microsoft.com/office/drawing/2014/main" id="{224D4DEF-208B-FD4A-BEF4-8B418D3EA6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4E570E-E27B-3C47-9C21-ECD8DD56C2E1}"/>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246422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3173-0DEB-D94B-A25E-59EA0A3C7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98C5C2-3254-0B42-B6C7-C46848A42D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769AA-F17E-BE4B-A262-85FB8B710DB6}"/>
              </a:ext>
            </a:extLst>
          </p:cNvPr>
          <p:cNvSpPr>
            <a:spLocks noGrp="1"/>
          </p:cNvSpPr>
          <p:nvPr>
            <p:ph type="dt" sz="half" idx="10"/>
          </p:nvPr>
        </p:nvSpPr>
        <p:spPr/>
        <p:txBody>
          <a:bodyPr/>
          <a:lstStyle/>
          <a:p>
            <a:fld id="{6230D717-D1ED-5143-BA91-79244E88191E}" type="datetimeFigureOut">
              <a:rPr lang="en-US" smtClean="0"/>
              <a:t>6/17/21</a:t>
            </a:fld>
            <a:endParaRPr lang="en-US" dirty="0"/>
          </a:p>
        </p:txBody>
      </p:sp>
      <p:sp>
        <p:nvSpPr>
          <p:cNvPr id="5" name="Footer Placeholder 4">
            <a:extLst>
              <a:ext uri="{FF2B5EF4-FFF2-40B4-BE49-F238E27FC236}">
                <a16:creationId xmlns:a16="http://schemas.microsoft.com/office/drawing/2014/main" id="{1661C6D2-FFEB-2D46-8E70-B0AB1D5E36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1D990-7FE8-BC41-8C51-59FBD2DBB48A}"/>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551500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DD89-C36A-2940-8454-328069AA10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EFFCA1-6AEC-AB44-AC5B-BBDE49F1D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8701D6-0F8A-674D-8D11-C5469593E12F}"/>
              </a:ext>
            </a:extLst>
          </p:cNvPr>
          <p:cNvSpPr>
            <a:spLocks noGrp="1"/>
          </p:cNvSpPr>
          <p:nvPr>
            <p:ph type="dt" sz="half" idx="10"/>
          </p:nvPr>
        </p:nvSpPr>
        <p:spPr/>
        <p:txBody>
          <a:bodyPr/>
          <a:lstStyle/>
          <a:p>
            <a:fld id="{6230D717-D1ED-5143-BA91-79244E88191E}" type="datetimeFigureOut">
              <a:rPr lang="en-US" smtClean="0"/>
              <a:t>6/17/21</a:t>
            </a:fld>
            <a:endParaRPr lang="en-US" dirty="0"/>
          </a:p>
        </p:txBody>
      </p:sp>
      <p:sp>
        <p:nvSpPr>
          <p:cNvPr id="5" name="Footer Placeholder 4">
            <a:extLst>
              <a:ext uri="{FF2B5EF4-FFF2-40B4-BE49-F238E27FC236}">
                <a16:creationId xmlns:a16="http://schemas.microsoft.com/office/drawing/2014/main" id="{F6CF6400-A76F-B64D-9A4A-B11C4A2B88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BC170B-9C06-694A-B737-489E0BA7BEC4}"/>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572437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8463-2BEC-C441-9284-AF3B17FF9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D65A1-1309-2848-BD1B-AC5E8BDBA2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82328-C125-354A-AA63-C890648AC1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FD6310-6C25-F94F-A6F7-DA641F5416FD}"/>
              </a:ext>
            </a:extLst>
          </p:cNvPr>
          <p:cNvSpPr>
            <a:spLocks noGrp="1"/>
          </p:cNvSpPr>
          <p:nvPr>
            <p:ph type="dt" sz="half" idx="10"/>
          </p:nvPr>
        </p:nvSpPr>
        <p:spPr/>
        <p:txBody>
          <a:bodyPr/>
          <a:lstStyle/>
          <a:p>
            <a:fld id="{6230D717-D1ED-5143-BA91-79244E88191E}" type="datetimeFigureOut">
              <a:rPr lang="en-US" smtClean="0"/>
              <a:t>6/17/21</a:t>
            </a:fld>
            <a:endParaRPr lang="en-US" dirty="0"/>
          </a:p>
        </p:txBody>
      </p:sp>
      <p:sp>
        <p:nvSpPr>
          <p:cNvPr id="6" name="Footer Placeholder 5">
            <a:extLst>
              <a:ext uri="{FF2B5EF4-FFF2-40B4-BE49-F238E27FC236}">
                <a16:creationId xmlns:a16="http://schemas.microsoft.com/office/drawing/2014/main" id="{AAA31A5C-3636-4F4D-A2E3-2EADCBE25B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0AFAA6-7046-EC4B-8289-50DDC6BAF508}"/>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606023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C5AE-5951-D245-AC0D-C270025FF1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ED0D7C-3366-8041-82EE-B2416AAEB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341823-6D6B-AF44-9FC0-931DEEF01D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E33290-6889-224F-B999-667F3B78B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87CAD9-77F3-D749-BEEA-AF1C8984D1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E7779-F4AB-5641-8C99-4B0ED8546415}"/>
              </a:ext>
            </a:extLst>
          </p:cNvPr>
          <p:cNvSpPr>
            <a:spLocks noGrp="1"/>
          </p:cNvSpPr>
          <p:nvPr>
            <p:ph type="dt" sz="half" idx="10"/>
          </p:nvPr>
        </p:nvSpPr>
        <p:spPr/>
        <p:txBody>
          <a:bodyPr/>
          <a:lstStyle/>
          <a:p>
            <a:fld id="{6230D717-D1ED-5143-BA91-79244E88191E}" type="datetimeFigureOut">
              <a:rPr lang="en-US" smtClean="0"/>
              <a:t>6/17/21</a:t>
            </a:fld>
            <a:endParaRPr lang="en-US" dirty="0"/>
          </a:p>
        </p:txBody>
      </p:sp>
      <p:sp>
        <p:nvSpPr>
          <p:cNvPr id="8" name="Footer Placeholder 7">
            <a:extLst>
              <a:ext uri="{FF2B5EF4-FFF2-40B4-BE49-F238E27FC236}">
                <a16:creationId xmlns:a16="http://schemas.microsoft.com/office/drawing/2014/main" id="{84D9D405-AB9A-B34F-9DAD-B4D8691640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C3992B-4FEC-C449-963B-52A9B16F1E48}"/>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182081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F229-8A3F-EB4E-B82E-15499D739B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0088D9-1229-BE49-9F99-D993ABBA8601}"/>
              </a:ext>
            </a:extLst>
          </p:cNvPr>
          <p:cNvSpPr>
            <a:spLocks noGrp="1"/>
          </p:cNvSpPr>
          <p:nvPr>
            <p:ph type="dt" sz="half" idx="10"/>
          </p:nvPr>
        </p:nvSpPr>
        <p:spPr/>
        <p:txBody>
          <a:bodyPr/>
          <a:lstStyle/>
          <a:p>
            <a:fld id="{6230D717-D1ED-5143-BA91-79244E88191E}" type="datetimeFigureOut">
              <a:rPr lang="en-US" smtClean="0"/>
              <a:t>6/17/21</a:t>
            </a:fld>
            <a:endParaRPr lang="en-US" dirty="0"/>
          </a:p>
        </p:txBody>
      </p:sp>
      <p:sp>
        <p:nvSpPr>
          <p:cNvPr id="4" name="Footer Placeholder 3">
            <a:extLst>
              <a:ext uri="{FF2B5EF4-FFF2-40B4-BE49-F238E27FC236}">
                <a16:creationId xmlns:a16="http://schemas.microsoft.com/office/drawing/2014/main" id="{0082630B-3156-2940-B49D-9C8342EE33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DA3F67-8889-4D4A-A1FE-58E376D84F54}"/>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31621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E280-AFEF-7A47-B90E-C17367537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D3CBD4-F77D-2844-BEA5-D8D8766D00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52EACA-D6D8-1544-AFB0-E65EFA183A72}"/>
              </a:ext>
            </a:extLst>
          </p:cNvPr>
          <p:cNvSpPr>
            <a:spLocks noGrp="1"/>
          </p:cNvSpPr>
          <p:nvPr>
            <p:ph type="dt" sz="half" idx="10"/>
          </p:nvPr>
        </p:nvSpPr>
        <p:spPr/>
        <p:txBody>
          <a:bodyPr/>
          <a:lstStyle/>
          <a:p>
            <a:fld id="{1C7391D5-3AF0-174C-A95F-8515586461DE}" type="datetimeFigureOut">
              <a:rPr lang="en-US" smtClean="0"/>
              <a:t>6/17/21</a:t>
            </a:fld>
            <a:endParaRPr lang="en-US" dirty="0"/>
          </a:p>
        </p:txBody>
      </p:sp>
      <p:sp>
        <p:nvSpPr>
          <p:cNvPr id="5" name="Footer Placeholder 4">
            <a:extLst>
              <a:ext uri="{FF2B5EF4-FFF2-40B4-BE49-F238E27FC236}">
                <a16:creationId xmlns:a16="http://schemas.microsoft.com/office/drawing/2014/main" id="{07269707-69EA-7646-AA30-9A886E7DF8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BF43F6-1392-5241-9027-765379AA59CF}"/>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759785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11F00-9481-E446-AC5B-12F935F96EA9}"/>
              </a:ext>
            </a:extLst>
          </p:cNvPr>
          <p:cNvSpPr>
            <a:spLocks noGrp="1"/>
          </p:cNvSpPr>
          <p:nvPr>
            <p:ph type="dt" sz="half" idx="10"/>
          </p:nvPr>
        </p:nvSpPr>
        <p:spPr/>
        <p:txBody>
          <a:bodyPr/>
          <a:lstStyle/>
          <a:p>
            <a:fld id="{6230D717-D1ED-5143-BA91-79244E88191E}" type="datetimeFigureOut">
              <a:rPr lang="en-US" smtClean="0"/>
              <a:t>6/17/21</a:t>
            </a:fld>
            <a:endParaRPr lang="en-US" dirty="0"/>
          </a:p>
        </p:txBody>
      </p:sp>
      <p:sp>
        <p:nvSpPr>
          <p:cNvPr id="3" name="Footer Placeholder 2">
            <a:extLst>
              <a:ext uri="{FF2B5EF4-FFF2-40B4-BE49-F238E27FC236}">
                <a16:creationId xmlns:a16="http://schemas.microsoft.com/office/drawing/2014/main" id="{E2B323F4-B384-F04F-AE5A-ADCFE48B98C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7C47B7E-AD7D-B845-A40C-9687EDCBFD15}"/>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935682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27FB-F238-8E42-9EA9-095C1F616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E40054-1C4D-0A42-A68D-A49300BD4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EEEA84-D6D8-1549-9E95-8816EC3BF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CF87D6-DACB-B344-8260-D942E6936B2D}"/>
              </a:ext>
            </a:extLst>
          </p:cNvPr>
          <p:cNvSpPr>
            <a:spLocks noGrp="1"/>
          </p:cNvSpPr>
          <p:nvPr>
            <p:ph type="dt" sz="half" idx="10"/>
          </p:nvPr>
        </p:nvSpPr>
        <p:spPr/>
        <p:txBody>
          <a:bodyPr/>
          <a:lstStyle/>
          <a:p>
            <a:fld id="{6230D717-D1ED-5143-BA91-79244E88191E}" type="datetimeFigureOut">
              <a:rPr lang="en-US" smtClean="0"/>
              <a:t>6/17/21</a:t>
            </a:fld>
            <a:endParaRPr lang="en-US" dirty="0"/>
          </a:p>
        </p:txBody>
      </p:sp>
      <p:sp>
        <p:nvSpPr>
          <p:cNvPr id="6" name="Footer Placeholder 5">
            <a:extLst>
              <a:ext uri="{FF2B5EF4-FFF2-40B4-BE49-F238E27FC236}">
                <a16:creationId xmlns:a16="http://schemas.microsoft.com/office/drawing/2014/main" id="{6F0DC806-4250-6944-8C57-B0F29DB3E9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10F23F-EA29-5640-987D-BE701956AFC4}"/>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883412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E9AC-B955-D943-A44D-D3940F9D9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FFF622-B9C5-714D-B7E2-BA1E36B85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5DC681-4994-4C4C-BA26-496D94774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E318DF-C940-7144-94E9-9B76E628D995}"/>
              </a:ext>
            </a:extLst>
          </p:cNvPr>
          <p:cNvSpPr>
            <a:spLocks noGrp="1"/>
          </p:cNvSpPr>
          <p:nvPr>
            <p:ph type="dt" sz="half" idx="10"/>
          </p:nvPr>
        </p:nvSpPr>
        <p:spPr/>
        <p:txBody>
          <a:bodyPr/>
          <a:lstStyle/>
          <a:p>
            <a:fld id="{6230D717-D1ED-5143-BA91-79244E88191E}" type="datetimeFigureOut">
              <a:rPr lang="en-US" smtClean="0"/>
              <a:t>6/17/21</a:t>
            </a:fld>
            <a:endParaRPr lang="en-US" dirty="0"/>
          </a:p>
        </p:txBody>
      </p:sp>
      <p:sp>
        <p:nvSpPr>
          <p:cNvPr id="6" name="Footer Placeholder 5">
            <a:extLst>
              <a:ext uri="{FF2B5EF4-FFF2-40B4-BE49-F238E27FC236}">
                <a16:creationId xmlns:a16="http://schemas.microsoft.com/office/drawing/2014/main" id="{1E61F41E-5941-7045-B35B-76F1579AA0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CE94CC-6403-8844-8C8B-C081B6ADCD8B}"/>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2080391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46F3-E1A1-E940-9172-3542F881FD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7F87B5-1491-5140-A94F-6826E33A55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3C5A-9FA4-AA47-83EF-5F483AD9EC7D}"/>
              </a:ext>
            </a:extLst>
          </p:cNvPr>
          <p:cNvSpPr>
            <a:spLocks noGrp="1"/>
          </p:cNvSpPr>
          <p:nvPr>
            <p:ph type="dt" sz="half" idx="10"/>
          </p:nvPr>
        </p:nvSpPr>
        <p:spPr/>
        <p:txBody>
          <a:bodyPr/>
          <a:lstStyle/>
          <a:p>
            <a:fld id="{6230D717-D1ED-5143-BA91-79244E88191E}" type="datetimeFigureOut">
              <a:rPr lang="en-US" smtClean="0"/>
              <a:t>6/17/21</a:t>
            </a:fld>
            <a:endParaRPr lang="en-US" dirty="0"/>
          </a:p>
        </p:txBody>
      </p:sp>
      <p:sp>
        <p:nvSpPr>
          <p:cNvPr id="5" name="Footer Placeholder 4">
            <a:extLst>
              <a:ext uri="{FF2B5EF4-FFF2-40B4-BE49-F238E27FC236}">
                <a16:creationId xmlns:a16="http://schemas.microsoft.com/office/drawing/2014/main" id="{902EFD30-6063-5F42-B35E-2933174D39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27E33E-68AA-3840-85B4-1EDF08C133E3}"/>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844632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7237E-48E6-DB49-9AF8-EF5A0EC933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6EE530-4EEA-AD4D-A217-363004286B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92725-734B-4F46-AC6F-9905497B7CC9}"/>
              </a:ext>
            </a:extLst>
          </p:cNvPr>
          <p:cNvSpPr>
            <a:spLocks noGrp="1"/>
          </p:cNvSpPr>
          <p:nvPr>
            <p:ph type="dt" sz="half" idx="10"/>
          </p:nvPr>
        </p:nvSpPr>
        <p:spPr/>
        <p:txBody>
          <a:bodyPr/>
          <a:lstStyle/>
          <a:p>
            <a:fld id="{6230D717-D1ED-5143-BA91-79244E88191E}" type="datetimeFigureOut">
              <a:rPr lang="en-US" smtClean="0"/>
              <a:t>6/17/21</a:t>
            </a:fld>
            <a:endParaRPr lang="en-US" dirty="0"/>
          </a:p>
        </p:txBody>
      </p:sp>
      <p:sp>
        <p:nvSpPr>
          <p:cNvPr id="5" name="Footer Placeholder 4">
            <a:extLst>
              <a:ext uri="{FF2B5EF4-FFF2-40B4-BE49-F238E27FC236}">
                <a16:creationId xmlns:a16="http://schemas.microsoft.com/office/drawing/2014/main" id="{35ADDED4-CBA7-5244-9E74-02EBACC4C5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7D8D1C-2A33-BC40-8A87-F4EDAE7B551B}"/>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41573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mber_title 2">
    <p:bg>
      <p:bgPr>
        <a:solidFill>
          <a:srgbClr val="E8EFF7"/>
        </a:solidFill>
        <a:effectLst/>
      </p:bgPr>
    </p:bg>
    <p:spTree>
      <p:nvGrpSpPr>
        <p:cNvPr id="1" name=""/>
        <p:cNvGrpSpPr/>
        <p:nvPr/>
      </p:nvGrpSpPr>
      <p:grpSpPr>
        <a:xfrm>
          <a:off x="0" y="0"/>
          <a:ext cx="0" cy="0"/>
          <a:chOff x="0" y="0"/>
          <a:chExt cx="0" cy="0"/>
        </a:xfrm>
      </p:grpSpPr>
      <p:sp>
        <p:nvSpPr>
          <p:cNvPr id="9" name="Folded Corner 8">
            <a:extLst>
              <a:ext uri="{FF2B5EF4-FFF2-40B4-BE49-F238E27FC236}">
                <a16:creationId xmlns:a16="http://schemas.microsoft.com/office/drawing/2014/main" id="{EA3BA1D6-10A5-C24F-B590-8F967AC27932}"/>
              </a:ext>
              <a:ext uri="{C183D7F6-B498-43B3-948B-1728B52AA6E4}">
                <adec:decorative xmlns:adec="http://schemas.microsoft.com/office/drawing/2017/decorative" val="1"/>
              </a:ext>
            </a:extLst>
          </p:cNvPr>
          <p:cNvSpPr/>
          <p:nvPr userDrawn="1"/>
        </p:nvSpPr>
        <p:spPr>
          <a:xfrm>
            <a:off x="0" y="-1054100"/>
            <a:ext cx="4380930" cy="7838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page with title and subtitle over brand shapes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when you need more focus on the title.</a:t>
            </a:r>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20882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mber_title 2">
    <p:bg>
      <p:bgPr>
        <a:solidFill>
          <a:srgbClr val="E8EFF7"/>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C8B594D-F75B-4E76-9DF6-AD95DBE89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9400" y="0"/>
            <a:ext cx="7794751" cy="7015277"/>
          </a:xfrm>
          <a:prstGeom prst="rect">
            <a:avLst/>
          </a:prstGeom>
        </p:spPr>
      </p:pic>
      <p:sp>
        <p:nvSpPr>
          <p:cNvPr id="16" name="Title 2">
            <a:extLst>
              <a:ext uri="{FF2B5EF4-FFF2-40B4-BE49-F238E27FC236}">
                <a16:creationId xmlns:a16="http://schemas.microsoft.com/office/drawing/2014/main" id="{09251B4A-9B53-AA48-9B82-793256E1355B}"/>
              </a:ext>
            </a:extLst>
          </p:cNvPr>
          <p:cNvSpPr>
            <a:spLocks noGrp="1"/>
          </p:cNvSpPr>
          <p:nvPr userDrawn="1">
            <p:ph type="title" hasCustomPrompt="1"/>
          </p:nvPr>
        </p:nvSpPr>
        <p:spPr>
          <a:xfrm>
            <a:off x="2939184" y="1893436"/>
            <a:ext cx="7194096" cy="1521384"/>
          </a:xfrm>
          <a:prstGeom prst="rect">
            <a:avLst/>
          </a:prstGeom>
          <a:noFill/>
        </p:spPr>
        <p:txBody>
          <a:bodyPr vert="horz" lIns="0" tIns="45720" rIns="0" bIns="45720" rtlCol="0" anchor="b" anchorCtr="0">
            <a:noAutofit/>
          </a:bodyPr>
          <a:lstStyle>
            <a:lvl1pPr>
              <a:defRPr lang="en-US" sz="5749">
                <a:solidFill>
                  <a:srgbClr val="095A83"/>
                </a:solidFill>
                <a:latin typeface="Garamond" panose="02020404030301010803" pitchFamily="18" charset="0"/>
                <a:ea typeface="+mn-ea"/>
                <a:cs typeface="+mn-cs"/>
              </a:defRPr>
            </a:lvl1pPr>
          </a:lstStyle>
          <a:p>
            <a:pPr marL="0" lvl="0" indent="0">
              <a:spcBef>
                <a:spcPts val="1000"/>
              </a:spcBef>
              <a:buFontTx/>
            </a:pPr>
            <a:r>
              <a:rPr lang="en-US" dirty="0"/>
              <a:t>Enter slide title here</a:t>
            </a:r>
          </a:p>
        </p:txBody>
      </p:sp>
      <p:sp>
        <p:nvSpPr>
          <p:cNvPr id="18" name="Text Placeholder 17">
            <a:extLst>
              <a:ext uri="{FF2B5EF4-FFF2-40B4-BE49-F238E27FC236}">
                <a16:creationId xmlns:a16="http://schemas.microsoft.com/office/drawing/2014/main" id="{B577DE6D-9268-1E4C-9000-CC534449427F}"/>
              </a:ext>
            </a:extLst>
          </p:cNvPr>
          <p:cNvSpPr>
            <a:spLocks noGrp="1"/>
          </p:cNvSpPr>
          <p:nvPr userDrawn="1">
            <p:ph type="body" sz="quarter" idx="13" hasCustomPrompt="1"/>
          </p:nvPr>
        </p:nvSpPr>
        <p:spPr>
          <a:xfrm>
            <a:off x="2938874" y="3448033"/>
            <a:ext cx="7194096" cy="1521384"/>
          </a:xfrm>
          <a:prstGeom prst="rect">
            <a:avLst/>
          </a:prstGeom>
        </p:spPr>
        <p:txBody>
          <a:bodyPr>
            <a:normAutofit/>
          </a:bodyPr>
          <a:lstStyle>
            <a:lvl1pPr marL="0" indent="0">
              <a:lnSpc>
                <a:spcPts val="2879"/>
              </a:lnSpc>
              <a:buFontTx/>
              <a:buNone/>
              <a:defRPr sz="2400" baseline="0">
                <a:solidFill>
                  <a:schemeClr val="accent6"/>
                </a:solidFill>
                <a:latin typeface="Garamond" panose="02020404030301010803" pitchFamily="18" charset="0"/>
              </a:defRPr>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two lines or less</a:t>
            </a:r>
          </a:p>
        </p:txBody>
      </p:sp>
      <p:sp>
        <p:nvSpPr>
          <p:cNvPr id="9" name="Folded Corner 8">
            <a:extLst>
              <a:ext uri="{FF2B5EF4-FFF2-40B4-BE49-F238E27FC236}">
                <a16:creationId xmlns:a16="http://schemas.microsoft.com/office/drawing/2014/main" id="{EA3BA1D6-10A5-C24F-B590-8F967AC27932}"/>
              </a:ext>
              <a:ext uri="{C183D7F6-B498-43B3-948B-1728B52AA6E4}">
                <adec:decorative xmlns:adec="http://schemas.microsoft.com/office/drawing/2017/decorative" val="1"/>
              </a:ext>
            </a:extLst>
          </p:cNvPr>
          <p:cNvSpPr/>
          <p:nvPr userDrawn="1"/>
        </p:nvSpPr>
        <p:spPr>
          <a:xfrm>
            <a:off x="0" y="-1054100"/>
            <a:ext cx="4380930" cy="7838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page with title and subtitle over brand shapes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when you need more focus on the title.</a:t>
            </a:r>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548832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177AB40-A234-8D48-91CE-21324D80DA29}"/>
              </a:ext>
              <a:ext uri="{C183D7F6-B498-43B3-948B-1728B52AA6E4}">
                <adec:decorative xmlns:adec="http://schemas.microsoft.com/office/drawing/2017/decorative" val="1"/>
              </a:ext>
            </a:extLst>
          </p:cNvPr>
          <p:cNvSpPr/>
          <p:nvPr userDrawn="1"/>
        </p:nvSpPr>
        <p:spPr>
          <a:xfrm>
            <a:off x="1119681" y="780892"/>
            <a:ext cx="5276047" cy="5276734"/>
          </a:xfrm>
          <a:prstGeom prst="ellipse">
            <a:avLst/>
          </a:prstGeom>
          <a:solidFill>
            <a:srgbClr val="E8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Garamond" panose="02020404030301010803" pitchFamily="18" charset="0"/>
            </a:endParaRPr>
          </a:p>
        </p:txBody>
      </p:sp>
      <p:sp>
        <p:nvSpPr>
          <p:cNvPr id="14" name="Rectangle 13">
            <a:extLst>
              <a:ext uri="{FF2B5EF4-FFF2-40B4-BE49-F238E27FC236}">
                <a16:creationId xmlns:a16="http://schemas.microsoft.com/office/drawing/2014/main" id="{8744D3C8-EE99-2043-8E59-24966559BE65}"/>
              </a:ext>
              <a:ext uri="{C183D7F6-B498-43B3-948B-1728B52AA6E4}">
                <adec:decorative xmlns:adec="http://schemas.microsoft.com/office/drawing/2017/decorative" val="1"/>
              </a:ext>
            </a:extLst>
          </p:cNvPr>
          <p:cNvSpPr/>
          <p:nvPr userDrawn="1"/>
        </p:nvSpPr>
        <p:spPr>
          <a:xfrm>
            <a:off x="0" y="0"/>
            <a:ext cx="1879355" cy="685800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Garamond" panose="02020404030301010803" pitchFamily="18" charset="0"/>
            </a:endParaRPr>
          </a:p>
        </p:txBody>
      </p:sp>
      <p:sp>
        <p:nvSpPr>
          <p:cNvPr id="17" name="Freeform 16">
            <a:extLst>
              <a:ext uri="{FF2B5EF4-FFF2-40B4-BE49-F238E27FC236}">
                <a16:creationId xmlns:a16="http://schemas.microsoft.com/office/drawing/2014/main" id="{60F9A4C1-BE71-7249-AF24-DA7AFDF09FCB}"/>
              </a:ext>
              <a:ext uri="{C183D7F6-B498-43B3-948B-1728B52AA6E4}">
                <adec:decorative xmlns:adec="http://schemas.microsoft.com/office/drawing/2017/decorative" val="1"/>
              </a:ext>
            </a:extLst>
          </p:cNvPr>
          <p:cNvSpPr/>
          <p:nvPr userDrawn="1"/>
        </p:nvSpPr>
        <p:spPr>
          <a:xfrm>
            <a:off x="1129215" y="1578180"/>
            <a:ext cx="746892" cy="3684239"/>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rgbClr val="095A8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latin typeface="Garamond" panose="02020404030301010803" pitchFamily="18" charset="0"/>
            </a:endParaRPr>
          </a:p>
        </p:txBody>
      </p:sp>
      <p:sp>
        <p:nvSpPr>
          <p:cNvPr id="18" name="Title 2">
            <a:extLst>
              <a:ext uri="{FF2B5EF4-FFF2-40B4-BE49-F238E27FC236}">
                <a16:creationId xmlns:a16="http://schemas.microsoft.com/office/drawing/2014/main" id="{0EEAB473-5373-E44C-899A-3129767FD0D9}"/>
              </a:ext>
            </a:extLst>
          </p:cNvPr>
          <p:cNvSpPr>
            <a:spLocks noGrp="1"/>
          </p:cNvSpPr>
          <p:nvPr userDrawn="1">
            <p:ph type="title" hasCustomPrompt="1"/>
          </p:nvPr>
        </p:nvSpPr>
        <p:spPr>
          <a:xfrm>
            <a:off x="2939184" y="1893436"/>
            <a:ext cx="7194096" cy="1521384"/>
          </a:xfrm>
          <a:prstGeom prst="rect">
            <a:avLst/>
          </a:prstGeom>
          <a:noFill/>
        </p:spPr>
        <p:txBody>
          <a:bodyPr vert="horz" lIns="0" tIns="45720" rIns="0" bIns="45720" rtlCol="0" anchor="b" anchorCtr="0">
            <a:noAutofit/>
          </a:bodyPr>
          <a:lstStyle>
            <a:lvl1pPr>
              <a:defRPr lang="en-US" sz="5749">
                <a:solidFill>
                  <a:srgbClr val="095A83"/>
                </a:solidFill>
                <a:latin typeface="Garamond" panose="02020404030301010803" pitchFamily="18" charset="0"/>
                <a:ea typeface="+mn-ea"/>
                <a:cs typeface="+mn-cs"/>
              </a:defRPr>
            </a:lvl1pPr>
          </a:lstStyle>
          <a:p>
            <a:pPr marL="0" lvl="0" indent="0">
              <a:spcBef>
                <a:spcPts val="1000"/>
              </a:spcBef>
              <a:buFontTx/>
            </a:pPr>
            <a:r>
              <a:rPr lang="en-US" dirty="0"/>
              <a:t>Enter slide title here</a:t>
            </a:r>
          </a:p>
        </p:txBody>
      </p:sp>
      <p:sp>
        <p:nvSpPr>
          <p:cNvPr id="19" name="Text Placeholder 17">
            <a:extLst>
              <a:ext uri="{FF2B5EF4-FFF2-40B4-BE49-F238E27FC236}">
                <a16:creationId xmlns:a16="http://schemas.microsoft.com/office/drawing/2014/main" id="{417C5DB6-703F-EC4F-807A-A23A4BAE0307}"/>
              </a:ext>
            </a:extLst>
          </p:cNvPr>
          <p:cNvSpPr>
            <a:spLocks noGrp="1"/>
          </p:cNvSpPr>
          <p:nvPr userDrawn="1">
            <p:ph type="body" sz="quarter" idx="13" hasCustomPrompt="1"/>
          </p:nvPr>
        </p:nvSpPr>
        <p:spPr>
          <a:xfrm>
            <a:off x="2939184" y="3630913"/>
            <a:ext cx="4405850" cy="1521384"/>
          </a:xfrm>
          <a:prstGeom prst="rect">
            <a:avLst/>
          </a:prstGeom>
        </p:spPr>
        <p:txBody>
          <a:bodyPr>
            <a:normAutofit/>
          </a:bodyPr>
          <a:lstStyle>
            <a:lvl1pPr marL="0" indent="0">
              <a:lnSpc>
                <a:spcPts val="2879"/>
              </a:lnSpc>
              <a:buFontTx/>
              <a:buNone/>
              <a:defRPr sz="2400" baseline="0">
                <a:solidFill>
                  <a:schemeClr val="accent6"/>
                </a:solidFill>
                <a:latin typeface="Garamond" panose="02020404030301010803" pitchFamily="18" charset="0"/>
              </a:defRPr>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two lines or less</a:t>
            </a:r>
          </a:p>
        </p:txBody>
      </p:sp>
    </p:spTree>
    <p:extLst>
      <p:ext uri="{BB962C8B-B14F-4D97-AF65-F5344CB8AC3E}">
        <p14:creationId xmlns:p14="http://schemas.microsoft.com/office/powerpoint/2010/main" val="21108363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_big quote 1">
    <p:bg>
      <p:bgPr>
        <a:solidFill>
          <a:srgbClr val="E8EF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2557516" y="679622"/>
            <a:ext cx="7079500" cy="2940908"/>
          </a:xfrm>
          <a:prstGeom prst="rect">
            <a:avLst/>
          </a:prstGeom>
          <a:noFill/>
        </p:spPr>
        <p:txBody>
          <a:bodyPr vert="horz" lIns="0" tIns="45720" rIns="0" bIns="45720" rtlCol="0" anchor="ctr" anchorCtr="0">
            <a:noAutofit/>
          </a:bodyPr>
          <a:lstStyle>
            <a:lvl1pPr algn="ctr">
              <a:defRPr lang="en-US" sz="4799">
                <a:solidFill>
                  <a:schemeClr val="bg2"/>
                </a:solidFill>
                <a:ea typeface="+mn-ea"/>
                <a:cs typeface="+mn-cs"/>
              </a:defRPr>
            </a:lvl1pPr>
          </a:lstStyle>
          <a:p>
            <a:pPr lvl="0"/>
            <a:r>
              <a:rPr lang="en-US" dirty="0"/>
              <a:t>“Enter a big idea or statement here of no more than three lines”</a:t>
            </a:r>
          </a:p>
        </p:txBody>
      </p:sp>
      <p:pic>
        <p:nvPicPr>
          <p:cNvPr id="5" name="Picture 4">
            <a:extLst>
              <a:ext uri="{FF2B5EF4-FFF2-40B4-BE49-F238E27FC236}">
                <a16:creationId xmlns:a16="http://schemas.microsoft.com/office/drawing/2014/main" id="{AB69442F-2BAC-418C-8317-9EE8AE5E8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959" y="5352713"/>
            <a:ext cx="4926217" cy="1284143"/>
          </a:xfrm>
          <a:prstGeom prst="rect">
            <a:avLst/>
          </a:prstGeom>
        </p:spPr>
      </p:pic>
      <p:sp>
        <p:nvSpPr>
          <p:cNvPr id="6" name="Rectangle 5">
            <a:extLst>
              <a:ext uri="{FF2B5EF4-FFF2-40B4-BE49-F238E27FC236}">
                <a16:creationId xmlns:a16="http://schemas.microsoft.com/office/drawing/2014/main" id="{DA8BB996-E4E7-4BBF-A50C-5E7574AA2B06}"/>
              </a:ext>
            </a:extLst>
          </p:cNvPr>
          <p:cNvSpPr/>
          <p:nvPr userDrawn="1"/>
        </p:nvSpPr>
        <p:spPr>
          <a:xfrm>
            <a:off x="0" y="0"/>
            <a:ext cx="12191999" cy="5175504"/>
          </a:xfrm>
          <a:prstGeom prst="rect">
            <a:avLst/>
          </a:prstGeom>
          <a:solidFill>
            <a:srgbClr val="095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4913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description side by s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51D8F61-E5A6-4460-B30F-0A54F6DAC6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0601" y="0"/>
            <a:ext cx="8092445" cy="7237609"/>
          </a:xfrm>
          <a:prstGeom prst="rect">
            <a:avLst/>
          </a:prstGeom>
        </p:spPr>
      </p:pic>
      <p:sp>
        <p:nvSpPr>
          <p:cNvPr id="2" name="Title 1">
            <a:extLst>
              <a:ext uri="{FF2B5EF4-FFF2-40B4-BE49-F238E27FC236}">
                <a16:creationId xmlns:a16="http://schemas.microsoft.com/office/drawing/2014/main" id="{27E48731-845E-3741-BBDC-C99A2D5F8396}"/>
              </a:ext>
            </a:extLst>
          </p:cNvPr>
          <p:cNvSpPr>
            <a:spLocks noGrp="1"/>
          </p:cNvSpPr>
          <p:nvPr>
            <p:ph type="title" hasCustomPrompt="1"/>
          </p:nvPr>
        </p:nvSpPr>
        <p:spPr>
          <a:xfrm>
            <a:off x="1103352" y="2386076"/>
            <a:ext cx="4496619" cy="2038252"/>
          </a:xfrm>
          <a:prstGeom prst="rect">
            <a:avLst/>
          </a:prstGeom>
        </p:spPr>
        <p:txBody>
          <a:bodyPr/>
          <a:lstStyle>
            <a:lvl1pPr>
              <a:defRPr lang="en-US" sz="4799" kern="1200" baseline="0" smtClean="0">
                <a:solidFill>
                  <a:schemeClr val="bg1"/>
                </a:solidFill>
                <a:latin typeface="Garamond" panose="02020404030301010803" pitchFamily="18" charset="0"/>
                <a:ea typeface="+mn-ea"/>
                <a:cs typeface="+mn-cs"/>
              </a:defRPr>
            </a:lvl1pPr>
          </a:lstStyle>
          <a:p>
            <a:pPr lvl="0"/>
            <a:r>
              <a:rPr lang="en-US" dirty="0"/>
              <a:t>Enter slide title</a:t>
            </a:r>
            <a:br>
              <a:rPr lang="en-US" dirty="0"/>
            </a:br>
            <a:r>
              <a:rPr lang="en-US" dirty="0"/>
              <a:t>here in less than three lines</a:t>
            </a:r>
          </a:p>
        </p:txBody>
      </p:sp>
      <p:sp>
        <p:nvSpPr>
          <p:cNvPr id="3" name="Text Placeholder 2">
            <a:extLst>
              <a:ext uri="{FF2B5EF4-FFF2-40B4-BE49-F238E27FC236}">
                <a16:creationId xmlns:a16="http://schemas.microsoft.com/office/drawing/2014/main" id="{5BBEBA8B-8A89-9A49-B5AB-8F3EAA3BBA7B}"/>
              </a:ext>
            </a:extLst>
          </p:cNvPr>
          <p:cNvSpPr>
            <a:spLocks noGrp="1"/>
          </p:cNvSpPr>
          <p:nvPr>
            <p:ph type="body" sz="quarter" idx="11" hasCustomPrompt="1"/>
          </p:nvPr>
        </p:nvSpPr>
        <p:spPr>
          <a:xfrm>
            <a:off x="6705520" y="2386076"/>
            <a:ext cx="4685691" cy="2052870"/>
          </a:xfrm>
          <a:prstGeom prst="rect">
            <a:avLst/>
          </a:prstGeom>
        </p:spPr>
        <p:txBody>
          <a:bodyPr>
            <a:normAutofit/>
          </a:bodyPr>
          <a:lstStyle>
            <a:lvl1pPr>
              <a:lnSpc>
                <a:spcPts val="3214"/>
              </a:lnSpc>
              <a:spcBef>
                <a:spcPts val="500"/>
              </a:spcBef>
              <a:defRPr sz="2400">
                <a:latin typeface="Garamond" panose="02020404030301010803" pitchFamily="18" charset="0"/>
              </a:defRPr>
            </a:lvl1pPr>
          </a:lstStyle>
          <a:p>
            <a:pPr lvl="0"/>
            <a:r>
              <a:rPr lang="en-US" dirty="0"/>
              <a:t>Lorem ipsum dolor sit </a:t>
            </a:r>
            <a:r>
              <a:rPr lang="en-US" dirty="0" err="1"/>
              <a:t>amet</a:t>
            </a:r>
            <a:r>
              <a:rPr lang="en-US" dirty="0"/>
              <a:t> </a:t>
            </a:r>
            <a:r>
              <a:rPr lang="en-US" dirty="0" err="1"/>
              <a:t>fuga</a:t>
            </a:r>
            <a:r>
              <a:rPr lang="en-US" dirty="0"/>
              <a:t> sed </a:t>
            </a:r>
            <a:r>
              <a:rPr lang="en-US" dirty="0" err="1"/>
              <a:t>amet</a:t>
            </a:r>
            <a:r>
              <a:rPr lang="en-US" dirty="0"/>
              <a:t> </a:t>
            </a:r>
            <a:r>
              <a:rPr lang="en-US" dirty="0" err="1"/>
              <a:t>possimus</a:t>
            </a:r>
            <a:r>
              <a:rPr lang="en-US" dirty="0"/>
              <a:t> </a:t>
            </a:r>
            <a:r>
              <a:rPr lang="en-US" dirty="0" err="1"/>
              <a:t>fuga</a:t>
            </a:r>
            <a:r>
              <a:rPr lang="en-US" dirty="0"/>
              <a:t>. non </a:t>
            </a:r>
            <a:r>
              <a:rPr lang="en-US" dirty="0" err="1"/>
              <a:t>sibi</a:t>
            </a:r>
            <a:r>
              <a:rPr lang="en-US" dirty="0"/>
              <a:t> </a:t>
            </a:r>
            <a:r>
              <a:rPr lang="en-US" dirty="0" err="1"/>
              <a:t>aut</a:t>
            </a:r>
            <a:r>
              <a:rPr lang="en-US" dirty="0"/>
              <a:t> id </a:t>
            </a:r>
            <a:r>
              <a:rPr lang="en-US" dirty="0" err="1"/>
              <a:t>unum</a:t>
            </a:r>
            <a:r>
              <a:rPr lang="en-US" dirty="0"/>
              <a:t>. </a:t>
            </a:r>
            <a:r>
              <a:rPr lang="en-US" dirty="0" err="1"/>
              <a:t>quibusdam</a:t>
            </a:r>
            <a:r>
              <a:rPr lang="en-US" dirty="0"/>
              <a:t> </a:t>
            </a:r>
            <a:r>
              <a:rPr lang="en-US" dirty="0" err="1"/>
              <a:t>officii</a:t>
            </a:r>
            <a:r>
              <a:rPr lang="en-US" dirty="0"/>
              <a:t> </a:t>
            </a:r>
            <a:r>
              <a:rPr lang="en-US" dirty="0" err="1"/>
              <a:t>voluptatem</a:t>
            </a:r>
            <a:r>
              <a:rPr lang="en-US" dirty="0"/>
              <a:t>, </a:t>
            </a:r>
            <a:r>
              <a:rPr lang="en-US" dirty="0" err="1"/>
              <a:t>voluptate</a:t>
            </a:r>
            <a:r>
              <a:rPr lang="en-US" dirty="0"/>
              <a:t> </a:t>
            </a:r>
            <a:r>
              <a:rPr lang="en-US" dirty="0" err="1"/>
              <a:t>quis</a:t>
            </a:r>
            <a:r>
              <a:rPr lang="en-US" dirty="0"/>
              <a:t>. </a:t>
            </a:r>
            <a:r>
              <a:rPr lang="en-US" dirty="0" err="1"/>
              <a:t>tempor</a:t>
            </a:r>
            <a:r>
              <a:rPr lang="en-US" dirty="0"/>
              <a:t> in </a:t>
            </a:r>
            <a:r>
              <a:rPr lang="en-US" dirty="0" err="1"/>
              <a:t>ita</a:t>
            </a:r>
            <a:r>
              <a:rPr lang="en-US" dirty="0"/>
              <a:t> error cum. animi libero et </a:t>
            </a:r>
            <a:r>
              <a:rPr lang="en-US" dirty="0" err="1"/>
              <a:t>laboris</a:t>
            </a:r>
            <a:r>
              <a:rPr lang="en-US" dirty="0"/>
              <a:t>. </a:t>
            </a:r>
          </a:p>
        </p:txBody>
      </p:sp>
      <p:sp>
        <p:nvSpPr>
          <p:cNvPr id="9" name="Folded Corner 8">
            <a:extLst>
              <a:ext uri="{FF2B5EF4-FFF2-40B4-BE49-F238E27FC236}">
                <a16:creationId xmlns:a16="http://schemas.microsoft.com/office/drawing/2014/main" id="{4A89671D-80C8-DF48-AD12-2066FE1E9434}"/>
              </a:ext>
              <a:ext uri="{C183D7F6-B498-43B3-948B-1728B52AA6E4}">
                <adec:decorative xmlns:adec="http://schemas.microsoft.com/office/drawing/2017/decorative" val="1"/>
              </a:ext>
            </a:extLst>
          </p:cNvPr>
          <p:cNvSpPr/>
          <p:nvPr userDrawn="1"/>
        </p:nvSpPr>
        <p:spPr>
          <a:xfrm>
            <a:off x="0" y="-723900"/>
            <a:ext cx="4991244" cy="5195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Key message on the left, descriptor text on the right.</a:t>
            </a: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5621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AE08-296C-7B4E-9CC2-AB3ABD71C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EF23C-A720-B04F-A42C-E525784E9B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B0331-515B-614E-B1FC-DAB2E882E0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D52CF1-89DF-254D-AE93-30DA1B028261}"/>
              </a:ext>
            </a:extLst>
          </p:cNvPr>
          <p:cNvSpPr>
            <a:spLocks noGrp="1"/>
          </p:cNvSpPr>
          <p:nvPr>
            <p:ph type="dt" sz="half" idx="10"/>
          </p:nvPr>
        </p:nvSpPr>
        <p:spPr/>
        <p:txBody>
          <a:bodyPr/>
          <a:lstStyle/>
          <a:p>
            <a:fld id="{1C7391D5-3AF0-174C-A95F-8515586461DE}" type="datetimeFigureOut">
              <a:rPr lang="en-US" smtClean="0"/>
              <a:t>6/17/21</a:t>
            </a:fld>
            <a:endParaRPr lang="en-US" dirty="0"/>
          </a:p>
        </p:txBody>
      </p:sp>
      <p:sp>
        <p:nvSpPr>
          <p:cNvPr id="6" name="Footer Placeholder 5">
            <a:extLst>
              <a:ext uri="{FF2B5EF4-FFF2-40B4-BE49-F238E27FC236}">
                <a16:creationId xmlns:a16="http://schemas.microsoft.com/office/drawing/2014/main" id="{C6E923E2-DF3B-F24D-9C38-6630B8AE6E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8BF54D-761E-F443-A75A-4FE7477EE30C}"/>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488447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s bullet lis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3A7E-5BE6-9048-8CFD-802C9CCDF5D1}"/>
              </a:ext>
            </a:extLst>
          </p:cNvPr>
          <p:cNvSpPr>
            <a:spLocks noGrp="1"/>
          </p:cNvSpPr>
          <p:nvPr>
            <p:ph type="title" hasCustomPrompt="1"/>
          </p:nvPr>
        </p:nvSpPr>
        <p:spPr>
          <a:xfrm>
            <a:off x="762694" y="2191133"/>
            <a:ext cx="3548049" cy="1384866"/>
          </a:xfrm>
          <a:prstGeom prst="rect">
            <a:avLst/>
          </a:prstGeom>
          <a:noFill/>
        </p:spPr>
        <p:txBody>
          <a:bodyPr vert="horz" lIns="0" tIns="45720" rIns="0" bIns="45720" rtlCol="0" anchor="b" anchorCtr="0">
            <a:noAutofit/>
          </a:bodyPr>
          <a:lstStyle>
            <a:lvl1pPr>
              <a:lnSpc>
                <a:spcPts val="4799"/>
              </a:lnSpc>
              <a:defRPr lang="en-US" sz="4799">
                <a:solidFill>
                  <a:srgbClr val="C00000"/>
                </a:solidFill>
                <a:latin typeface="Garamond" panose="02020404030301010803" pitchFamily="18" charset="0"/>
                <a:ea typeface="+mn-ea"/>
                <a:cs typeface="+mn-cs"/>
              </a:defRPr>
            </a:lvl1pPr>
          </a:lstStyle>
          <a:p>
            <a:pPr lvl="0"/>
            <a:r>
              <a:rPr lang="en-US" dirty="0"/>
              <a:t>Enter slide title here in 2 lines</a:t>
            </a:r>
          </a:p>
        </p:txBody>
      </p:sp>
      <p:sp>
        <p:nvSpPr>
          <p:cNvPr id="44" name="Text Placeholder 30">
            <a:extLst>
              <a:ext uri="{FF2B5EF4-FFF2-40B4-BE49-F238E27FC236}">
                <a16:creationId xmlns:a16="http://schemas.microsoft.com/office/drawing/2014/main" id="{AD4B72B0-C721-884E-AFF1-C939116BF961}"/>
              </a:ext>
            </a:extLst>
          </p:cNvPr>
          <p:cNvSpPr>
            <a:spLocks noGrp="1"/>
          </p:cNvSpPr>
          <p:nvPr>
            <p:ph type="body" sz="quarter" idx="12" hasCustomPrompt="1"/>
          </p:nvPr>
        </p:nvSpPr>
        <p:spPr>
          <a:xfrm>
            <a:off x="788090" y="3679289"/>
            <a:ext cx="3522654" cy="1616612"/>
          </a:xfrm>
          <a:prstGeom prst="rect">
            <a:avLst/>
          </a:prstGeom>
        </p:spPr>
        <p:txBody>
          <a:bodyPr>
            <a:noAutofit/>
          </a:bodyPr>
          <a:lstStyle>
            <a:lvl1pPr marL="0" indent="0">
              <a:buFontTx/>
              <a:buNone/>
              <a:defRPr sz="2699">
                <a:solidFill>
                  <a:srgbClr val="5B696B"/>
                </a:solidFill>
                <a:latin typeface="Garamond" panose="02020404030301010803" pitchFamily="18" charset="0"/>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39" name="Rectangle 38">
            <a:extLst>
              <a:ext uri="{FF2B5EF4-FFF2-40B4-BE49-F238E27FC236}">
                <a16:creationId xmlns:a16="http://schemas.microsoft.com/office/drawing/2014/main" id="{4F3865DF-4F6A-C047-B00D-CF49AE21965C}"/>
              </a:ext>
              <a:ext uri="{C183D7F6-B498-43B3-948B-1728B52AA6E4}">
                <adec:decorative xmlns:adec="http://schemas.microsoft.com/office/drawing/2017/decorative" val="1"/>
              </a:ext>
            </a:extLst>
          </p:cNvPr>
          <p:cNvSpPr/>
          <p:nvPr userDrawn="1"/>
        </p:nvSpPr>
        <p:spPr>
          <a:xfrm>
            <a:off x="5032639" y="0"/>
            <a:ext cx="7159362" cy="6858000"/>
          </a:xfrm>
          <a:prstGeom prst="rect">
            <a:avLst/>
          </a:prstGeom>
          <a:solidFill>
            <a:srgbClr val="E8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Text Placeholder 2">
            <a:extLst>
              <a:ext uri="{FF2B5EF4-FFF2-40B4-BE49-F238E27FC236}">
                <a16:creationId xmlns:a16="http://schemas.microsoft.com/office/drawing/2014/main" id="{4BEC7120-DA14-404C-9799-B9C7FA7EEA83}"/>
              </a:ext>
            </a:extLst>
          </p:cNvPr>
          <p:cNvSpPr>
            <a:spLocks noGrp="1"/>
          </p:cNvSpPr>
          <p:nvPr>
            <p:ph type="body" sz="quarter" idx="10" hasCustomPrompt="1"/>
          </p:nvPr>
        </p:nvSpPr>
        <p:spPr>
          <a:xfrm>
            <a:off x="6096001" y="2191133"/>
            <a:ext cx="5454316" cy="3447668"/>
          </a:xfrm>
          <a:prstGeom prst="rect">
            <a:avLst/>
          </a:prstGeom>
        </p:spPr>
        <p:txBody>
          <a:bodyPr>
            <a:normAutofit/>
          </a:bodyPr>
          <a:lstStyle>
            <a:lvl1pPr marL="342831" indent="-342831">
              <a:buClr>
                <a:srgbClr val="095A83"/>
              </a:buClr>
              <a:buFont typeface="Arial" panose="020B0604020202020204" pitchFamily="34" charset="0"/>
              <a:buChar char="•"/>
              <a:defRPr sz="2400">
                <a:solidFill>
                  <a:srgbClr val="095A83"/>
                </a:solidFill>
                <a:latin typeface="Garamond" panose="02020404030301010803" pitchFamily="18" charset="0"/>
              </a:defRPr>
            </a:lvl1pPr>
            <a:lvl3pPr marL="1199910" indent="-285693">
              <a:buClr>
                <a:schemeClr val="bg2"/>
              </a:buClr>
              <a:buFont typeface="Arial" panose="020B0604020202020204" pitchFamily="34" charset="0"/>
              <a:buChar char="•"/>
              <a:defRPr sz="2400">
                <a:solidFill>
                  <a:srgbClr val="095A83"/>
                </a:solidFill>
                <a:latin typeface="Garamond" panose="02020404030301010803" pitchFamily="18" charset="0"/>
              </a:defRPr>
            </a:lvl3pPr>
            <a:lvl4pPr marL="1657019" indent="-285693">
              <a:buClr>
                <a:schemeClr val="bg2"/>
              </a:buClr>
              <a:buFont typeface="Arial" panose="020B0604020202020204" pitchFamily="34" charset="0"/>
              <a:buChar char="•"/>
              <a:defRPr sz="2400">
                <a:solidFill>
                  <a:srgbClr val="095A83"/>
                </a:solidFill>
                <a:latin typeface="Garamond" panose="02020404030301010803" pitchFamily="18" charset="0"/>
              </a:defRPr>
            </a:lvl4pPr>
            <a:lvl5pPr marL="2114127" indent="-285693">
              <a:buClr>
                <a:schemeClr val="bg2"/>
              </a:buClr>
              <a:buFont typeface="Arial" panose="020B0604020202020204" pitchFamily="34" charset="0"/>
              <a:buChar char="•"/>
              <a:defRPr sz="2400">
                <a:solidFill>
                  <a:srgbClr val="095A83"/>
                </a:solidFill>
                <a:latin typeface="Garamond" panose="02020404030301010803" pitchFamily="18" charset="0"/>
              </a:defRPr>
            </a:lvl5pPr>
          </a:lstStyle>
          <a:p>
            <a:pPr lvl="0"/>
            <a:r>
              <a:rPr lang="en-US" dirty="0"/>
              <a:t>Enter your list here</a:t>
            </a:r>
          </a:p>
          <a:p>
            <a:pPr lvl="0"/>
            <a:r>
              <a:rPr lang="en-US" dirty="0"/>
              <a:t>Second level</a:t>
            </a:r>
          </a:p>
        </p:txBody>
      </p:sp>
      <p:sp>
        <p:nvSpPr>
          <p:cNvPr id="6" name="Folded Corner 5">
            <a:extLst>
              <a:ext uri="{FF2B5EF4-FFF2-40B4-BE49-F238E27FC236}">
                <a16:creationId xmlns:a16="http://schemas.microsoft.com/office/drawing/2014/main" id="{CDDEBF8C-F471-414D-A751-30D4DB5A8FA4}"/>
              </a:ext>
              <a:ext uri="{C183D7F6-B498-43B3-948B-1728B52AA6E4}">
                <adec:decorative xmlns:adec="http://schemas.microsoft.com/office/drawing/2017/decorative" val="1"/>
              </a:ext>
            </a:extLst>
          </p:cNvPr>
          <p:cNvSpPr/>
          <p:nvPr userDrawn="1"/>
        </p:nvSpPr>
        <p:spPr>
          <a:xfrm>
            <a:off x="0" y="-1025612"/>
            <a:ext cx="3755965" cy="682711"/>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a:t>
            </a:r>
            <a:r>
              <a:rPr lang="en-US" sz="1200" dirty="0">
                <a:solidFill>
                  <a:schemeClr val="tx1"/>
                </a:solidFill>
                <a:latin typeface="Source Sans Pro" charset="0"/>
                <a:ea typeface="Source Sans Pro" charset="0"/>
                <a:cs typeface="Source Sans Pro" charset="0"/>
              </a:rPr>
              <a:t>Used to highlight a key point with descriptor and a supporting text box module on right.</a:t>
            </a: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261140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8278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92AB-2641-454A-99BB-606DAAF5AF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BBD57F-4DBE-4847-A7F7-E25594912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DFF8AB-FC45-D647-963C-8F23DBDB6B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1ACFC3-E968-DE4D-83E1-39475CF3D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6F9A0-7ABA-3446-9D32-F655F0611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4FC2BB-E70C-4C42-A565-91A654ECF2E5}"/>
              </a:ext>
            </a:extLst>
          </p:cNvPr>
          <p:cNvSpPr>
            <a:spLocks noGrp="1"/>
          </p:cNvSpPr>
          <p:nvPr>
            <p:ph type="dt" sz="half" idx="10"/>
          </p:nvPr>
        </p:nvSpPr>
        <p:spPr/>
        <p:txBody>
          <a:bodyPr/>
          <a:lstStyle/>
          <a:p>
            <a:fld id="{1C7391D5-3AF0-174C-A95F-8515586461DE}" type="datetimeFigureOut">
              <a:rPr lang="en-US" smtClean="0"/>
              <a:t>6/17/21</a:t>
            </a:fld>
            <a:endParaRPr lang="en-US" dirty="0"/>
          </a:p>
        </p:txBody>
      </p:sp>
      <p:sp>
        <p:nvSpPr>
          <p:cNvPr id="8" name="Footer Placeholder 7">
            <a:extLst>
              <a:ext uri="{FF2B5EF4-FFF2-40B4-BE49-F238E27FC236}">
                <a16:creationId xmlns:a16="http://schemas.microsoft.com/office/drawing/2014/main" id="{1B72E32E-88A7-9743-95DC-49A8042F53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168C576-CFD7-8545-B201-869C6815B197}"/>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57338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BA7D-F6E2-F44B-8C6E-307E565AE4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07259-0662-574B-9325-4EF7BCCE768C}"/>
              </a:ext>
            </a:extLst>
          </p:cNvPr>
          <p:cNvSpPr>
            <a:spLocks noGrp="1"/>
          </p:cNvSpPr>
          <p:nvPr>
            <p:ph type="dt" sz="half" idx="10"/>
          </p:nvPr>
        </p:nvSpPr>
        <p:spPr/>
        <p:txBody>
          <a:bodyPr/>
          <a:lstStyle/>
          <a:p>
            <a:fld id="{1C7391D5-3AF0-174C-A95F-8515586461DE}" type="datetimeFigureOut">
              <a:rPr lang="en-US" smtClean="0"/>
              <a:t>6/17/21</a:t>
            </a:fld>
            <a:endParaRPr lang="en-US" dirty="0"/>
          </a:p>
        </p:txBody>
      </p:sp>
      <p:sp>
        <p:nvSpPr>
          <p:cNvPr id="4" name="Footer Placeholder 3">
            <a:extLst>
              <a:ext uri="{FF2B5EF4-FFF2-40B4-BE49-F238E27FC236}">
                <a16:creationId xmlns:a16="http://schemas.microsoft.com/office/drawing/2014/main" id="{379F1282-7D30-B14D-8B29-0374FD21F0E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357CFE-4F4E-F845-8D57-9ACC4A8DB128}"/>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361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30764-4760-8B49-B434-96BD5B152577}"/>
              </a:ext>
            </a:extLst>
          </p:cNvPr>
          <p:cNvSpPr>
            <a:spLocks noGrp="1"/>
          </p:cNvSpPr>
          <p:nvPr>
            <p:ph type="dt" sz="half" idx="10"/>
          </p:nvPr>
        </p:nvSpPr>
        <p:spPr/>
        <p:txBody>
          <a:bodyPr/>
          <a:lstStyle/>
          <a:p>
            <a:fld id="{1C7391D5-3AF0-174C-A95F-8515586461DE}" type="datetimeFigureOut">
              <a:rPr lang="en-US" smtClean="0"/>
              <a:t>6/17/21</a:t>
            </a:fld>
            <a:endParaRPr lang="en-US" dirty="0"/>
          </a:p>
        </p:txBody>
      </p:sp>
      <p:sp>
        <p:nvSpPr>
          <p:cNvPr id="3" name="Footer Placeholder 2">
            <a:extLst>
              <a:ext uri="{FF2B5EF4-FFF2-40B4-BE49-F238E27FC236}">
                <a16:creationId xmlns:a16="http://schemas.microsoft.com/office/drawing/2014/main" id="{7D4632C9-B356-9743-953D-4F38A034E2E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AB3000-E455-2149-8545-D5A10B2F47C6}"/>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116836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F020-0A71-C44A-8A84-53F19A917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A0E0D1-5EE0-9146-A946-C90CAC3D5F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88293A-1D77-4744-B84D-128F22D4C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882C45-A7A2-E246-854A-CEE7B7311EDC}"/>
              </a:ext>
            </a:extLst>
          </p:cNvPr>
          <p:cNvSpPr>
            <a:spLocks noGrp="1"/>
          </p:cNvSpPr>
          <p:nvPr>
            <p:ph type="dt" sz="half" idx="10"/>
          </p:nvPr>
        </p:nvSpPr>
        <p:spPr/>
        <p:txBody>
          <a:bodyPr/>
          <a:lstStyle/>
          <a:p>
            <a:fld id="{1C7391D5-3AF0-174C-A95F-8515586461DE}" type="datetimeFigureOut">
              <a:rPr lang="en-US" smtClean="0"/>
              <a:t>6/17/21</a:t>
            </a:fld>
            <a:endParaRPr lang="en-US" dirty="0"/>
          </a:p>
        </p:txBody>
      </p:sp>
      <p:sp>
        <p:nvSpPr>
          <p:cNvPr id="6" name="Footer Placeholder 5">
            <a:extLst>
              <a:ext uri="{FF2B5EF4-FFF2-40B4-BE49-F238E27FC236}">
                <a16:creationId xmlns:a16="http://schemas.microsoft.com/office/drawing/2014/main" id="{7C9A9B95-4357-F44B-9F86-1E2A3FEEBA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7FD4B-3E47-2647-AFC5-FB28D77FE972}"/>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372613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30D2-3CE1-B749-97E5-071566AE0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D419B-B89B-5B4E-B729-E3349E17A8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8F9B36-5CB2-0D4A-A6E9-5D6D0B362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AB7529-7346-9947-8839-1C92C881C8BE}"/>
              </a:ext>
            </a:extLst>
          </p:cNvPr>
          <p:cNvSpPr>
            <a:spLocks noGrp="1"/>
          </p:cNvSpPr>
          <p:nvPr>
            <p:ph type="dt" sz="half" idx="10"/>
          </p:nvPr>
        </p:nvSpPr>
        <p:spPr/>
        <p:txBody>
          <a:bodyPr/>
          <a:lstStyle/>
          <a:p>
            <a:fld id="{1C7391D5-3AF0-174C-A95F-8515586461DE}" type="datetimeFigureOut">
              <a:rPr lang="en-US" smtClean="0"/>
              <a:t>6/17/21</a:t>
            </a:fld>
            <a:endParaRPr lang="en-US" dirty="0"/>
          </a:p>
        </p:txBody>
      </p:sp>
      <p:sp>
        <p:nvSpPr>
          <p:cNvPr id="6" name="Footer Placeholder 5">
            <a:extLst>
              <a:ext uri="{FF2B5EF4-FFF2-40B4-BE49-F238E27FC236}">
                <a16:creationId xmlns:a16="http://schemas.microsoft.com/office/drawing/2014/main" id="{CEF57221-1064-864D-91AF-546C97EA5D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776507-6963-9543-9DFC-2D36C193F770}"/>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423721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66DDF-B0BD-E842-946C-96B5A0F7F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610D91-9268-CE42-B059-64CE8B65A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BCE36-75E4-CF47-8640-09F43CA6D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391D5-3AF0-174C-A95F-8515586461DE}" type="datetimeFigureOut">
              <a:rPr lang="en-US" smtClean="0"/>
              <a:t>6/17/21</a:t>
            </a:fld>
            <a:endParaRPr lang="en-US" dirty="0"/>
          </a:p>
        </p:txBody>
      </p:sp>
      <p:sp>
        <p:nvSpPr>
          <p:cNvPr id="5" name="Footer Placeholder 4">
            <a:extLst>
              <a:ext uri="{FF2B5EF4-FFF2-40B4-BE49-F238E27FC236}">
                <a16:creationId xmlns:a16="http://schemas.microsoft.com/office/drawing/2014/main" id="{D62325C2-E85B-8846-BA0C-F3FB06226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556C74-6ED4-014A-A6CA-A3BD81332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1858A-7CE6-4D47-A435-1DD0BDA2891A}" type="slidenum">
              <a:rPr lang="en-US" smtClean="0"/>
              <a:t>‹#›</a:t>
            </a:fld>
            <a:endParaRPr lang="en-US" dirty="0"/>
          </a:p>
        </p:txBody>
      </p:sp>
    </p:spTree>
    <p:extLst>
      <p:ext uri="{BB962C8B-B14F-4D97-AF65-F5344CB8AC3E}">
        <p14:creationId xmlns:p14="http://schemas.microsoft.com/office/powerpoint/2010/main" val="249564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139">
                <a:solidFill>
                  <a:schemeClr val="tx1">
                    <a:tint val="75000"/>
                  </a:schemeClr>
                </a:solidFill>
              </a:defRPr>
            </a:lvl1pPr>
          </a:lstStyle>
          <a:p>
            <a:fld id="{402B9795-92DC-40DC-A1CA-9A4B349D7824}" type="datetimeFigureOut">
              <a:rPr lang="en-US" smtClean="0"/>
              <a:pPr/>
              <a:t>6/17/21</a:t>
            </a:fld>
            <a:endParaRPr lang="en-US" dirty="0"/>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13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139">
                <a:solidFill>
                  <a:schemeClr val="tx1">
                    <a:tint val="75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3465231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868223" rtl="0" eaLnBrk="1" latinLnBrk="0" hangingPunct="1">
        <a:spcBef>
          <a:spcPct val="0"/>
        </a:spcBef>
        <a:buNone/>
        <a:defRPr sz="4178" kern="1200">
          <a:solidFill>
            <a:schemeClr val="tx1"/>
          </a:solidFill>
          <a:latin typeface="+mj-lt"/>
          <a:ea typeface="+mj-ea"/>
          <a:cs typeface="+mj-cs"/>
        </a:defRPr>
      </a:lvl1pPr>
    </p:titleStyle>
    <p:bodyStyle>
      <a:lvl1pPr marL="325584" indent="-325584" algn="l" defTabSz="868223" rtl="0" eaLnBrk="1" latinLnBrk="0" hangingPunct="1">
        <a:spcBef>
          <a:spcPct val="20000"/>
        </a:spcBef>
        <a:buFont typeface="Arial" panose="020B0604020202020204" pitchFamily="34" charset="0"/>
        <a:buChar char="•"/>
        <a:defRPr sz="3038" kern="1200">
          <a:solidFill>
            <a:schemeClr val="tx1"/>
          </a:solidFill>
          <a:latin typeface="+mn-lt"/>
          <a:ea typeface="+mn-ea"/>
          <a:cs typeface="+mn-cs"/>
        </a:defRPr>
      </a:lvl1pPr>
      <a:lvl2pPr marL="705431" indent="-271320" algn="l" defTabSz="868223" rtl="0" eaLnBrk="1" latinLnBrk="0" hangingPunct="1">
        <a:spcBef>
          <a:spcPct val="20000"/>
        </a:spcBef>
        <a:buFont typeface="Arial" panose="020B0604020202020204" pitchFamily="34" charset="0"/>
        <a:buChar char="–"/>
        <a:defRPr sz="2659" kern="1200">
          <a:solidFill>
            <a:schemeClr val="tx1"/>
          </a:solidFill>
          <a:latin typeface="+mn-lt"/>
          <a:ea typeface="+mn-ea"/>
          <a:cs typeface="+mn-cs"/>
        </a:defRPr>
      </a:lvl2pPr>
      <a:lvl3pPr marL="1085279" indent="-217056" algn="l" defTabSz="868223" rtl="0" eaLnBrk="1" latinLnBrk="0" hangingPunct="1">
        <a:spcBef>
          <a:spcPct val="20000"/>
        </a:spcBef>
        <a:buFont typeface="Arial" panose="020B0604020202020204" pitchFamily="34" charset="0"/>
        <a:buChar char="•"/>
        <a:defRPr sz="2279" kern="1200">
          <a:solidFill>
            <a:schemeClr val="tx1"/>
          </a:solidFill>
          <a:latin typeface="+mn-lt"/>
          <a:ea typeface="+mn-ea"/>
          <a:cs typeface="+mn-cs"/>
        </a:defRPr>
      </a:lvl3pPr>
      <a:lvl4pPr marL="1519390"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4pPr>
      <a:lvl5pPr marL="1953501"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5pPr>
      <a:lvl6pPr marL="2387613"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6pPr>
      <a:lvl7pPr marL="2821724"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7pPr>
      <a:lvl8pPr marL="3255836"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8pPr>
      <a:lvl9pPr marL="3689947"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9pPr>
    </p:bodyStyle>
    <p:otherStyle>
      <a:defPPr>
        <a:defRPr lang="en-US"/>
      </a:defPPr>
      <a:lvl1pPr marL="0" algn="l" defTabSz="868223" rtl="0" eaLnBrk="1" latinLnBrk="0" hangingPunct="1">
        <a:defRPr sz="1709" kern="1200">
          <a:solidFill>
            <a:schemeClr val="tx1"/>
          </a:solidFill>
          <a:latin typeface="+mn-lt"/>
          <a:ea typeface="+mn-ea"/>
          <a:cs typeface="+mn-cs"/>
        </a:defRPr>
      </a:lvl1pPr>
      <a:lvl2pPr marL="434111" algn="l" defTabSz="868223" rtl="0" eaLnBrk="1" latinLnBrk="0" hangingPunct="1">
        <a:defRPr sz="1709" kern="1200">
          <a:solidFill>
            <a:schemeClr val="tx1"/>
          </a:solidFill>
          <a:latin typeface="+mn-lt"/>
          <a:ea typeface="+mn-ea"/>
          <a:cs typeface="+mn-cs"/>
        </a:defRPr>
      </a:lvl2pPr>
      <a:lvl3pPr marL="868223" algn="l" defTabSz="868223" rtl="0" eaLnBrk="1" latinLnBrk="0" hangingPunct="1">
        <a:defRPr sz="1709" kern="1200">
          <a:solidFill>
            <a:schemeClr val="tx1"/>
          </a:solidFill>
          <a:latin typeface="+mn-lt"/>
          <a:ea typeface="+mn-ea"/>
          <a:cs typeface="+mn-cs"/>
        </a:defRPr>
      </a:lvl3pPr>
      <a:lvl4pPr marL="1302334" algn="l" defTabSz="868223" rtl="0" eaLnBrk="1" latinLnBrk="0" hangingPunct="1">
        <a:defRPr sz="1709" kern="1200">
          <a:solidFill>
            <a:schemeClr val="tx1"/>
          </a:solidFill>
          <a:latin typeface="+mn-lt"/>
          <a:ea typeface="+mn-ea"/>
          <a:cs typeface="+mn-cs"/>
        </a:defRPr>
      </a:lvl4pPr>
      <a:lvl5pPr marL="1736446" algn="l" defTabSz="868223" rtl="0" eaLnBrk="1" latinLnBrk="0" hangingPunct="1">
        <a:defRPr sz="1709" kern="1200">
          <a:solidFill>
            <a:schemeClr val="tx1"/>
          </a:solidFill>
          <a:latin typeface="+mn-lt"/>
          <a:ea typeface="+mn-ea"/>
          <a:cs typeface="+mn-cs"/>
        </a:defRPr>
      </a:lvl5pPr>
      <a:lvl6pPr marL="2170557" algn="l" defTabSz="868223" rtl="0" eaLnBrk="1" latinLnBrk="0" hangingPunct="1">
        <a:defRPr sz="1709" kern="1200">
          <a:solidFill>
            <a:schemeClr val="tx1"/>
          </a:solidFill>
          <a:latin typeface="+mn-lt"/>
          <a:ea typeface="+mn-ea"/>
          <a:cs typeface="+mn-cs"/>
        </a:defRPr>
      </a:lvl6pPr>
      <a:lvl7pPr marL="2604668" algn="l" defTabSz="868223" rtl="0" eaLnBrk="1" latinLnBrk="0" hangingPunct="1">
        <a:defRPr sz="1709" kern="1200">
          <a:solidFill>
            <a:schemeClr val="tx1"/>
          </a:solidFill>
          <a:latin typeface="+mn-lt"/>
          <a:ea typeface="+mn-ea"/>
          <a:cs typeface="+mn-cs"/>
        </a:defRPr>
      </a:lvl7pPr>
      <a:lvl8pPr marL="3038780" algn="l" defTabSz="868223" rtl="0" eaLnBrk="1" latinLnBrk="0" hangingPunct="1">
        <a:defRPr sz="1709" kern="1200">
          <a:solidFill>
            <a:schemeClr val="tx1"/>
          </a:solidFill>
          <a:latin typeface="+mn-lt"/>
          <a:ea typeface="+mn-ea"/>
          <a:cs typeface="+mn-cs"/>
        </a:defRPr>
      </a:lvl8pPr>
      <a:lvl9pPr marL="3472891" algn="l" defTabSz="868223" rtl="0" eaLnBrk="1" latinLnBrk="0" hangingPunct="1">
        <a:defRPr sz="170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529092-574F-E64C-9B32-C3BF5B0EB4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FC24DF-FAF5-5C46-B5C6-1BDE16BFC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2F00F-9CF8-AD43-94E0-2A25C344F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0D717-D1ED-5143-BA91-79244E88191E}" type="datetimeFigureOut">
              <a:rPr lang="en-US" smtClean="0"/>
              <a:t>6/17/21</a:t>
            </a:fld>
            <a:endParaRPr lang="en-US" dirty="0"/>
          </a:p>
        </p:txBody>
      </p:sp>
      <p:sp>
        <p:nvSpPr>
          <p:cNvPr id="5" name="Footer Placeholder 4">
            <a:extLst>
              <a:ext uri="{FF2B5EF4-FFF2-40B4-BE49-F238E27FC236}">
                <a16:creationId xmlns:a16="http://schemas.microsoft.com/office/drawing/2014/main" id="{EF89869C-9431-DE45-B2A9-8E396BD58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A48F6-80D9-994E-8B6B-0C970E64B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2C6E7-CF94-E14B-AB94-E5BC498ACCD9}" type="slidenum">
              <a:rPr lang="en-US" smtClean="0"/>
              <a:t>‹#›</a:t>
            </a:fld>
            <a:endParaRPr lang="en-US" dirty="0"/>
          </a:p>
        </p:txBody>
      </p:sp>
    </p:spTree>
    <p:extLst>
      <p:ext uri="{BB962C8B-B14F-4D97-AF65-F5344CB8AC3E}">
        <p14:creationId xmlns:p14="http://schemas.microsoft.com/office/powerpoint/2010/main" val="25032859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DFAF5">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519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hdr="0" ftr="0" dt="0"/>
  <p:txStyles>
    <p:titleStyle>
      <a:lvl1pPr algn="l" defTabSz="914217" rtl="0" eaLnBrk="1" latinLnBrk="0" hangingPunct="1">
        <a:lnSpc>
          <a:spcPct val="90000"/>
        </a:lnSpc>
        <a:spcBef>
          <a:spcPct val="0"/>
        </a:spcBef>
        <a:buNone/>
        <a:defRPr sz="3299" kern="1200" baseline="0">
          <a:solidFill>
            <a:srgbClr val="915907"/>
          </a:solidFill>
          <a:latin typeface="Community Light" panose="02000303040000020003" pitchFamily="2" charset="0"/>
          <a:ea typeface="+mj-ea"/>
          <a:cs typeface="+mj-cs"/>
        </a:defRPr>
      </a:lvl1pPr>
    </p:titleStyle>
    <p:bodyStyle>
      <a:lvl1pPr marL="0" indent="0" algn="l" defTabSz="914217" rtl="0" eaLnBrk="1" latinLnBrk="0" hangingPunct="1">
        <a:lnSpc>
          <a:spcPct val="90000"/>
        </a:lnSpc>
        <a:spcBef>
          <a:spcPts val="1000"/>
        </a:spcBef>
        <a:buFont typeface="Arial" panose="020B0604020202020204" pitchFamily="34" charset="0"/>
        <a:buNone/>
        <a:defRPr sz="2799" kern="1200" baseline="0">
          <a:solidFill>
            <a:srgbClr val="56687A"/>
          </a:solidFill>
          <a:latin typeface="Community Light" panose="02000303040000020003" pitchFamily="2" charset="0"/>
          <a:ea typeface="+mn-ea"/>
          <a:cs typeface="+mn-cs"/>
        </a:defRPr>
      </a:lvl1pPr>
      <a:lvl2pPr marL="457109" indent="0" algn="l" defTabSz="914217" rtl="0" eaLnBrk="1" latinLnBrk="0" hangingPunct="1">
        <a:lnSpc>
          <a:spcPct val="90000"/>
        </a:lnSpc>
        <a:spcBef>
          <a:spcPts val="500"/>
        </a:spcBef>
        <a:buFont typeface="Arial" panose="020B0604020202020204" pitchFamily="34" charset="0"/>
        <a:buNone/>
        <a:defRPr sz="2400" kern="1200" baseline="0">
          <a:solidFill>
            <a:srgbClr val="56687A"/>
          </a:solidFill>
          <a:latin typeface="Community Light" panose="02000303040000020003" pitchFamily="2" charset="0"/>
          <a:ea typeface="+mn-ea"/>
          <a:cs typeface="+mn-cs"/>
        </a:defRPr>
      </a:lvl2pPr>
      <a:lvl3pPr marL="914217" indent="0" algn="l" defTabSz="914217" rtl="0" eaLnBrk="1" latinLnBrk="0" hangingPunct="1">
        <a:lnSpc>
          <a:spcPct val="90000"/>
        </a:lnSpc>
        <a:spcBef>
          <a:spcPts val="500"/>
        </a:spcBef>
        <a:buFont typeface="Arial" panose="020B0604020202020204" pitchFamily="34" charset="0"/>
        <a:buNone/>
        <a:defRPr sz="2000" kern="1200" baseline="0">
          <a:solidFill>
            <a:srgbClr val="56687A"/>
          </a:solidFill>
          <a:latin typeface="Community Light" panose="02000303040000020003" pitchFamily="2" charset="0"/>
          <a:ea typeface="+mn-ea"/>
          <a:cs typeface="+mn-cs"/>
        </a:defRPr>
      </a:lvl3pPr>
      <a:lvl4pPr marL="1371326" indent="0" algn="l" defTabSz="914217" rtl="0" eaLnBrk="1" latinLnBrk="0" hangingPunct="1">
        <a:lnSpc>
          <a:spcPct val="90000"/>
        </a:lnSpc>
        <a:spcBef>
          <a:spcPts val="500"/>
        </a:spcBef>
        <a:buFont typeface="Arial" panose="020B0604020202020204" pitchFamily="34" charset="0"/>
        <a:buNone/>
        <a:defRPr sz="1800" kern="1200" baseline="0">
          <a:solidFill>
            <a:srgbClr val="56687A"/>
          </a:solidFill>
          <a:latin typeface="Community Light" panose="02000303040000020003" pitchFamily="2" charset="0"/>
          <a:ea typeface="+mn-ea"/>
          <a:cs typeface="+mn-cs"/>
        </a:defRPr>
      </a:lvl4pPr>
      <a:lvl5pPr marL="1828434" indent="0" algn="l" defTabSz="914217" rtl="0" eaLnBrk="1" latinLnBrk="0" hangingPunct="1">
        <a:lnSpc>
          <a:spcPct val="90000"/>
        </a:lnSpc>
        <a:spcBef>
          <a:spcPts val="500"/>
        </a:spcBef>
        <a:buFont typeface="Arial" panose="020B0604020202020204" pitchFamily="34" charset="0"/>
        <a:buNone/>
        <a:defRPr sz="1800" kern="1200" baseline="0">
          <a:solidFill>
            <a:srgbClr val="56687A"/>
          </a:solidFill>
          <a:latin typeface="Community Light" panose="02000303040000020003"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961">
          <p15:clr>
            <a:srgbClr val="F26B43"/>
          </p15:clr>
        </p15:guide>
        <p15:guide id="4" pos="14353">
          <p15:clr>
            <a:srgbClr val="F26B43"/>
          </p15:clr>
        </p15:guide>
        <p15:guide id="5" orient="horz" pos="7680">
          <p15:clr>
            <a:srgbClr val="F26B43"/>
          </p15:clr>
        </p15:guide>
        <p15:guide id="6" orient="horz" pos="960">
          <p15:clr>
            <a:srgbClr val="F26B43"/>
          </p15:clr>
        </p15:guide>
        <p15:guide id="7" pos="9961">
          <p15:clr>
            <a:srgbClr val="A4A3A4"/>
          </p15:clr>
        </p15:guide>
        <p15:guide id="8" pos="10177">
          <p15:clr>
            <a:srgbClr val="A4A3A4"/>
          </p15:clr>
        </p15:guide>
        <p15:guide id="9" pos="9769">
          <p15:clr>
            <a:srgbClr val="A4A3A4"/>
          </p15:clr>
        </p15:guide>
        <p15:guide id="10" pos="5161">
          <p15:clr>
            <a:srgbClr val="A4A3A4"/>
          </p15:clr>
        </p15:guide>
        <p15:guide id="11" pos="5353">
          <p15:clr>
            <a:srgbClr val="A4A3A4"/>
          </p15:clr>
        </p15:guide>
        <p15:guide id="12" pos="5569">
          <p15:clr>
            <a:srgbClr val="A4A3A4"/>
          </p15:clr>
        </p15:guide>
        <p15:guide id="13" pos="7873">
          <p15:clr>
            <a:srgbClr val="A4A3A4"/>
          </p15:clr>
        </p15:guide>
        <p15:guide id="14" pos="748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rveymonkey.com/r/elections-nifi"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vimeo.com/561864289"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cid:FD558230-58F4-437C-9FFE-42A7CCAE4A94@woh.rr.com"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1BC592-9323-BE44-854B-C6510E0C6901}"/>
              </a:ext>
            </a:extLst>
          </p:cNvPr>
          <p:cNvSpPr>
            <a:spLocks noGrp="1"/>
          </p:cNvSpPr>
          <p:nvPr>
            <p:ph type="subTitle" idx="1"/>
          </p:nvPr>
        </p:nvSpPr>
        <p:spPr>
          <a:xfrm>
            <a:off x="952500" y="188913"/>
            <a:ext cx="4983678" cy="6320744"/>
          </a:xfrm>
        </p:spPr>
        <p:txBody>
          <a:bodyPr>
            <a:normAutofit/>
          </a:bodyPr>
          <a:lstStyle/>
          <a:p>
            <a:endParaRPr lang="en-US" sz="1800" b="1" dirty="0">
              <a:solidFill>
                <a:srgbClr val="005493"/>
              </a:solidFill>
            </a:endParaRPr>
          </a:p>
          <a:p>
            <a:endParaRPr lang="en-US" sz="1400" b="1" dirty="0">
              <a:solidFill>
                <a:srgbClr val="005493"/>
              </a:solidFill>
            </a:endParaRPr>
          </a:p>
          <a:p>
            <a:r>
              <a:rPr lang="en-US" sz="4000" b="1" dirty="0">
                <a:solidFill>
                  <a:srgbClr val="466CA7"/>
                </a:solidFill>
                <a:latin typeface="Helvetica" pitchFamily="2" charset="0"/>
              </a:rPr>
              <a:t>WELCOME</a:t>
            </a:r>
            <a:r>
              <a:rPr lang="en-US" sz="3200" b="1" dirty="0">
                <a:solidFill>
                  <a:srgbClr val="466CA7"/>
                </a:solidFill>
                <a:latin typeface="Helvetica" pitchFamily="2" charset="0"/>
              </a:rPr>
              <a:t> </a:t>
            </a:r>
          </a:p>
          <a:p>
            <a:endParaRPr lang="en-US" sz="2800" dirty="0">
              <a:solidFill>
                <a:srgbClr val="466CA7"/>
              </a:solidFill>
              <a:latin typeface="Helvetica" pitchFamily="2" charset="0"/>
            </a:endParaRPr>
          </a:p>
          <a:p>
            <a:r>
              <a:rPr lang="en-US" sz="3200" dirty="0">
                <a:solidFill>
                  <a:srgbClr val="466CA7"/>
                </a:solidFill>
                <a:latin typeface="Helvetica" pitchFamily="2" charset="0"/>
              </a:rPr>
              <a:t>National Issues Forum</a:t>
            </a:r>
          </a:p>
          <a:p>
            <a:endParaRPr lang="en-US" sz="2800" dirty="0">
              <a:solidFill>
                <a:srgbClr val="466CA7"/>
              </a:solidFill>
              <a:latin typeface="Helvetica" pitchFamily="2" charset="0"/>
            </a:endParaRPr>
          </a:p>
          <a:p>
            <a:r>
              <a:rPr lang="en-US" sz="3200" dirty="0">
                <a:solidFill>
                  <a:srgbClr val="466CA7"/>
                </a:solidFill>
                <a:latin typeface="Helvetica" pitchFamily="2" charset="0"/>
              </a:rPr>
              <a:t>on</a:t>
            </a:r>
            <a:r>
              <a:rPr lang="en-US" sz="3200" dirty="0">
                <a:solidFill>
                  <a:srgbClr val="713882"/>
                </a:solidFill>
                <a:latin typeface="Helvetica" pitchFamily="2" charset="0"/>
              </a:rPr>
              <a:t> </a:t>
            </a:r>
          </a:p>
          <a:p>
            <a:endParaRPr lang="en-US" sz="2800" dirty="0">
              <a:solidFill>
                <a:srgbClr val="713882"/>
              </a:solidFill>
              <a:latin typeface="Helvetica" pitchFamily="2" charset="0"/>
            </a:endParaRPr>
          </a:p>
          <a:p>
            <a:r>
              <a:rPr lang="en-US" sz="3200" b="1" dirty="0">
                <a:solidFill>
                  <a:srgbClr val="BE3C4C"/>
                </a:solidFill>
                <a:latin typeface="Helvetica" pitchFamily="2" charset="0"/>
              </a:rPr>
              <a:t>Elections</a:t>
            </a:r>
            <a:br>
              <a:rPr lang="en-US" sz="3200" b="1" dirty="0">
                <a:solidFill>
                  <a:srgbClr val="008698"/>
                </a:solidFill>
                <a:latin typeface="Helvetica" pitchFamily="2" charset="0"/>
              </a:rPr>
            </a:br>
            <a:endParaRPr lang="en-US" sz="3200" dirty="0">
              <a:solidFill>
                <a:srgbClr val="713882"/>
              </a:solidFill>
              <a:latin typeface="Helvetica" pitchFamily="2" charset="0"/>
            </a:endParaRPr>
          </a:p>
          <a:p>
            <a:r>
              <a:rPr lang="en-US" sz="1800" dirty="0">
                <a:solidFill>
                  <a:srgbClr val="466CA7"/>
                </a:solidFill>
                <a:latin typeface="Helvetica" pitchFamily="2" charset="0"/>
              </a:rPr>
              <a:t>[insert date]</a:t>
            </a:r>
          </a:p>
          <a:p>
            <a:endParaRPr lang="en-US" sz="3200" dirty="0">
              <a:solidFill>
                <a:srgbClr val="005493"/>
              </a:solidFill>
              <a:latin typeface="Gill Sans MT" panose="020B0502020104020203" pitchFamily="34" charset="77"/>
            </a:endParaRPr>
          </a:p>
          <a:p>
            <a:endParaRPr lang="en-US" dirty="0"/>
          </a:p>
        </p:txBody>
      </p:sp>
      <p:pic>
        <p:nvPicPr>
          <p:cNvPr id="4" name="Picture 3">
            <a:extLst>
              <a:ext uri="{FF2B5EF4-FFF2-40B4-BE49-F238E27FC236}">
                <a16:creationId xmlns:a16="http://schemas.microsoft.com/office/drawing/2014/main" id="{237105E1-F54A-B347-984D-1C3550730364}"/>
              </a:ext>
            </a:extLst>
          </p:cNvPr>
          <p:cNvPicPr>
            <a:picLocks noChangeAspect="1"/>
          </p:cNvPicPr>
          <p:nvPr/>
        </p:nvPicPr>
        <p:blipFill>
          <a:blip r:embed="rId3"/>
          <a:stretch>
            <a:fillRect/>
          </a:stretch>
        </p:blipFill>
        <p:spPr>
          <a:xfrm>
            <a:off x="6133834" y="0"/>
            <a:ext cx="5156088" cy="6858000"/>
          </a:xfrm>
          <a:prstGeom prst="rect">
            <a:avLst/>
          </a:prstGeom>
        </p:spPr>
      </p:pic>
    </p:spTree>
    <p:extLst>
      <p:ext uri="{BB962C8B-B14F-4D97-AF65-F5344CB8AC3E}">
        <p14:creationId xmlns:p14="http://schemas.microsoft.com/office/powerpoint/2010/main" val="226120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739763" y="107969"/>
            <a:ext cx="10515600" cy="640715"/>
          </a:xfrm>
        </p:spPr>
        <p:txBody>
          <a:bodyPr>
            <a:normAutofit/>
          </a:bodyPr>
          <a:lstStyle/>
          <a:p>
            <a:pPr algn="ctr"/>
            <a:r>
              <a:rPr lang="en-US" sz="3200" b="1" dirty="0">
                <a:solidFill>
                  <a:srgbClr val="466CA7"/>
                </a:solidFill>
                <a:latin typeface="Helvetica" pitchFamily="2" charset="0"/>
              </a:rPr>
              <a:t>Option 1: Make it easier to register and vote.</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65" y="846857"/>
            <a:ext cx="5433691" cy="421957"/>
          </a:xfrm>
          <a:solidFill>
            <a:srgbClr val="1D366D"/>
          </a:solidFill>
        </p:spPr>
        <p:txBody>
          <a:bodyPr/>
          <a:lstStyle/>
          <a:p>
            <a:r>
              <a:rPr lang="en-US" dirty="0">
                <a:solidFill>
                  <a:schemeClr val="bg1"/>
                </a:solidFill>
                <a:latin typeface="Candara" panose="020E0502030303020204" pitchFamily="34" charset="0"/>
              </a:rPr>
              <a:t>Actions</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48" y="1268814"/>
            <a:ext cx="5433693" cy="1188720"/>
          </a:xfrm>
          <a:solidFill>
            <a:srgbClr val="F4F9FE"/>
          </a:solidFill>
        </p:spPr>
        <p:txBody>
          <a:bodyPr>
            <a:noAutofit/>
          </a:bodyPr>
          <a:lstStyle/>
          <a:p>
            <a:pPr marL="0" indent="0">
              <a:buNone/>
            </a:pPr>
            <a:r>
              <a:rPr lang="en-US" sz="1800" dirty="0">
                <a:latin typeface="Candara" panose="020E0502030303020204" pitchFamily="34" charset="0"/>
              </a:rPr>
              <a:t>Offer in-person early voting for 15 days for at least 10 hours a day so people have more chances to vote and long lines and wait times can be eliminated. </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26" y="846857"/>
            <a:ext cx="5433692" cy="421957"/>
          </a:xfrm>
          <a:solidFill>
            <a:srgbClr val="BE3C4C"/>
          </a:solidFill>
        </p:spPr>
        <p:txBody>
          <a:bodyPr/>
          <a:lstStyle/>
          <a:p>
            <a:r>
              <a:rPr lang="en-US" dirty="0">
                <a:solidFill>
                  <a:schemeClr val="bg1"/>
                </a:solidFill>
                <a:latin typeface="Candara" panose="020E0502030303020204" pitchFamily="34" charset="0"/>
              </a:rPr>
              <a:t>Possible 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09" y="1268814"/>
            <a:ext cx="5433692" cy="1188720"/>
          </a:xfrm>
          <a:solidFill>
            <a:srgbClr val="F4F9FE"/>
          </a:solidFill>
        </p:spPr>
        <p:txBody>
          <a:bodyPr>
            <a:noAutofit/>
          </a:bodyPr>
          <a:lstStyle/>
          <a:p>
            <a:pPr marL="0" indent="0">
              <a:buNone/>
            </a:pPr>
            <a:r>
              <a:rPr lang="en-US" sz="1800" dirty="0">
                <a:latin typeface="+mj-lt"/>
              </a:rPr>
              <a:t>Keeping polling places open and staffed will be a huge investment for local governments or would require new federal funding at a time of massive deficits.</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31" y="2421518"/>
            <a:ext cx="5433693" cy="1188720"/>
          </a:xfrm>
          <a:prstGeom prst="rect">
            <a:avLst/>
          </a:prstGeom>
          <a:solidFill>
            <a:srgbClr val="CAE7F6"/>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Make Election Day a national holiday as other countries do.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077" y="2416914"/>
            <a:ext cx="5433693" cy="1188720"/>
          </a:xfrm>
          <a:prstGeom prst="rect">
            <a:avLst/>
          </a:prstGeom>
          <a:solidFill>
            <a:srgbClr val="CAE7F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rPr>
              <a:t>This will hurt small businesses by forcing them to either close on Election Day or pay their workers more to stay open. And it wouldn’t help essential workers such as nurses and firefighters.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31" y="3605634"/>
            <a:ext cx="5433693" cy="1188720"/>
          </a:xfrm>
          <a:prstGeom prst="rect">
            <a:avLst/>
          </a:prstGeom>
          <a:solidFill>
            <a:srgbClr val="FFFAE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Automatically register all those eligible to vote whenever they get a driver’s license or visit designated government offices. </a:t>
            </a: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046" y="3605634"/>
            <a:ext cx="5433693" cy="1188720"/>
          </a:xfrm>
          <a:prstGeom prst="rect">
            <a:avLst/>
          </a:prstGeom>
          <a:solidFill>
            <a:srgbClr val="FFFAE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rPr>
              <a:t>Automatically adding people to a public database is intrusive and violates their privacy. And there is no assurance it will improve voter turnout since it does not mean those who are registered will vote.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31" y="4796969"/>
            <a:ext cx="5433693" cy="1188720"/>
          </a:xfrm>
          <a:prstGeom prst="rect">
            <a:avLst/>
          </a:prstGeom>
          <a:solidFill>
            <a:srgbClr val="C7EAE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Allow people who have completed prison sentences to vote. They have paid their debt to society</a:t>
            </a:r>
            <a:r>
              <a:rPr lang="en-US" sz="1800" dirty="0">
                <a:solidFill>
                  <a:prstClr val="black"/>
                </a:solidFill>
                <a:latin typeface="Candara" panose="020E0502030303020204" pitchFamily="34" charset="0"/>
              </a:rPr>
              <a:t>.</a:t>
            </a: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046" y="4796969"/>
            <a:ext cx="5433693" cy="1188720"/>
          </a:xfrm>
          <a:prstGeom prst="rect">
            <a:avLst/>
          </a:prstGeom>
          <a:solidFill>
            <a:srgbClr val="C7EAE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rPr>
              <a:t>People convicted of serious crimes have forfeited their right to vote.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830" y="6003810"/>
            <a:ext cx="543369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BE3C4C"/>
                </a:solidFill>
                <a:effectLst/>
                <a:uLnTx/>
                <a:uFillTx/>
                <a:latin typeface="Candara" panose="020E0502030303020204" pitchFamily="34" charset="0"/>
                <a:ea typeface="+mn-ea"/>
                <a:cs typeface="+mn-cs"/>
              </a:rPr>
              <a:t>What else could we do, especially on a community level?</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046" y="5983074"/>
            <a:ext cx="5433693"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BE3C4C"/>
                </a:solidFill>
                <a:effectLst/>
                <a:uLnTx/>
                <a:uFillTx/>
                <a:latin typeface="Candara" panose="020E0502030303020204" pitchFamily="34" charset="0"/>
                <a:ea typeface="+mn-ea"/>
                <a:cs typeface="+mn-cs"/>
              </a:rPr>
              <a:t>What’s the trade-off if we do that?</a:t>
            </a:r>
            <a:r>
              <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t>
            </a:r>
          </a:p>
        </p:txBody>
      </p:sp>
    </p:spTree>
    <p:extLst>
      <p:ext uri="{BB962C8B-B14F-4D97-AF65-F5344CB8AC3E}">
        <p14:creationId xmlns:p14="http://schemas.microsoft.com/office/powerpoint/2010/main" val="223131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08660FA-1E1C-5643-80BC-B29B073F6B01}"/>
              </a:ext>
            </a:extLst>
          </p:cNvPr>
          <p:cNvSpPr/>
          <p:nvPr/>
        </p:nvSpPr>
        <p:spPr>
          <a:xfrm>
            <a:off x="-370461" y="1728275"/>
            <a:ext cx="3926990" cy="3926988"/>
          </a:xfrm>
          <a:prstGeom prst="ellipse">
            <a:avLst/>
          </a:prstGeom>
          <a:solidFill>
            <a:srgbClr val="46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chemeClr val="bg1"/>
              </a:solidFill>
              <a:effectLst/>
              <a:uLnTx/>
              <a:uFillTx/>
              <a:latin typeface="Garamond" panose="02020404030301010803" pitchFamily="18" charset="0"/>
              <a:cs typeface="Arial" pitchFamily="34" charset="0"/>
              <a:sym typeface="Wingdings"/>
            </a:endParaRPr>
          </a:p>
        </p:txBody>
      </p:sp>
      <p:sp>
        <p:nvSpPr>
          <p:cNvPr id="10" name="John Jersin">
            <a:extLst>
              <a:ext uri="{FF2B5EF4-FFF2-40B4-BE49-F238E27FC236}">
                <a16:creationId xmlns:a16="http://schemas.microsoft.com/office/drawing/2014/main" id="{F1580219-967E-DE49-8A6C-137BE9E661A5}"/>
              </a:ext>
            </a:extLst>
          </p:cNvPr>
          <p:cNvSpPr txBox="1"/>
          <p:nvPr/>
        </p:nvSpPr>
        <p:spPr>
          <a:xfrm>
            <a:off x="488196" y="2918225"/>
            <a:ext cx="3360781" cy="1380568"/>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wrap="square" lIns="24065" tIns="24065" rIns="24065" bIns="24065" numCol="1" anchor="t">
            <a:spAutoFit/>
          </a:bodyPr>
          <a:lstStyle>
            <a:defPPr>
              <a:defRPr lang="en-US"/>
            </a:defPPr>
            <a:lvl1pPr marL="0" algn="l" defTabSz="914400" rtl="0" eaLnBrk="1" latinLnBrk="0" hangingPunct="1">
              <a:lnSpc>
                <a:spcPct val="70000"/>
              </a:lnSpc>
              <a:defRPr sz="9000" b="0" kern="1200">
                <a:solidFill>
                  <a:srgbClr val="006FB9"/>
                </a:solidFill>
                <a:latin typeface="+mn-lt"/>
                <a:ea typeface="+mn-ea"/>
                <a:cs typeface="+mn-cs"/>
              </a:defRPr>
            </a:lvl1pPr>
          </a:lstStyle>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E3C4C"/>
                </a:solidFill>
                <a:effectLst/>
                <a:uLnTx/>
                <a:uFillTx/>
                <a:latin typeface="Helvetica" pitchFamily="2" charset="0"/>
                <a:ea typeface="+mn-ea"/>
                <a:cs typeface="Arial" pitchFamily="34" charset="0"/>
              </a:rPr>
              <a:t>OPTION 1</a:t>
            </a:r>
          </a:p>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4F9FE"/>
                </a:solidFill>
                <a:effectLst/>
                <a:uLnTx/>
                <a:uFillTx/>
                <a:latin typeface="Helvetica" pitchFamily="2" charset="0"/>
                <a:ea typeface="+mn-ea"/>
                <a:cs typeface="Arial" pitchFamily="34" charset="0"/>
              </a:rPr>
              <a:t>Questions for deliberation</a:t>
            </a:r>
            <a:r>
              <a:rPr kumimoji="0" lang="en-US" sz="3200" b="1" i="0" u="none" strike="noStrike" kern="1200" cap="none" spc="0" normalizeH="0" baseline="0" noProof="0" dirty="0">
                <a:ln>
                  <a:noFill/>
                </a:ln>
                <a:solidFill>
                  <a:srgbClr val="095A83"/>
                </a:solidFill>
                <a:effectLst/>
                <a:uLnTx/>
                <a:uFillTx/>
                <a:latin typeface="Helvetica" pitchFamily="2" charset="0"/>
                <a:ea typeface="+mn-ea"/>
                <a:cs typeface="Arial" pitchFamily="34" charset="0"/>
              </a:rPr>
              <a:t> </a:t>
            </a:r>
          </a:p>
        </p:txBody>
      </p:sp>
      <p:grpSp>
        <p:nvGrpSpPr>
          <p:cNvPr id="5" name="Group 4">
            <a:extLst>
              <a:ext uri="{FF2B5EF4-FFF2-40B4-BE49-F238E27FC236}">
                <a16:creationId xmlns:a16="http://schemas.microsoft.com/office/drawing/2014/main" id="{CC13EBC9-964E-D846-B408-0C460BF72DAF}"/>
              </a:ext>
            </a:extLst>
          </p:cNvPr>
          <p:cNvGrpSpPr/>
          <p:nvPr/>
        </p:nvGrpSpPr>
        <p:grpSpPr>
          <a:xfrm>
            <a:off x="4184059" y="1650535"/>
            <a:ext cx="7283208" cy="914162"/>
            <a:chOff x="10835460" y="1745505"/>
            <a:chExt cx="14570208" cy="1828800"/>
          </a:xfrm>
        </p:grpSpPr>
        <p:sp>
          <p:nvSpPr>
            <p:cNvPr id="14" name="Oval 13">
              <a:extLst>
                <a:ext uri="{FF2B5EF4-FFF2-40B4-BE49-F238E27FC236}">
                  <a16:creationId xmlns:a16="http://schemas.microsoft.com/office/drawing/2014/main" id="{8DFA0611-1A00-FF45-9DB4-91EA0D11339B}"/>
                </a:ext>
              </a:extLst>
            </p:cNvPr>
            <p:cNvSpPr/>
            <p:nvPr/>
          </p:nvSpPr>
          <p:spPr>
            <a:xfrm>
              <a:off x="10835460" y="2114407"/>
              <a:ext cx="1188720" cy="1188719"/>
            </a:xfrm>
            <a:prstGeom prst="ellipse">
              <a:avLst/>
            </a:prstGeom>
            <a:solidFill>
              <a:srgbClr val="46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15" name="Rectangle 14">
              <a:extLst>
                <a:ext uri="{FF2B5EF4-FFF2-40B4-BE49-F238E27FC236}">
                  <a16:creationId xmlns:a16="http://schemas.microsoft.com/office/drawing/2014/main" id="{40BA6A6C-F004-F445-9942-A621CDCD4F1F}"/>
                </a:ext>
              </a:extLst>
            </p:cNvPr>
            <p:cNvSpPr/>
            <p:nvPr/>
          </p:nvSpPr>
          <p:spPr>
            <a:xfrm>
              <a:off x="11144356" y="1745505"/>
              <a:ext cx="1145162"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1</a:t>
              </a:r>
            </a:p>
          </p:txBody>
        </p:sp>
        <p:sp>
          <p:nvSpPr>
            <p:cNvPr id="13" name="Rectangle 12">
              <a:extLst>
                <a:ext uri="{FF2B5EF4-FFF2-40B4-BE49-F238E27FC236}">
                  <a16:creationId xmlns:a16="http://schemas.microsoft.com/office/drawing/2014/main" id="{A123F226-A07F-CF43-9A5C-4D05F4F0AF8F}"/>
                </a:ext>
              </a:extLst>
            </p:cNvPr>
            <p:cNvSpPr/>
            <p:nvPr/>
          </p:nvSpPr>
          <p:spPr>
            <a:xfrm>
              <a:off x="12376465" y="1885930"/>
              <a:ext cx="13029203"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466CA7"/>
                  </a:solidFill>
                  <a:effectLst/>
                  <a:uLnTx/>
                  <a:uFillTx/>
                  <a:latin typeface="Candara" panose="020E0502030303020204" pitchFamily="34" charset="0"/>
                  <a:cs typeface="Arial" pitchFamily="34" charset="0"/>
                </a:rPr>
                <a:t>Automatic registration makes the process easier, but couldn’t it also increase the chances of accidentally including ineligible people? What should we do to make sure voting roles are accurate?</a:t>
              </a:r>
            </a:p>
          </p:txBody>
        </p:sp>
      </p:grpSp>
      <p:grpSp>
        <p:nvGrpSpPr>
          <p:cNvPr id="6" name="Group 5">
            <a:extLst>
              <a:ext uri="{FF2B5EF4-FFF2-40B4-BE49-F238E27FC236}">
                <a16:creationId xmlns:a16="http://schemas.microsoft.com/office/drawing/2014/main" id="{B1E308DE-CDED-C94C-B765-D9C214F78EBB}"/>
              </a:ext>
            </a:extLst>
          </p:cNvPr>
          <p:cNvGrpSpPr/>
          <p:nvPr/>
        </p:nvGrpSpPr>
        <p:grpSpPr>
          <a:xfrm>
            <a:off x="4277587" y="4024034"/>
            <a:ext cx="7419738" cy="914162"/>
            <a:chOff x="10835460" y="4637024"/>
            <a:chExt cx="14843339" cy="1828800"/>
          </a:xfrm>
        </p:grpSpPr>
        <p:grpSp>
          <p:nvGrpSpPr>
            <p:cNvPr id="4" name="Group 3">
              <a:extLst>
                <a:ext uri="{FF2B5EF4-FFF2-40B4-BE49-F238E27FC236}">
                  <a16:creationId xmlns:a16="http://schemas.microsoft.com/office/drawing/2014/main" id="{02E50F16-0522-7E40-A2A6-B731A38A4DE3}"/>
                </a:ext>
              </a:extLst>
            </p:cNvPr>
            <p:cNvGrpSpPr/>
            <p:nvPr/>
          </p:nvGrpSpPr>
          <p:grpSpPr>
            <a:xfrm>
              <a:off x="10835460" y="4637024"/>
              <a:ext cx="1461115" cy="1828800"/>
              <a:chOff x="10835460" y="4637024"/>
              <a:chExt cx="1461115" cy="1828800"/>
            </a:xfrm>
          </p:grpSpPr>
          <p:sp>
            <p:nvSpPr>
              <p:cNvPr id="19" name="Oval 18">
                <a:extLst>
                  <a:ext uri="{FF2B5EF4-FFF2-40B4-BE49-F238E27FC236}">
                    <a16:creationId xmlns:a16="http://schemas.microsoft.com/office/drawing/2014/main" id="{3F038128-ADF1-984F-95AC-384050D57526}"/>
                  </a:ext>
                </a:extLst>
              </p:cNvPr>
              <p:cNvSpPr/>
              <p:nvPr/>
            </p:nvSpPr>
            <p:spPr>
              <a:xfrm>
                <a:off x="10835460" y="4988436"/>
                <a:ext cx="1188720" cy="1188719"/>
              </a:xfrm>
              <a:prstGeom prst="ellipse">
                <a:avLst/>
              </a:prstGeom>
              <a:solidFill>
                <a:srgbClr val="46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20" name="Rectangle 19">
                <a:extLst>
                  <a:ext uri="{FF2B5EF4-FFF2-40B4-BE49-F238E27FC236}">
                    <a16:creationId xmlns:a16="http://schemas.microsoft.com/office/drawing/2014/main" id="{C575502A-ECB5-664A-91D2-907461D56B3E}"/>
                  </a:ext>
                </a:extLst>
              </p:cNvPr>
              <p:cNvSpPr/>
              <p:nvPr/>
            </p:nvSpPr>
            <p:spPr>
              <a:xfrm>
                <a:off x="11107855" y="4637024"/>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2</a:t>
                </a:r>
              </a:p>
            </p:txBody>
          </p:sp>
        </p:grpSp>
        <p:sp>
          <p:nvSpPr>
            <p:cNvPr id="18" name="Rectangle 17">
              <a:extLst>
                <a:ext uri="{FF2B5EF4-FFF2-40B4-BE49-F238E27FC236}">
                  <a16:creationId xmlns:a16="http://schemas.microsoft.com/office/drawing/2014/main" id="{02A8A406-3821-C341-A993-8CD008B26ABB}"/>
                </a:ext>
              </a:extLst>
            </p:cNvPr>
            <p:cNvSpPr/>
            <p:nvPr/>
          </p:nvSpPr>
          <p:spPr>
            <a:xfrm>
              <a:off x="12376465" y="4830896"/>
              <a:ext cx="13302334"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466CA7"/>
                  </a:solidFill>
                  <a:effectLst/>
                  <a:uLnTx/>
                  <a:uFillTx/>
                  <a:latin typeface="Candara" panose="020E0502030303020204" pitchFamily="34" charset="0"/>
                  <a:cs typeface="Arial" pitchFamily="34" charset="0"/>
                </a:rPr>
                <a:t>Suggestions to make voting easier—extended poll hours, mail-in ballots, etc.—are often quite costly. With government budgets strained at all levels, what would you be willing to cut to pay for these changes? </a:t>
              </a:r>
            </a:p>
          </p:txBody>
        </p:sp>
      </p:grpSp>
      <p:pic>
        <p:nvPicPr>
          <p:cNvPr id="31" name="MW_T" descr="1082965,C,25528,47502263-22da-4cc8-8d1b-c0c5ef429aa1,2" hidden="1"/>
          <p:cNvPicPr/>
          <p:nvPr/>
        </p:nvPicPr>
        <p:blipFill>
          <a:blip r:embed="rId3"/>
          <a:stretch>
            <a:fillRect/>
          </a:stretch>
        </p:blipFill>
        <p:spPr>
          <a:xfrm>
            <a:off x="794" y="894"/>
            <a:ext cx="6348" cy="6348"/>
          </a:xfrm>
          <a:prstGeom prst="rect">
            <a:avLst/>
          </a:prstGeom>
        </p:spPr>
      </p:pic>
      <p:pic>
        <p:nvPicPr>
          <p:cNvPr id="32" name="MW_T" descr="1038086,C,27223,c6b1d958-9b4f-4e26-9f40-d84f47146f76,1" hidden="1"/>
          <p:cNvPicPr/>
          <p:nvPr/>
        </p:nvPicPr>
        <p:blipFill>
          <a:blip r:embed="rId3"/>
          <a:stretch>
            <a:fillRect/>
          </a:stretch>
        </p:blipFill>
        <p:spPr>
          <a:xfrm>
            <a:off x="794" y="447"/>
            <a:ext cx="12698" cy="12698"/>
          </a:xfrm>
          <a:prstGeom prst="rect">
            <a:avLst/>
          </a:prstGeom>
        </p:spPr>
      </p:pic>
      <p:sp>
        <p:nvSpPr>
          <p:cNvPr id="8" name="TextBox 7">
            <a:extLst>
              <a:ext uri="{FF2B5EF4-FFF2-40B4-BE49-F238E27FC236}">
                <a16:creationId xmlns:a16="http://schemas.microsoft.com/office/drawing/2014/main" id="{E3CDA7FE-0A22-E044-B592-B28086E723BF}"/>
              </a:ext>
            </a:extLst>
          </p:cNvPr>
          <p:cNvSpPr txBox="1"/>
          <p:nvPr/>
        </p:nvSpPr>
        <p:spPr>
          <a:xfrm>
            <a:off x="5254171" y="5399314"/>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11" name="TextBox 10">
            <a:extLst>
              <a:ext uri="{FF2B5EF4-FFF2-40B4-BE49-F238E27FC236}">
                <a16:creationId xmlns:a16="http://schemas.microsoft.com/office/drawing/2014/main" id="{44A951AF-24F5-AD48-957E-B69174C15F52}"/>
              </a:ext>
            </a:extLst>
          </p:cNvPr>
          <p:cNvSpPr txBox="1"/>
          <p:nvPr/>
        </p:nvSpPr>
        <p:spPr>
          <a:xfrm>
            <a:off x="7707086" y="64443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2" name="TextBox 1">
            <a:extLst>
              <a:ext uri="{FF2B5EF4-FFF2-40B4-BE49-F238E27FC236}">
                <a16:creationId xmlns:a16="http://schemas.microsoft.com/office/drawing/2014/main" id="{A1E5A104-1170-B24C-AABB-10F4ACF5346D}"/>
              </a:ext>
            </a:extLst>
          </p:cNvPr>
          <p:cNvSpPr txBox="1"/>
          <p:nvPr/>
        </p:nvSpPr>
        <p:spPr>
          <a:xfrm>
            <a:off x="419837" y="464377"/>
            <a:ext cx="3510455" cy="1091565"/>
          </a:xfrm>
          <a:prstGeom prst="rect">
            <a:avLst/>
          </a:prstGeom>
          <a:noFill/>
        </p:spPr>
        <p:txBody>
          <a:bodyPr wrap="none" lIns="0" tIns="0" rIns="0" bIns="0" rtlCol="0">
            <a:noAutofit/>
          </a:bodyPr>
          <a:lstStyle/>
          <a:p>
            <a:r>
              <a:rPr lang="en-US" sz="2800" b="1" dirty="0">
                <a:solidFill>
                  <a:srgbClr val="466CA7"/>
                </a:solidFill>
                <a:latin typeface="Helvetica" pitchFamily="2" charset="0"/>
              </a:rPr>
              <a:t>Make it easier to </a:t>
            </a:r>
          </a:p>
          <a:p>
            <a:r>
              <a:rPr lang="en-US" sz="2800" b="1" dirty="0">
                <a:solidFill>
                  <a:srgbClr val="466CA7"/>
                </a:solidFill>
                <a:latin typeface="Helvetica" pitchFamily="2" charset="0"/>
              </a:rPr>
              <a:t>register and vote.</a:t>
            </a:r>
            <a:endParaRPr lang="en-US" sz="2800" b="1" dirty="0">
              <a:solidFill>
                <a:srgbClr val="466CA7"/>
              </a:solidFill>
              <a:latin typeface="LKN Sans" panose="02000503040000020003" pitchFamily="2" charset="0"/>
            </a:endParaRPr>
          </a:p>
        </p:txBody>
      </p:sp>
    </p:spTree>
    <p:extLst>
      <p:ext uri="{BB962C8B-B14F-4D97-AF65-F5344CB8AC3E}">
        <p14:creationId xmlns:p14="http://schemas.microsoft.com/office/powerpoint/2010/main" val="21976203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332347" y="131789"/>
            <a:ext cx="4011084" cy="1614714"/>
          </a:xfrm>
        </p:spPr>
        <p:txBody>
          <a:bodyPr>
            <a:normAutofit/>
          </a:bodyPr>
          <a:lstStyle/>
          <a:p>
            <a:r>
              <a:rPr lang="en-US" sz="2800" dirty="0">
                <a:solidFill>
                  <a:srgbClr val="C00000"/>
                </a:solidFill>
                <a:latin typeface="Helvetica" pitchFamily="2" charset="0"/>
              </a:rPr>
              <a:t>OPTION 2:</a:t>
            </a:r>
            <a:br>
              <a:rPr lang="en-US" sz="2800" dirty="0">
                <a:latin typeface="Helvetica" pitchFamily="2" charset="0"/>
              </a:rPr>
            </a:br>
            <a:r>
              <a:rPr lang="en-US" sz="2800" dirty="0">
                <a:solidFill>
                  <a:srgbClr val="466CA7"/>
                </a:solidFill>
                <a:latin typeface="Helvetica" pitchFamily="2" charset="0"/>
              </a:rPr>
              <a:t>Do more to make elections secure.</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935186" y="273050"/>
            <a:ext cx="7903027" cy="6191249"/>
          </a:xfrm>
        </p:spPr>
        <p:txBody>
          <a:bodyPr>
            <a:normAutofit fontScale="92500" lnSpcReduction="10000"/>
          </a:bodyPr>
          <a:lstStyle/>
          <a:p>
            <a:endParaRPr lang="en-US" sz="2000" dirty="0">
              <a:latin typeface="Helvetica" pitchFamily="2"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The Constitution allows each state to control its own election procedures, which adds to the challenge of securing elections, especially in an environment where foreign governments are actively trying to interfere. </a:t>
            </a:r>
          </a:p>
          <a:p>
            <a:pPr marL="342900" indent="-342900">
              <a:buClr>
                <a:srgbClr val="466CA7"/>
              </a:buClr>
              <a:buSzPct val="150000"/>
              <a:buFont typeface="Arial" panose="020B0604020202020204" pitchFamily="34" charset="0"/>
              <a:buChar char="•"/>
            </a:pPr>
            <a:endParaRPr lang="en-US" sz="2400" dirty="0">
              <a:solidFill>
                <a:srgbClr val="466CA7"/>
              </a:solidFill>
              <a:latin typeface="Candara" panose="020E0502030303020204" pitchFamily="34"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There are few uniform standards. For example, five states conduct their voting almost entirely by mail, while others sharply restrict it. </a:t>
            </a:r>
          </a:p>
          <a:p>
            <a:pPr>
              <a:buClr>
                <a:srgbClr val="466CA7"/>
              </a:buClr>
              <a:buSzPct val="150000"/>
            </a:pPr>
            <a:endParaRPr lang="en-US" sz="2400" dirty="0">
              <a:solidFill>
                <a:srgbClr val="466CA7"/>
              </a:solidFill>
              <a:latin typeface="Candara" panose="020E0502030303020204" pitchFamily="34"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In eight states, there is no paper record of ballots casts.</a:t>
            </a:r>
          </a:p>
          <a:p>
            <a:pPr marL="342900" indent="-342900">
              <a:buClr>
                <a:srgbClr val="466CA7"/>
              </a:buClr>
              <a:buSzPct val="150000"/>
              <a:buFont typeface="Arial" panose="020B0604020202020204" pitchFamily="34" charset="0"/>
              <a:buChar char="•"/>
            </a:pPr>
            <a:endParaRPr lang="en-US" sz="2400" dirty="0">
              <a:solidFill>
                <a:srgbClr val="466CA7"/>
              </a:solidFill>
              <a:latin typeface="Candara" panose="020E0502030303020204" pitchFamily="34"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Methods for checking registration databases to clean the rolls of voters who have moved or died vary widely among states.</a:t>
            </a:r>
          </a:p>
          <a:p>
            <a:pPr>
              <a:buClr>
                <a:srgbClr val="713882"/>
              </a:buClr>
            </a:pPr>
            <a:r>
              <a:rPr lang="en-US" sz="2400" dirty="0">
                <a:solidFill>
                  <a:srgbClr val="1D366D"/>
                </a:solidFill>
                <a:latin typeface="Helvetica" pitchFamily="2" charset="0"/>
              </a:rPr>
              <a:t> </a:t>
            </a:r>
            <a:endParaRPr lang="en-US" sz="2400" dirty="0"/>
          </a:p>
          <a:p>
            <a:pPr>
              <a:buClr>
                <a:srgbClr val="713882"/>
              </a:buClr>
            </a:pPr>
            <a:r>
              <a:rPr lang="en-US" sz="2400" b="1" dirty="0">
                <a:solidFill>
                  <a:srgbClr val="BE3C4C"/>
                </a:solidFill>
              </a:rPr>
              <a:t>A Primary Drawback </a:t>
            </a:r>
          </a:p>
          <a:p>
            <a:pPr lvl="1">
              <a:buClr>
                <a:srgbClr val="713882"/>
              </a:buClr>
            </a:pPr>
            <a:r>
              <a:rPr lang="en-US" sz="2210" i="1" dirty="0">
                <a:solidFill>
                  <a:srgbClr val="466CA7"/>
                </a:solidFill>
                <a:latin typeface="Candara" panose="020E0502030303020204" pitchFamily="34" charset="0"/>
              </a:rPr>
              <a:t>Steps intended to fight fraud often end up discouraging legitimate voters, especially low-income and minority voters. </a:t>
            </a:r>
            <a:endParaRPr lang="en-US" sz="2210" dirty="0">
              <a:solidFill>
                <a:srgbClr val="466CA7"/>
              </a:solidFill>
              <a:latin typeface="Candara" panose="020E0502030303020204" pitchFamily="34" charset="0"/>
            </a:endParaRPr>
          </a:p>
          <a:p>
            <a:endParaRPr lang="en-US" dirty="0"/>
          </a:p>
        </p:txBody>
      </p:sp>
      <p:sp>
        <p:nvSpPr>
          <p:cNvPr id="8" name="Oval 7">
            <a:extLst>
              <a:ext uri="{FF2B5EF4-FFF2-40B4-BE49-F238E27FC236}">
                <a16:creationId xmlns:a16="http://schemas.microsoft.com/office/drawing/2014/main" id="{4A592283-6F6E-3E4B-AF53-3F6A45C46CFE}"/>
              </a:ext>
            </a:extLst>
          </p:cNvPr>
          <p:cNvSpPr/>
          <p:nvPr/>
        </p:nvSpPr>
        <p:spPr>
          <a:xfrm>
            <a:off x="-650479" y="2128557"/>
            <a:ext cx="3926990" cy="3635359"/>
          </a:xfrm>
          <a:prstGeom prst="ellipse">
            <a:avLst/>
          </a:prstGeom>
          <a:solidFill>
            <a:srgbClr val="466CA7"/>
          </a:solidFill>
          <a:ln w="12700" cap="flat" cmpd="sng" algn="ctr">
            <a:noFill/>
            <a:prstDash val="solid"/>
            <a:miter lim="800000"/>
          </a:ln>
          <a:effectLst/>
        </p:spPr>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TextBox 9">
            <a:extLst>
              <a:ext uri="{FF2B5EF4-FFF2-40B4-BE49-F238E27FC236}">
                <a16:creationId xmlns:a16="http://schemas.microsoft.com/office/drawing/2014/main" id="{317D7760-73B6-0943-8ADF-4CA18C6AA127}"/>
              </a:ext>
            </a:extLst>
          </p:cNvPr>
          <p:cNvSpPr txBox="1"/>
          <p:nvPr/>
        </p:nvSpPr>
        <p:spPr>
          <a:xfrm>
            <a:off x="332347" y="2976740"/>
            <a:ext cx="255799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This option says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that making elections more secure should be our priority.</a:t>
            </a:r>
          </a:p>
        </p:txBody>
      </p:sp>
    </p:spTree>
    <p:extLst>
      <p:ext uri="{BB962C8B-B14F-4D97-AF65-F5344CB8AC3E}">
        <p14:creationId xmlns:p14="http://schemas.microsoft.com/office/powerpoint/2010/main" val="154862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739763" y="107969"/>
            <a:ext cx="10515600" cy="640715"/>
          </a:xfrm>
        </p:spPr>
        <p:txBody>
          <a:bodyPr>
            <a:normAutofit/>
          </a:bodyPr>
          <a:lstStyle/>
          <a:p>
            <a:pPr algn="ctr"/>
            <a:r>
              <a:rPr lang="en-US" sz="3200" b="1" dirty="0">
                <a:solidFill>
                  <a:srgbClr val="466CA7"/>
                </a:solidFill>
                <a:latin typeface="Helvetica" pitchFamily="2" charset="0"/>
              </a:rPr>
              <a:t>Option 2: Do more to make elections secure.</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65" y="846857"/>
            <a:ext cx="5433691" cy="421957"/>
          </a:xfrm>
          <a:solidFill>
            <a:srgbClr val="1D366D"/>
          </a:solidFill>
        </p:spPr>
        <p:txBody>
          <a:bodyPr/>
          <a:lstStyle/>
          <a:p>
            <a:r>
              <a:rPr lang="en-US" dirty="0">
                <a:solidFill>
                  <a:schemeClr val="bg1"/>
                </a:solidFill>
                <a:latin typeface="Candara" panose="020E0502030303020204" pitchFamily="34" charset="0"/>
              </a:rPr>
              <a:t>Actions</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48" y="1268814"/>
            <a:ext cx="5433693" cy="1188720"/>
          </a:xfrm>
          <a:solidFill>
            <a:srgbClr val="F4F9FE"/>
          </a:solidFill>
        </p:spPr>
        <p:txBody>
          <a:bodyPr>
            <a:noAutofit/>
          </a:bodyPr>
          <a:lstStyle/>
          <a:p>
            <a:pPr marL="0" indent="0">
              <a:buNone/>
            </a:pPr>
            <a:r>
              <a:rPr lang="en-US" sz="1800" dirty="0">
                <a:latin typeface="Candara" panose="020E0502030303020204" pitchFamily="34" charset="0"/>
              </a:rPr>
              <a:t>Require photo ID for all federal, state, and local elections. This will be much more reliable than just matching signatures. </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26" y="846857"/>
            <a:ext cx="5433692" cy="421957"/>
          </a:xfrm>
          <a:solidFill>
            <a:srgbClr val="BE3C4C"/>
          </a:solidFill>
        </p:spPr>
        <p:txBody>
          <a:bodyPr/>
          <a:lstStyle/>
          <a:p>
            <a:r>
              <a:rPr lang="en-US" dirty="0">
                <a:solidFill>
                  <a:schemeClr val="bg1"/>
                </a:solidFill>
                <a:latin typeface="Candara" panose="020E0502030303020204" pitchFamily="34" charset="0"/>
              </a:rPr>
              <a:t>Possible 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09" y="1268814"/>
            <a:ext cx="5433692" cy="1188720"/>
          </a:xfrm>
          <a:solidFill>
            <a:srgbClr val="F4F9FE"/>
          </a:solidFill>
        </p:spPr>
        <p:txBody>
          <a:bodyPr>
            <a:noAutofit/>
          </a:bodyPr>
          <a:lstStyle/>
          <a:p>
            <a:pPr marL="0" indent="0">
              <a:buNone/>
            </a:pPr>
            <a:r>
              <a:rPr lang="en-US" sz="1800" dirty="0">
                <a:latin typeface="Candara" panose="020E0502030303020204" pitchFamily="34" charset="0"/>
              </a:rPr>
              <a:t>Making voter ID a requirement will deprive millions of the basic right to vote, especially older Americans and those who do not drive.</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31" y="2421518"/>
            <a:ext cx="5433693" cy="1188720"/>
          </a:xfrm>
          <a:prstGeom prst="rect">
            <a:avLst/>
          </a:prstGeom>
          <a:solidFill>
            <a:srgbClr val="CAE7F6"/>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Require voters to apply for and give a valid reason, such as travel or illness, for absentee voting.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077" y="2416914"/>
            <a:ext cx="5433693" cy="1188720"/>
          </a:xfrm>
          <a:prstGeom prst="rect">
            <a:avLst/>
          </a:prstGeom>
          <a:solidFill>
            <a:srgbClr val="CAE7F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People should be able to vote absentee for any reason. This requirement would just make it harder for many people to vote.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31" y="3605634"/>
            <a:ext cx="5433693" cy="1188720"/>
          </a:xfrm>
          <a:prstGeom prst="rect">
            <a:avLst/>
          </a:prstGeom>
          <a:solidFill>
            <a:srgbClr val="FFFAE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Use only voting machines that scan voter-prepared paper ballots, and mandate that all election boards keep a paper trail. </a:t>
            </a: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046" y="3605634"/>
            <a:ext cx="5433693" cy="1188720"/>
          </a:xfrm>
          <a:prstGeom prst="rect">
            <a:avLst/>
          </a:prstGeom>
          <a:solidFill>
            <a:srgbClr val="FFFAE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Paper-based voting systems are slow and inefficient. Some election outcomes will not be known for days or weeks after the ballots have been cast.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31" y="4753734"/>
            <a:ext cx="5433693" cy="1188720"/>
          </a:xfrm>
          <a:prstGeom prst="rect">
            <a:avLst/>
          </a:prstGeom>
          <a:solidFill>
            <a:srgbClr val="C7EAE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Remove voters from registration rolls if they haven’t voted recently.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046" y="4796969"/>
            <a:ext cx="5433693" cy="1188720"/>
          </a:xfrm>
          <a:prstGeom prst="rect">
            <a:avLst/>
          </a:prstGeom>
          <a:solidFill>
            <a:srgbClr val="C7EAE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Americans have the right to sit out elections where the issues or the candidates don’t interest them. This just discourages people when they do want to vote.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5" name="TextBox 14">
            <a:extLst>
              <a:ext uri="{FF2B5EF4-FFF2-40B4-BE49-F238E27FC236}">
                <a16:creationId xmlns:a16="http://schemas.microsoft.com/office/drawing/2014/main" id="{598E4F62-AABF-0043-BF58-6A56C1139F25}"/>
              </a:ext>
            </a:extLst>
          </p:cNvPr>
          <p:cNvSpPr txBox="1"/>
          <p:nvPr/>
        </p:nvSpPr>
        <p:spPr>
          <a:xfrm>
            <a:off x="6377045" y="5980699"/>
            <a:ext cx="543369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E3C4C"/>
                </a:solidFill>
                <a:effectLst/>
                <a:uLnTx/>
                <a:uFillTx/>
                <a:latin typeface="Candara" panose="020E0502030303020204" pitchFamily="34" charset="0"/>
                <a:ea typeface="+mn-ea"/>
                <a:cs typeface="+mn-cs"/>
              </a:rPr>
              <a:t>What’s the trade-off if we do that?</a:t>
            </a:r>
            <a:endPar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13" name="TextBox 12">
            <a:extLst>
              <a:ext uri="{FF2B5EF4-FFF2-40B4-BE49-F238E27FC236}">
                <a16:creationId xmlns:a16="http://schemas.microsoft.com/office/drawing/2014/main" id="{C933C2CC-7D22-D546-AD9A-E14CEF086622}"/>
              </a:ext>
            </a:extLst>
          </p:cNvPr>
          <p:cNvSpPr txBox="1"/>
          <p:nvPr/>
        </p:nvSpPr>
        <p:spPr>
          <a:xfrm>
            <a:off x="11169570" y="6134582"/>
            <a:ext cx="184731" cy="369332"/>
          </a:xfrm>
          <a:prstGeom prst="rect">
            <a:avLst/>
          </a:prstGeom>
          <a:noFill/>
        </p:spPr>
        <p:txBody>
          <a:bodyPr wrap="none" rtlCol="0">
            <a:spAutoFit/>
          </a:bodyPr>
          <a:lstStyle/>
          <a:p>
            <a:endParaRPr lang="en-US" dirty="0"/>
          </a:p>
        </p:txBody>
      </p:sp>
      <p:sp>
        <p:nvSpPr>
          <p:cNvPr id="16" name="TextBox 15">
            <a:extLst>
              <a:ext uri="{FF2B5EF4-FFF2-40B4-BE49-F238E27FC236}">
                <a16:creationId xmlns:a16="http://schemas.microsoft.com/office/drawing/2014/main" id="{8E6E4B91-D0E7-E449-B371-F1C979882CA7}"/>
              </a:ext>
            </a:extLst>
          </p:cNvPr>
          <p:cNvSpPr txBox="1"/>
          <p:nvPr/>
        </p:nvSpPr>
        <p:spPr>
          <a:xfrm>
            <a:off x="563830" y="5978470"/>
            <a:ext cx="5433693" cy="646331"/>
          </a:xfrm>
          <a:prstGeom prst="rect">
            <a:avLst/>
          </a:prstGeom>
          <a:noFill/>
        </p:spPr>
        <p:txBody>
          <a:bodyPr wrap="square" rtlCol="0">
            <a:spAutoFit/>
          </a:bodyPr>
          <a:lstStyle/>
          <a:p>
            <a:r>
              <a:rPr lang="en-US" b="1" dirty="0">
                <a:solidFill>
                  <a:srgbClr val="BE3C4C"/>
                </a:solidFill>
              </a:rPr>
              <a:t>What else? What could we do, especially as a community?</a:t>
            </a:r>
          </a:p>
        </p:txBody>
      </p:sp>
    </p:spTree>
    <p:extLst>
      <p:ext uri="{BB962C8B-B14F-4D97-AF65-F5344CB8AC3E}">
        <p14:creationId xmlns:p14="http://schemas.microsoft.com/office/powerpoint/2010/main" val="229632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08660FA-1E1C-5643-80BC-B29B073F6B01}"/>
              </a:ext>
            </a:extLst>
          </p:cNvPr>
          <p:cNvSpPr/>
          <p:nvPr/>
        </p:nvSpPr>
        <p:spPr>
          <a:xfrm>
            <a:off x="-370461" y="1728275"/>
            <a:ext cx="3926990" cy="3926988"/>
          </a:xfrm>
          <a:prstGeom prst="ellipse">
            <a:avLst/>
          </a:prstGeom>
          <a:solidFill>
            <a:srgbClr val="46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DFAF5"/>
              </a:solidFill>
              <a:effectLst/>
              <a:uLnTx/>
              <a:uFillTx/>
              <a:latin typeface="Garamond" panose="02020404030301010803" pitchFamily="18" charset="0"/>
              <a:cs typeface="Arial" pitchFamily="34" charset="0"/>
              <a:sym typeface="Wingdings"/>
            </a:endParaRPr>
          </a:p>
        </p:txBody>
      </p:sp>
      <p:sp>
        <p:nvSpPr>
          <p:cNvPr id="10" name="John Jersin">
            <a:extLst>
              <a:ext uri="{FF2B5EF4-FFF2-40B4-BE49-F238E27FC236}">
                <a16:creationId xmlns:a16="http://schemas.microsoft.com/office/drawing/2014/main" id="{F1580219-967E-DE49-8A6C-137BE9E661A5}"/>
              </a:ext>
            </a:extLst>
          </p:cNvPr>
          <p:cNvSpPr txBox="1"/>
          <p:nvPr/>
        </p:nvSpPr>
        <p:spPr>
          <a:xfrm>
            <a:off x="488196" y="2918225"/>
            <a:ext cx="3360781" cy="1380568"/>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wrap="square" lIns="24065" tIns="24065" rIns="24065" bIns="24065" numCol="1" anchor="t">
            <a:spAutoFit/>
          </a:bodyPr>
          <a:lstStyle>
            <a:defPPr>
              <a:defRPr lang="en-US"/>
            </a:defPPr>
            <a:lvl1pPr marL="0" algn="l" defTabSz="914400" rtl="0" eaLnBrk="1" latinLnBrk="0" hangingPunct="1">
              <a:lnSpc>
                <a:spcPct val="70000"/>
              </a:lnSpc>
              <a:defRPr sz="9000" b="0" kern="1200">
                <a:solidFill>
                  <a:srgbClr val="006FB9"/>
                </a:solidFill>
                <a:latin typeface="+mn-lt"/>
                <a:ea typeface="+mn-ea"/>
                <a:cs typeface="+mn-cs"/>
              </a:defRPr>
            </a:lvl1pPr>
          </a:lstStyle>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E3C4C"/>
                </a:solidFill>
                <a:effectLst/>
                <a:uLnTx/>
                <a:uFillTx/>
                <a:latin typeface="Helvetica" pitchFamily="2" charset="0"/>
                <a:ea typeface="+mn-ea"/>
                <a:cs typeface="Arial" pitchFamily="34" charset="0"/>
              </a:rPr>
              <a:t>OPTION </a:t>
            </a:r>
            <a:r>
              <a:rPr lang="en-US" sz="3200" b="1" dirty="0">
                <a:solidFill>
                  <a:srgbClr val="BE3C4C"/>
                </a:solidFill>
                <a:latin typeface="Helvetica" pitchFamily="2" charset="0"/>
                <a:cs typeface="Arial" pitchFamily="34" charset="0"/>
              </a:rPr>
              <a:t>2</a:t>
            </a:r>
            <a:endParaRPr kumimoji="0" lang="en-US" sz="3200" b="1" i="0" u="none" strike="noStrike" kern="1200" cap="none" spc="0" normalizeH="0" baseline="0" noProof="0" dirty="0">
              <a:ln>
                <a:noFill/>
              </a:ln>
              <a:solidFill>
                <a:srgbClr val="BE3C4C"/>
              </a:solidFill>
              <a:effectLst/>
              <a:uLnTx/>
              <a:uFillTx/>
              <a:latin typeface="Helvetica" pitchFamily="2" charset="0"/>
              <a:ea typeface="+mn-ea"/>
              <a:cs typeface="Arial" pitchFamily="34" charset="0"/>
            </a:endParaRPr>
          </a:p>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4F9FE"/>
                </a:solidFill>
                <a:effectLst/>
                <a:uLnTx/>
                <a:uFillTx/>
                <a:latin typeface="Helvetica" pitchFamily="2" charset="0"/>
                <a:ea typeface="+mn-ea"/>
                <a:cs typeface="Arial" pitchFamily="34" charset="0"/>
              </a:rPr>
              <a:t>Questions for deliberation</a:t>
            </a:r>
            <a:r>
              <a:rPr kumimoji="0" lang="en-US" sz="3200" b="1" i="0" u="none" strike="noStrike" kern="1200" cap="none" spc="0" normalizeH="0" baseline="0" noProof="0" dirty="0">
                <a:ln>
                  <a:noFill/>
                </a:ln>
                <a:solidFill>
                  <a:srgbClr val="095A83"/>
                </a:solidFill>
                <a:effectLst/>
                <a:uLnTx/>
                <a:uFillTx/>
                <a:latin typeface="Helvetica" pitchFamily="2" charset="0"/>
                <a:ea typeface="+mn-ea"/>
                <a:cs typeface="Arial" pitchFamily="34" charset="0"/>
              </a:rPr>
              <a:t> </a:t>
            </a:r>
          </a:p>
        </p:txBody>
      </p:sp>
      <p:grpSp>
        <p:nvGrpSpPr>
          <p:cNvPr id="5" name="Group 4">
            <a:extLst>
              <a:ext uri="{FF2B5EF4-FFF2-40B4-BE49-F238E27FC236}">
                <a16:creationId xmlns:a16="http://schemas.microsoft.com/office/drawing/2014/main" id="{CC13EBC9-964E-D846-B408-0C460BF72DAF}"/>
              </a:ext>
            </a:extLst>
          </p:cNvPr>
          <p:cNvGrpSpPr/>
          <p:nvPr/>
        </p:nvGrpSpPr>
        <p:grpSpPr>
          <a:xfrm>
            <a:off x="4184059" y="1728275"/>
            <a:ext cx="7283208" cy="914162"/>
            <a:chOff x="10835460" y="1745505"/>
            <a:chExt cx="14570208" cy="1828800"/>
          </a:xfrm>
        </p:grpSpPr>
        <p:sp>
          <p:nvSpPr>
            <p:cNvPr id="14" name="Oval 13">
              <a:extLst>
                <a:ext uri="{FF2B5EF4-FFF2-40B4-BE49-F238E27FC236}">
                  <a16:creationId xmlns:a16="http://schemas.microsoft.com/office/drawing/2014/main" id="{8DFA0611-1A00-FF45-9DB4-91EA0D11339B}"/>
                </a:ext>
              </a:extLst>
            </p:cNvPr>
            <p:cNvSpPr/>
            <p:nvPr/>
          </p:nvSpPr>
          <p:spPr>
            <a:xfrm>
              <a:off x="10835460" y="2114407"/>
              <a:ext cx="1188720" cy="1188719"/>
            </a:xfrm>
            <a:prstGeom prst="ellipse">
              <a:avLst/>
            </a:prstGeom>
            <a:solidFill>
              <a:srgbClr val="46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15" name="Rectangle 14">
              <a:extLst>
                <a:ext uri="{FF2B5EF4-FFF2-40B4-BE49-F238E27FC236}">
                  <a16:creationId xmlns:a16="http://schemas.microsoft.com/office/drawing/2014/main" id="{40BA6A6C-F004-F445-9942-A621CDCD4F1F}"/>
                </a:ext>
              </a:extLst>
            </p:cNvPr>
            <p:cNvSpPr/>
            <p:nvPr/>
          </p:nvSpPr>
          <p:spPr>
            <a:xfrm>
              <a:off x="11144356" y="1745505"/>
              <a:ext cx="1145162"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1</a:t>
              </a:r>
            </a:p>
          </p:txBody>
        </p:sp>
        <p:sp>
          <p:nvSpPr>
            <p:cNvPr id="13" name="Rectangle 12">
              <a:extLst>
                <a:ext uri="{FF2B5EF4-FFF2-40B4-BE49-F238E27FC236}">
                  <a16:creationId xmlns:a16="http://schemas.microsoft.com/office/drawing/2014/main" id="{A123F226-A07F-CF43-9A5C-4D05F4F0AF8F}"/>
                </a:ext>
              </a:extLst>
            </p:cNvPr>
            <p:cNvSpPr/>
            <p:nvPr/>
          </p:nvSpPr>
          <p:spPr>
            <a:xfrm>
              <a:off x="12376465" y="1885930"/>
              <a:ext cx="13029203"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466CA7"/>
                  </a:solidFill>
                  <a:effectLst/>
                  <a:uLnTx/>
                  <a:uFillTx/>
                  <a:latin typeface="Candara" panose="020E0502030303020204" pitchFamily="34" charset="0"/>
                  <a:cs typeface="Arial" pitchFamily="34" charset="0"/>
                </a:rPr>
                <a:t>People show IDs to get on planes and rent cars, and there are alternative IDs for people who don’t drive. Wouldn’t this be a straightforward and minimally intrusive requirement for voting. Why or why not?</a:t>
              </a:r>
            </a:p>
          </p:txBody>
        </p:sp>
      </p:grpSp>
      <p:grpSp>
        <p:nvGrpSpPr>
          <p:cNvPr id="6" name="Group 5">
            <a:extLst>
              <a:ext uri="{FF2B5EF4-FFF2-40B4-BE49-F238E27FC236}">
                <a16:creationId xmlns:a16="http://schemas.microsoft.com/office/drawing/2014/main" id="{B1E308DE-CDED-C94C-B765-D9C214F78EBB}"/>
              </a:ext>
            </a:extLst>
          </p:cNvPr>
          <p:cNvGrpSpPr/>
          <p:nvPr/>
        </p:nvGrpSpPr>
        <p:grpSpPr>
          <a:xfrm>
            <a:off x="4277587" y="4024034"/>
            <a:ext cx="7419738" cy="914162"/>
            <a:chOff x="10835460" y="4637024"/>
            <a:chExt cx="14843339" cy="1828800"/>
          </a:xfrm>
        </p:grpSpPr>
        <p:grpSp>
          <p:nvGrpSpPr>
            <p:cNvPr id="4" name="Group 3">
              <a:extLst>
                <a:ext uri="{FF2B5EF4-FFF2-40B4-BE49-F238E27FC236}">
                  <a16:creationId xmlns:a16="http://schemas.microsoft.com/office/drawing/2014/main" id="{02E50F16-0522-7E40-A2A6-B731A38A4DE3}"/>
                </a:ext>
              </a:extLst>
            </p:cNvPr>
            <p:cNvGrpSpPr/>
            <p:nvPr/>
          </p:nvGrpSpPr>
          <p:grpSpPr>
            <a:xfrm>
              <a:off x="10835460" y="4637024"/>
              <a:ext cx="1461115" cy="1828800"/>
              <a:chOff x="10835460" y="4637024"/>
              <a:chExt cx="1461115" cy="1828800"/>
            </a:xfrm>
          </p:grpSpPr>
          <p:sp>
            <p:nvSpPr>
              <p:cNvPr id="19" name="Oval 18">
                <a:extLst>
                  <a:ext uri="{FF2B5EF4-FFF2-40B4-BE49-F238E27FC236}">
                    <a16:creationId xmlns:a16="http://schemas.microsoft.com/office/drawing/2014/main" id="{3F038128-ADF1-984F-95AC-384050D57526}"/>
                  </a:ext>
                </a:extLst>
              </p:cNvPr>
              <p:cNvSpPr/>
              <p:nvPr/>
            </p:nvSpPr>
            <p:spPr>
              <a:xfrm>
                <a:off x="10835460" y="4988436"/>
                <a:ext cx="1188720" cy="1188719"/>
              </a:xfrm>
              <a:prstGeom prst="ellipse">
                <a:avLst/>
              </a:prstGeom>
              <a:solidFill>
                <a:srgbClr val="46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20" name="Rectangle 19">
                <a:extLst>
                  <a:ext uri="{FF2B5EF4-FFF2-40B4-BE49-F238E27FC236}">
                    <a16:creationId xmlns:a16="http://schemas.microsoft.com/office/drawing/2014/main" id="{C575502A-ECB5-664A-91D2-907461D56B3E}"/>
                  </a:ext>
                </a:extLst>
              </p:cNvPr>
              <p:cNvSpPr/>
              <p:nvPr/>
            </p:nvSpPr>
            <p:spPr>
              <a:xfrm>
                <a:off x="11107855" y="4637024"/>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2</a:t>
                </a:r>
              </a:p>
            </p:txBody>
          </p:sp>
        </p:grpSp>
        <p:sp>
          <p:nvSpPr>
            <p:cNvPr id="18" name="Rectangle 17">
              <a:extLst>
                <a:ext uri="{FF2B5EF4-FFF2-40B4-BE49-F238E27FC236}">
                  <a16:creationId xmlns:a16="http://schemas.microsoft.com/office/drawing/2014/main" id="{02A8A406-3821-C341-A993-8CD008B26ABB}"/>
                </a:ext>
              </a:extLst>
            </p:cNvPr>
            <p:cNvSpPr/>
            <p:nvPr/>
          </p:nvSpPr>
          <p:spPr>
            <a:xfrm>
              <a:off x="12376465" y="4830896"/>
              <a:ext cx="13302334"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466CA7"/>
                  </a:solidFill>
                  <a:effectLst/>
                  <a:uLnTx/>
                  <a:uFillTx/>
                  <a:latin typeface="Candara" panose="020E0502030303020204" pitchFamily="34" charset="0"/>
                  <a:cs typeface="Arial" pitchFamily="34" charset="0"/>
                </a:rPr>
                <a:t>More federal involvement in safeguarding elections would bring expertise and resources to strapped local election boards. But could the federal government use its power to steer outcomes and/or discourage opposing party members from voting?</a:t>
              </a:r>
              <a:r>
                <a:rPr kumimoji="0" lang="en-US" sz="2000" b="0" i="0" u="none" strike="noStrike" kern="1200" cap="none" spc="0" normalizeH="0" baseline="0" noProof="0" dirty="0">
                  <a:ln>
                    <a:noFill/>
                  </a:ln>
                  <a:solidFill>
                    <a:srgbClr val="466CA7"/>
                  </a:solidFill>
                  <a:effectLst/>
                  <a:uLnTx/>
                  <a:uFillTx/>
                  <a:latin typeface="Helvetica" pitchFamily="2" charset="0"/>
                  <a:ea typeface="+mn-ea"/>
                  <a:cs typeface="Arial" pitchFamily="34" charset="0"/>
                </a:rPr>
                <a:t> </a:t>
              </a:r>
            </a:p>
          </p:txBody>
        </p:sp>
      </p:grpSp>
      <p:pic>
        <p:nvPicPr>
          <p:cNvPr id="31" name="MW_T" descr="1082965,C,25528,47502263-22da-4cc8-8d1b-c0c5ef429aa1,2" hidden="1"/>
          <p:cNvPicPr/>
          <p:nvPr/>
        </p:nvPicPr>
        <p:blipFill>
          <a:blip r:embed="rId3"/>
          <a:stretch>
            <a:fillRect/>
          </a:stretch>
        </p:blipFill>
        <p:spPr>
          <a:xfrm>
            <a:off x="794" y="894"/>
            <a:ext cx="6348" cy="6348"/>
          </a:xfrm>
          <a:prstGeom prst="rect">
            <a:avLst/>
          </a:prstGeom>
        </p:spPr>
      </p:pic>
      <p:pic>
        <p:nvPicPr>
          <p:cNvPr id="32" name="MW_T" descr="1038086,C,27223,c6b1d958-9b4f-4e26-9f40-d84f47146f76,1" hidden="1"/>
          <p:cNvPicPr/>
          <p:nvPr/>
        </p:nvPicPr>
        <p:blipFill>
          <a:blip r:embed="rId3"/>
          <a:stretch>
            <a:fillRect/>
          </a:stretch>
        </p:blipFill>
        <p:spPr>
          <a:xfrm>
            <a:off x="794" y="447"/>
            <a:ext cx="12698" cy="12698"/>
          </a:xfrm>
          <a:prstGeom prst="rect">
            <a:avLst/>
          </a:prstGeom>
        </p:spPr>
      </p:pic>
      <p:sp>
        <p:nvSpPr>
          <p:cNvPr id="8" name="TextBox 7">
            <a:extLst>
              <a:ext uri="{FF2B5EF4-FFF2-40B4-BE49-F238E27FC236}">
                <a16:creationId xmlns:a16="http://schemas.microsoft.com/office/drawing/2014/main" id="{E3CDA7FE-0A22-E044-B592-B28086E723BF}"/>
              </a:ext>
            </a:extLst>
          </p:cNvPr>
          <p:cNvSpPr txBox="1"/>
          <p:nvPr/>
        </p:nvSpPr>
        <p:spPr>
          <a:xfrm>
            <a:off x="5254171" y="5399314"/>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11" name="TextBox 10">
            <a:extLst>
              <a:ext uri="{FF2B5EF4-FFF2-40B4-BE49-F238E27FC236}">
                <a16:creationId xmlns:a16="http://schemas.microsoft.com/office/drawing/2014/main" id="{44A951AF-24F5-AD48-957E-B69174C15F52}"/>
              </a:ext>
            </a:extLst>
          </p:cNvPr>
          <p:cNvSpPr txBox="1"/>
          <p:nvPr/>
        </p:nvSpPr>
        <p:spPr>
          <a:xfrm>
            <a:off x="7707086" y="64443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2" name="TextBox 1">
            <a:extLst>
              <a:ext uri="{FF2B5EF4-FFF2-40B4-BE49-F238E27FC236}">
                <a16:creationId xmlns:a16="http://schemas.microsoft.com/office/drawing/2014/main" id="{A1E5A104-1170-B24C-AABB-10F4ACF5346D}"/>
              </a:ext>
            </a:extLst>
          </p:cNvPr>
          <p:cNvSpPr txBox="1"/>
          <p:nvPr/>
        </p:nvSpPr>
        <p:spPr>
          <a:xfrm>
            <a:off x="419837" y="464377"/>
            <a:ext cx="3510455" cy="1091565"/>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66CA7"/>
                </a:solidFill>
                <a:effectLst/>
                <a:uLnTx/>
                <a:uFillTx/>
                <a:latin typeface="Helvetica" pitchFamily="2" charset="0"/>
                <a:ea typeface="+mn-ea"/>
                <a:cs typeface="+mn-cs"/>
              </a:rPr>
              <a:t>Do more to make</a:t>
            </a:r>
            <a:br>
              <a:rPr kumimoji="0" lang="en-US" sz="2800" b="1" i="0" u="none" strike="noStrike" kern="1200" cap="none" spc="0" normalizeH="0" baseline="0" noProof="0" dirty="0">
                <a:ln>
                  <a:noFill/>
                </a:ln>
                <a:solidFill>
                  <a:srgbClr val="466CA7"/>
                </a:solidFill>
                <a:effectLst/>
                <a:uLnTx/>
                <a:uFillTx/>
                <a:latin typeface="Helvetica" pitchFamily="2" charset="0"/>
                <a:ea typeface="+mn-ea"/>
                <a:cs typeface="+mn-cs"/>
              </a:rPr>
            </a:br>
            <a:r>
              <a:rPr kumimoji="0" lang="en-US" sz="2800" b="1" i="0" u="none" strike="noStrike" kern="1200" cap="none" spc="0" normalizeH="0" baseline="0" noProof="0" dirty="0">
                <a:ln>
                  <a:noFill/>
                </a:ln>
                <a:solidFill>
                  <a:srgbClr val="466CA7"/>
                </a:solidFill>
                <a:effectLst/>
                <a:uLnTx/>
                <a:uFillTx/>
                <a:latin typeface="Helvetica" pitchFamily="2" charset="0"/>
                <a:ea typeface="+mn-ea"/>
                <a:cs typeface="+mn-cs"/>
              </a:rPr>
              <a:t>elections secure.</a:t>
            </a:r>
            <a:endParaRPr kumimoji="0" lang="en-US" sz="2800" b="1" i="0" u="none" strike="noStrike" kern="1200" cap="none" spc="0" normalizeH="0" baseline="0" noProof="0" dirty="0">
              <a:ln>
                <a:noFill/>
              </a:ln>
              <a:solidFill>
                <a:srgbClr val="466CA7"/>
              </a:solidFill>
              <a:effectLst/>
              <a:uLnTx/>
              <a:uFillTx/>
              <a:latin typeface="LKN Sans" panose="02000503040000020003" pitchFamily="2" charset="0"/>
              <a:ea typeface="+mn-ea"/>
              <a:cs typeface="+mn-cs"/>
            </a:endParaRPr>
          </a:p>
        </p:txBody>
      </p:sp>
    </p:spTree>
    <p:extLst>
      <p:ext uri="{BB962C8B-B14F-4D97-AF65-F5344CB8AC3E}">
        <p14:creationId xmlns:p14="http://schemas.microsoft.com/office/powerpoint/2010/main" val="42215331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332347" y="131789"/>
            <a:ext cx="4011084" cy="1614714"/>
          </a:xfrm>
        </p:spPr>
        <p:txBody>
          <a:bodyPr>
            <a:normAutofit/>
          </a:bodyPr>
          <a:lstStyle/>
          <a:p>
            <a:r>
              <a:rPr lang="en-US" sz="2800" dirty="0">
                <a:solidFill>
                  <a:srgbClr val="C00000"/>
                </a:solidFill>
                <a:latin typeface="Helvetica" pitchFamily="2" charset="0"/>
              </a:rPr>
              <a:t>OPTION 3:</a:t>
            </a:r>
            <a:br>
              <a:rPr lang="en-US" sz="2800" dirty="0">
                <a:latin typeface="Helvetica" pitchFamily="2" charset="0"/>
              </a:rPr>
            </a:br>
            <a:r>
              <a:rPr lang="en-US" sz="2800" dirty="0">
                <a:solidFill>
                  <a:srgbClr val="466CA7"/>
                </a:solidFill>
                <a:latin typeface="Helvetica" pitchFamily="2" charset="0"/>
              </a:rPr>
              <a:t>Offer more and </a:t>
            </a:r>
            <a:br>
              <a:rPr lang="en-US" sz="2800" dirty="0">
                <a:solidFill>
                  <a:srgbClr val="466CA7"/>
                </a:solidFill>
                <a:latin typeface="Helvetica" pitchFamily="2" charset="0"/>
              </a:rPr>
            </a:br>
            <a:r>
              <a:rPr lang="en-US" sz="2800" dirty="0">
                <a:solidFill>
                  <a:srgbClr val="466CA7"/>
                </a:solidFill>
                <a:latin typeface="Helvetica" pitchFamily="2" charset="0"/>
              </a:rPr>
              <a:t>better choices.</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935186" y="273050"/>
            <a:ext cx="7903027" cy="6191249"/>
          </a:xfrm>
        </p:spPr>
        <p:txBody>
          <a:bodyPr>
            <a:normAutofit fontScale="85000" lnSpcReduction="20000"/>
          </a:bodyPr>
          <a:lstStyle/>
          <a:p>
            <a:endParaRPr lang="en-US" sz="2000" dirty="0">
              <a:latin typeface="Helvetica" pitchFamily="2"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Many people believe that their views are not fully represented by either of the major party’s candidates, as shown by the rising number of voters registering as Independents. </a:t>
            </a:r>
          </a:p>
          <a:p>
            <a:pPr marL="342900" indent="-342900">
              <a:buClr>
                <a:srgbClr val="466CA7"/>
              </a:buClr>
              <a:buSzPct val="150000"/>
              <a:buFont typeface="Arial" panose="020B0604020202020204" pitchFamily="34" charset="0"/>
              <a:buChar char="•"/>
            </a:pPr>
            <a:endParaRPr lang="en-US" sz="2400" dirty="0">
              <a:solidFill>
                <a:srgbClr val="466CA7"/>
              </a:solidFill>
              <a:latin typeface="Candara" panose="020E0502030303020204" pitchFamily="34"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Others believe that their vote doesn’t matter because they live in districts drawn to favor one party’s candidate. Races in these gerrymandered districts are rarely competitive.</a:t>
            </a:r>
          </a:p>
          <a:p>
            <a:pPr marL="342900" indent="-342900">
              <a:buClr>
                <a:srgbClr val="466CA7"/>
              </a:buClr>
              <a:buSzPct val="150000"/>
              <a:buFont typeface="Arial" panose="020B0604020202020204" pitchFamily="34" charset="0"/>
              <a:buChar char="•"/>
            </a:pPr>
            <a:endParaRPr lang="en-US" sz="2400" dirty="0">
              <a:solidFill>
                <a:srgbClr val="466CA7"/>
              </a:solidFill>
              <a:latin typeface="Candara" panose="020E0502030303020204" pitchFamily="34"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In presidential elections, the Electoral College makes so-called swing states more important, so candidates tend to ignore voters elsewhere.</a:t>
            </a:r>
          </a:p>
          <a:p>
            <a:pPr>
              <a:buClr>
                <a:srgbClr val="466CA7"/>
              </a:buClr>
              <a:buSzPct val="150000"/>
            </a:pPr>
            <a:endParaRPr lang="en-US" sz="2400" dirty="0">
              <a:solidFill>
                <a:srgbClr val="466CA7"/>
              </a:solidFill>
              <a:latin typeface="Candara" panose="020E0502030303020204" pitchFamily="34"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What’s more, the Electoral College system means that the votes of rural Americans count more than the votes of those in populous states, so it violates the principle of one person-one vote.</a:t>
            </a:r>
          </a:p>
          <a:p>
            <a:pPr>
              <a:buClr>
                <a:srgbClr val="713882"/>
              </a:buClr>
            </a:pPr>
            <a:r>
              <a:rPr lang="en-US" sz="2400" dirty="0">
                <a:latin typeface="Helvetica" pitchFamily="2" charset="0"/>
              </a:rPr>
              <a:t> </a:t>
            </a:r>
            <a:endParaRPr lang="en-US" sz="2400" dirty="0"/>
          </a:p>
          <a:p>
            <a:pPr>
              <a:buClr>
                <a:srgbClr val="713882"/>
              </a:buClr>
            </a:pPr>
            <a:r>
              <a:rPr lang="en-US" sz="2400" b="1" dirty="0">
                <a:solidFill>
                  <a:srgbClr val="BE3C4C"/>
                </a:solidFill>
              </a:rPr>
              <a:t>A Primary Drawback </a:t>
            </a:r>
          </a:p>
          <a:p>
            <a:pPr lvl="1">
              <a:buClr>
                <a:srgbClr val="713882"/>
              </a:buClr>
            </a:pPr>
            <a:r>
              <a:rPr lang="en-US" sz="2210" i="1" dirty="0">
                <a:solidFill>
                  <a:srgbClr val="466CA7"/>
                </a:solidFill>
                <a:latin typeface="Candara" panose="020E0502030303020204" pitchFamily="34" charset="0"/>
              </a:rPr>
              <a:t>Having two traditional parties has served the United States well, and drastically redesigning the voting system could have unforeseen consequences. </a:t>
            </a:r>
            <a:endParaRPr lang="en-US" sz="2210" dirty="0">
              <a:solidFill>
                <a:srgbClr val="466CA7"/>
              </a:solidFill>
              <a:latin typeface="Candara" panose="020E0502030303020204" pitchFamily="34" charset="0"/>
            </a:endParaRPr>
          </a:p>
          <a:p>
            <a:endParaRPr lang="en-US" dirty="0"/>
          </a:p>
        </p:txBody>
      </p:sp>
      <p:sp>
        <p:nvSpPr>
          <p:cNvPr id="8" name="Oval 7">
            <a:extLst>
              <a:ext uri="{FF2B5EF4-FFF2-40B4-BE49-F238E27FC236}">
                <a16:creationId xmlns:a16="http://schemas.microsoft.com/office/drawing/2014/main" id="{4A592283-6F6E-3E4B-AF53-3F6A45C46CFE}"/>
              </a:ext>
            </a:extLst>
          </p:cNvPr>
          <p:cNvSpPr/>
          <p:nvPr/>
        </p:nvSpPr>
        <p:spPr>
          <a:xfrm>
            <a:off x="-604181" y="2287721"/>
            <a:ext cx="3926990" cy="3635359"/>
          </a:xfrm>
          <a:prstGeom prst="ellipse">
            <a:avLst/>
          </a:prstGeom>
          <a:solidFill>
            <a:srgbClr val="466CA7"/>
          </a:solidFill>
          <a:ln w="12700" cap="flat" cmpd="sng" algn="ctr">
            <a:noFill/>
            <a:prstDash val="solid"/>
            <a:miter lim="800000"/>
          </a:ln>
          <a:effectLst/>
        </p:spPr>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TextBox 9">
            <a:extLst>
              <a:ext uri="{FF2B5EF4-FFF2-40B4-BE49-F238E27FC236}">
                <a16:creationId xmlns:a16="http://schemas.microsoft.com/office/drawing/2014/main" id="{317D7760-73B6-0943-8ADF-4CA18C6AA127}"/>
              </a:ext>
            </a:extLst>
          </p:cNvPr>
          <p:cNvSpPr txBox="1"/>
          <p:nvPr/>
        </p:nvSpPr>
        <p:spPr>
          <a:xfrm>
            <a:off x="332347" y="2951239"/>
            <a:ext cx="274718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This option says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that changing the system to offer all voters real choices should be our priority.</a:t>
            </a:r>
          </a:p>
        </p:txBody>
      </p:sp>
    </p:spTree>
    <p:extLst>
      <p:ext uri="{BB962C8B-B14F-4D97-AF65-F5344CB8AC3E}">
        <p14:creationId xmlns:p14="http://schemas.microsoft.com/office/powerpoint/2010/main" val="64463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739763" y="107969"/>
            <a:ext cx="10515600" cy="640715"/>
          </a:xfrm>
        </p:spPr>
        <p:txBody>
          <a:bodyPr>
            <a:normAutofit/>
          </a:bodyPr>
          <a:lstStyle/>
          <a:p>
            <a:pPr algn="ctr"/>
            <a:r>
              <a:rPr lang="en-US" sz="3200" b="1" dirty="0">
                <a:solidFill>
                  <a:srgbClr val="466CA7"/>
                </a:solidFill>
                <a:latin typeface="Helvetica" pitchFamily="2" charset="0"/>
              </a:rPr>
              <a:t>Option 3: Offer more and better choices.</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65" y="846857"/>
            <a:ext cx="5433691" cy="421957"/>
          </a:xfrm>
          <a:solidFill>
            <a:srgbClr val="1D366D"/>
          </a:solidFill>
        </p:spPr>
        <p:txBody>
          <a:bodyPr/>
          <a:lstStyle/>
          <a:p>
            <a:r>
              <a:rPr lang="en-US" dirty="0">
                <a:solidFill>
                  <a:schemeClr val="bg1"/>
                </a:solidFill>
                <a:latin typeface="Candara" panose="020E0502030303020204" pitchFamily="34" charset="0"/>
              </a:rPr>
              <a:t>Actions</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48" y="1268814"/>
            <a:ext cx="5433693" cy="1188720"/>
          </a:xfrm>
          <a:solidFill>
            <a:srgbClr val="F4F9FE"/>
          </a:solidFill>
        </p:spPr>
        <p:txBody>
          <a:bodyPr>
            <a:noAutofit/>
          </a:bodyPr>
          <a:lstStyle/>
          <a:p>
            <a:pPr marL="0" indent="0">
              <a:buNone/>
            </a:pPr>
            <a:r>
              <a:rPr lang="en-US" sz="1800" dirty="0">
                <a:latin typeface="Candara" panose="020E0502030303020204" pitchFamily="34" charset="0"/>
              </a:rPr>
              <a:t>Make sure congressional districts are not slanted in favor of either party by having nonpartisan commissions, rather than politicians, draw the districts fairly. </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26" y="846857"/>
            <a:ext cx="5433692" cy="421957"/>
          </a:xfrm>
          <a:solidFill>
            <a:srgbClr val="BE3C4C"/>
          </a:solidFill>
        </p:spPr>
        <p:txBody>
          <a:bodyPr/>
          <a:lstStyle/>
          <a:p>
            <a:r>
              <a:rPr lang="en-US" dirty="0">
                <a:solidFill>
                  <a:schemeClr val="bg1"/>
                </a:solidFill>
                <a:latin typeface="Candara" panose="020E0502030303020204" pitchFamily="34" charset="0"/>
              </a:rPr>
              <a:t>Possible 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09" y="1268814"/>
            <a:ext cx="5433692" cy="1188720"/>
          </a:xfrm>
          <a:solidFill>
            <a:srgbClr val="F4F9FE"/>
          </a:solidFill>
        </p:spPr>
        <p:txBody>
          <a:bodyPr>
            <a:noAutofit/>
          </a:bodyPr>
          <a:lstStyle/>
          <a:p>
            <a:pPr marL="0" indent="0">
              <a:buNone/>
            </a:pPr>
            <a:r>
              <a:rPr lang="en-US" sz="1800" dirty="0">
                <a:latin typeface="Candara" panose="020E0502030303020204" pitchFamily="34" charset="0"/>
              </a:rPr>
              <a:t>Rural and minority voters will lose power if districts are redrawn without their interests in mind, and even “nonpartisan” commissions can be manipulated.</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31" y="2421518"/>
            <a:ext cx="5433693" cy="1188720"/>
          </a:xfrm>
          <a:prstGeom prst="rect">
            <a:avLst/>
          </a:prstGeom>
          <a:solidFill>
            <a:srgbClr val="CAE7F6"/>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Make it easier to run for office by publicly funding candidates and easing requirements so that voters have more and different candidates to choose from.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077" y="2416914"/>
            <a:ext cx="5433693" cy="1188720"/>
          </a:xfrm>
          <a:prstGeom prst="rect">
            <a:avLst/>
          </a:prstGeom>
          <a:solidFill>
            <a:srgbClr val="CAE7F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This means public money will be spent on people with almost no chance of winning, including unqualified fringe candidates who are merely seeking attention.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31" y="3605634"/>
            <a:ext cx="5433693" cy="1188720"/>
          </a:xfrm>
          <a:prstGeom prst="rect">
            <a:avLst/>
          </a:prstGeom>
          <a:solidFill>
            <a:srgbClr val="FFFAE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Encourage candidates to campaign in all states by eliminating the Electoral College and using the popular vote instead. </a:t>
            </a: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046" y="3605634"/>
            <a:ext cx="5433693" cy="1188720"/>
          </a:xfrm>
          <a:prstGeom prst="rect">
            <a:avLst/>
          </a:prstGeom>
          <a:solidFill>
            <a:srgbClr val="FFFAE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This requires changing the Constitution and gives less populous rural states less say in the outcome, which could result in their needs being ignored.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31" y="4753734"/>
            <a:ext cx="5433693" cy="1188720"/>
          </a:xfrm>
          <a:prstGeom prst="rect">
            <a:avLst/>
          </a:prstGeom>
          <a:solidFill>
            <a:srgbClr val="C7EAE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Increase participation in primaries by ending registration by party (as 19 states have done already) so that all voters can participate in either party primary.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046" y="4796969"/>
            <a:ext cx="5433693" cy="1188720"/>
          </a:xfrm>
          <a:prstGeom prst="rect">
            <a:avLst/>
          </a:prstGeom>
          <a:solidFill>
            <a:srgbClr val="C7EAE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Political parties have the right to choose their own candidates, and this could lead to some partisan voters switching primaries just to undercut the other party’s most promising candidates.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5" name="TextBox 14">
            <a:extLst>
              <a:ext uri="{FF2B5EF4-FFF2-40B4-BE49-F238E27FC236}">
                <a16:creationId xmlns:a16="http://schemas.microsoft.com/office/drawing/2014/main" id="{598E4F62-AABF-0043-BF58-6A56C1139F25}"/>
              </a:ext>
            </a:extLst>
          </p:cNvPr>
          <p:cNvSpPr txBox="1"/>
          <p:nvPr/>
        </p:nvSpPr>
        <p:spPr>
          <a:xfrm>
            <a:off x="6377046" y="5983074"/>
            <a:ext cx="5433693"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E3C4C"/>
                </a:solidFill>
                <a:effectLst/>
                <a:uLnTx/>
                <a:uFillTx/>
                <a:latin typeface="Candara" panose="020E0502030303020204" pitchFamily="34" charset="0"/>
                <a:ea typeface="+mn-ea"/>
                <a:cs typeface="+mn-cs"/>
              </a:rPr>
              <a:t>What’s the trade-off if we do that?</a:t>
            </a:r>
            <a:r>
              <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t>
            </a:r>
          </a:p>
        </p:txBody>
      </p:sp>
      <p:sp>
        <p:nvSpPr>
          <p:cNvPr id="13" name="TextBox 12">
            <a:extLst>
              <a:ext uri="{FF2B5EF4-FFF2-40B4-BE49-F238E27FC236}">
                <a16:creationId xmlns:a16="http://schemas.microsoft.com/office/drawing/2014/main" id="{C933C2CC-7D22-D546-AD9A-E14CEF086622}"/>
              </a:ext>
            </a:extLst>
          </p:cNvPr>
          <p:cNvSpPr txBox="1"/>
          <p:nvPr/>
        </p:nvSpPr>
        <p:spPr>
          <a:xfrm>
            <a:off x="11169570" y="613458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
        <p:nvSpPr>
          <p:cNvPr id="16" name="TextBox 15">
            <a:extLst>
              <a:ext uri="{FF2B5EF4-FFF2-40B4-BE49-F238E27FC236}">
                <a16:creationId xmlns:a16="http://schemas.microsoft.com/office/drawing/2014/main" id="{8E6E4B91-D0E7-E449-B371-F1C979882CA7}"/>
              </a:ext>
            </a:extLst>
          </p:cNvPr>
          <p:cNvSpPr txBox="1"/>
          <p:nvPr/>
        </p:nvSpPr>
        <p:spPr>
          <a:xfrm>
            <a:off x="563830" y="5978470"/>
            <a:ext cx="54336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E3C4C"/>
                </a:solidFill>
                <a:effectLst/>
                <a:uLnTx/>
                <a:uFillTx/>
                <a:latin typeface="Candara" panose="020E0502030303020204"/>
                <a:ea typeface="+mn-ea"/>
                <a:cs typeface="+mn-cs"/>
              </a:rPr>
              <a:t>What else? What could we do, especially as a community?</a:t>
            </a:r>
          </a:p>
        </p:txBody>
      </p:sp>
    </p:spTree>
    <p:extLst>
      <p:ext uri="{BB962C8B-B14F-4D97-AF65-F5344CB8AC3E}">
        <p14:creationId xmlns:p14="http://schemas.microsoft.com/office/powerpoint/2010/main" val="173831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08660FA-1E1C-5643-80BC-B29B073F6B01}"/>
              </a:ext>
            </a:extLst>
          </p:cNvPr>
          <p:cNvSpPr/>
          <p:nvPr/>
        </p:nvSpPr>
        <p:spPr>
          <a:xfrm>
            <a:off x="-370461" y="1728275"/>
            <a:ext cx="3926990" cy="3926988"/>
          </a:xfrm>
          <a:prstGeom prst="ellipse">
            <a:avLst/>
          </a:prstGeom>
          <a:solidFill>
            <a:srgbClr val="46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DFAF5"/>
              </a:solidFill>
              <a:effectLst/>
              <a:uLnTx/>
              <a:uFillTx/>
              <a:latin typeface="Garamond" panose="02020404030301010803" pitchFamily="18" charset="0"/>
              <a:cs typeface="Arial" pitchFamily="34" charset="0"/>
              <a:sym typeface="Wingdings"/>
            </a:endParaRPr>
          </a:p>
        </p:txBody>
      </p:sp>
      <p:sp>
        <p:nvSpPr>
          <p:cNvPr id="10" name="John Jersin">
            <a:extLst>
              <a:ext uri="{FF2B5EF4-FFF2-40B4-BE49-F238E27FC236}">
                <a16:creationId xmlns:a16="http://schemas.microsoft.com/office/drawing/2014/main" id="{F1580219-967E-DE49-8A6C-137BE9E661A5}"/>
              </a:ext>
            </a:extLst>
          </p:cNvPr>
          <p:cNvSpPr txBox="1"/>
          <p:nvPr/>
        </p:nvSpPr>
        <p:spPr>
          <a:xfrm>
            <a:off x="488196" y="2918225"/>
            <a:ext cx="3360781" cy="1380568"/>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wrap="square" lIns="24065" tIns="24065" rIns="24065" bIns="24065" numCol="1" anchor="t">
            <a:spAutoFit/>
          </a:bodyPr>
          <a:lstStyle>
            <a:defPPr>
              <a:defRPr lang="en-US"/>
            </a:defPPr>
            <a:lvl1pPr marL="0" algn="l" defTabSz="914400" rtl="0" eaLnBrk="1" latinLnBrk="0" hangingPunct="1">
              <a:lnSpc>
                <a:spcPct val="70000"/>
              </a:lnSpc>
              <a:defRPr sz="9000" b="0" kern="1200">
                <a:solidFill>
                  <a:srgbClr val="006FB9"/>
                </a:solidFill>
                <a:latin typeface="+mn-lt"/>
                <a:ea typeface="+mn-ea"/>
                <a:cs typeface="+mn-cs"/>
              </a:defRPr>
            </a:lvl1pPr>
          </a:lstStyle>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E3C4C"/>
                </a:solidFill>
                <a:effectLst/>
                <a:uLnTx/>
                <a:uFillTx/>
                <a:latin typeface="Helvetica" pitchFamily="2" charset="0"/>
                <a:ea typeface="+mn-ea"/>
                <a:cs typeface="Arial" pitchFamily="34" charset="0"/>
              </a:rPr>
              <a:t>OPTION </a:t>
            </a:r>
            <a:r>
              <a:rPr lang="en-US" sz="3200" b="1" dirty="0">
                <a:solidFill>
                  <a:srgbClr val="BE3C4C"/>
                </a:solidFill>
                <a:latin typeface="Helvetica" pitchFamily="2" charset="0"/>
                <a:cs typeface="Arial" pitchFamily="34" charset="0"/>
              </a:rPr>
              <a:t>3</a:t>
            </a:r>
            <a:endParaRPr kumimoji="0" lang="en-US" sz="3200" b="1" i="0" u="none" strike="noStrike" kern="1200" cap="none" spc="0" normalizeH="0" baseline="0" noProof="0" dirty="0">
              <a:ln>
                <a:noFill/>
              </a:ln>
              <a:solidFill>
                <a:srgbClr val="BE3C4C"/>
              </a:solidFill>
              <a:effectLst/>
              <a:uLnTx/>
              <a:uFillTx/>
              <a:latin typeface="Helvetica" pitchFamily="2" charset="0"/>
              <a:ea typeface="+mn-ea"/>
              <a:cs typeface="Arial" pitchFamily="34" charset="0"/>
            </a:endParaRPr>
          </a:p>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4F9FE"/>
                </a:solidFill>
                <a:effectLst/>
                <a:uLnTx/>
                <a:uFillTx/>
                <a:latin typeface="Helvetica" pitchFamily="2" charset="0"/>
                <a:ea typeface="+mn-ea"/>
                <a:cs typeface="Arial" pitchFamily="34" charset="0"/>
              </a:rPr>
              <a:t>Questions for deliberation</a:t>
            </a:r>
            <a:r>
              <a:rPr kumimoji="0" lang="en-US" sz="3200" b="1" i="0" u="none" strike="noStrike" kern="1200" cap="none" spc="0" normalizeH="0" baseline="0" noProof="0" dirty="0">
                <a:ln>
                  <a:noFill/>
                </a:ln>
                <a:solidFill>
                  <a:srgbClr val="095A83"/>
                </a:solidFill>
                <a:effectLst/>
                <a:uLnTx/>
                <a:uFillTx/>
                <a:latin typeface="Helvetica" pitchFamily="2" charset="0"/>
                <a:ea typeface="+mn-ea"/>
                <a:cs typeface="Arial" pitchFamily="34" charset="0"/>
              </a:rPr>
              <a:t> </a:t>
            </a:r>
          </a:p>
        </p:txBody>
      </p:sp>
      <p:grpSp>
        <p:nvGrpSpPr>
          <p:cNvPr id="5" name="Group 4">
            <a:extLst>
              <a:ext uri="{FF2B5EF4-FFF2-40B4-BE49-F238E27FC236}">
                <a16:creationId xmlns:a16="http://schemas.microsoft.com/office/drawing/2014/main" id="{CC13EBC9-964E-D846-B408-0C460BF72DAF}"/>
              </a:ext>
            </a:extLst>
          </p:cNvPr>
          <p:cNvGrpSpPr/>
          <p:nvPr/>
        </p:nvGrpSpPr>
        <p:grpSpPr>
          <a:xfrm>
            <a:off x="4184061" y="1650535"/>
            <a:ext cx="7283210" cy="914162"/>
            <a:chOff x="10835460" y="1745505"/>
            <a:chExt cx="14570208" cy="1828800"/>
          </a:xfrm>
        </p:grpSpPr>
        <p:sp>
          <p:nvSpPr>
            <p:cNvPr id="14" name="Oval 13">
              <a:extLst>
                <a:ext uri="{FF2B5EF4-FFF2-40B4-BE49-F238E27FC236}">
                  <a16:creationId xmlns:a16="http://schemas.microsoft.com/office/drawing/2014/main" id="{8DFA0611-1A00-FF45-9DB4-91EA0D11339B}"/>
                </a:ext>
              </a:extLst>
            </p:cNvPr>
            <p:cNvSpPr/>
            <p:nvPr/>
          </p:nvSpPr>
          <p:spPr>
            <a:xfrm>
              <a:off x="10835460" y="2114407"/>
              <a:ext cx="1188720" cy="1188719"/>
            </a:xfrm>
            <a:prstGeom prst="ellipse">
              <a:avLst/>
            </a:prstGeom>
            <a:solidFill>
              <a:srgbClr val="46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15" name="Rectangle 14">
              <a:extLst>
                <a:ext uri="{FF2B5EF4-FFF2-40B4-BE49-F238E27FC236}">
                  <a16:creationId xmlns:a16="http://schemas.microsoft.com/office/drawing/2014/main" id="{40BA6A6C-F004-F445-9942-A621CDCD4F1F}"/>
                </a:ext>
              </a:extLst>
            </p:cNvPr>
            <p:cNvSpPr/>
            <p:nvPr/>
          </p:nvSpPr>
          <p:spPr>
            <a:xfrm>
              <a:off x="11144356" y="1745505"/>
              <a:ext cx="1145162"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1</a:t>
              </a:r>
            </a:p>
          </p:txBody>
        </p:sp>
        <p:sp>
          <p:nvSpPr>
            <p:cNvPr id="13" name="Rectangle 12">
              <a:extLst>
                <a:ext uri="{FF2B5EF4-FFF2-40B4-BE49-F238E27FC236}">
                  <a16:creationId xmlns:a16="http://schemas.microsoft.com/office/drawing/2014/main" id="{A123F226-A07F-CF43-9A5C-4D05F4F0AF8F}"/>
                </a:ext>
              </a:extLst>
            </p:cNvPr>
            <p:cNvSpPr/>
            <p:nvPr/>
          </p:nvSpPr>
          <p:spPr>
            <a:xfrm>
              <a:off x="12376465" y="1885930"/>
              <a:ext cx="13029203"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466CA7"/>
                  </a:solidFill>
                  <a:effectLst/>
                  <a:uLnTx/>
                  <a:uFillTx/>
                  <a:latin typeface="Candara" panose="020E0502030303020204" pitchFamily="34" charset="0"/>
                  <a:cs typeface="Arial" pitchFamily="34" charset="0"/>
                </a:rPr>
                <a:t>What could be the unanticipated consequences of ending the Electoral College and allowing commissions to draw Congressional districts? Are we willing to take these risks?</a:t>
              </a:r>
            </a:p>
          </p:txBody>
        </p:sp>
      </p:grpSp>
      <p:grpSp>
        <p:nvGrpSpPr>
          <p:cNvPr id="6" name="Group 5">
            <a:extLst>
              <a:ext uri="{FF2B5EF4-FFF2-40B4-BE49-F238E27FC236}">
                <a16:creationId xmlns:a16="http://schemas.microsoft.com/office/drawing/2014/main" id="{B1E308DE-CDED-C94C-B765-D9C214F78EBB}"/>
              </a:ext>
            </a:extLst>
          </p:cNvPr>
          <p:cNvGrpSpPr/>
          <p:nvPr/>
        </p:nvGrpSpPr>
        <p:grpSpPr>
          <a:xfrm>
            <a:off x="4277587" y="4024034"/>
            <a:ext cx="7419738" cy="914162"/>
            <a:chOff x="10835460" y="4637024"/>
            <a:chExt cx="14843339" cy="1828800"/>
          </a:xfrm>
        </p:grpSpPr>
        <p:grpSp>
          <p:nvGrpSpPr>
            <p:cNvPr id="4" name="Group 3">
              <a:extLst>
                <a:ext uri="{FF2B5EF4-FFF2-40B4-BE49-F238E27FC236}">
                  <a16:creationId xmlns:a16="http://schemas.microsoft.com/office/drawing/2014/main" id="{02E50F16-0522-7E40-A2A6-B731A38A4DE3}"/>
                </a:ext>
              </a:extLst>
            </p:cNvPr>
            <p:cNvGrpSpPr/>
            <p:nvPr/>
          </p:nvGrpSpPr>
          <p:grpSpPr>
            <a:xfrm>
              <a:off x="10835460" y="4637024"/>
              <a:ext cx="1461115" cy="1828800"/>
              <a:chOff x="10835460" y="4637024"/>
              <a:chExt cx="1461115" cy="1828800"/>
            </a:xfrm>
          </p:grpSpPr>
          <p:sp>
            <p:nvSpPr>
              <p:cNvPr id="19" name="Oval 18">
                <a:extLst>
                  <a:ext uri="{FF2B5EF4-FFF2-40B4-BE49-F238E27FC236}">
                    <a16:creationId xmlns:a16="http://schemas.microsoft.com/office/drawing/2014/main" id="{3F038128-ADF1-984F-95AC-384050D57526}"/>
                  </a:ext>
                </a:extLst>
              </p:cNvPr>
              <p:cNvSpPr/>
              <p:nvPr/>
            </p:nvSpPr>
            <p:spPr>
              <a:xfrm>
                <a:off x="10835460" y="4988436"/>
                <a:ext cx="1188720" cy="1188719"/>
              </a:xfrm>
              <a:prstGeom prst="ellipse">
                <a:avLst/>
              </a:prstGeom>
              <a:solidFill>
                <a:srgbClr val="46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20" name="Rectangle 19">
                <a:extLst>
                  <a:ext uri="{FF2B5EF4-FFF2-40B4-BE49-F238E27FC236}">
                    <a16:creationId xmlns:a16="http://schemas.microsoft.com/office/drawing/2014/main" id="{C575502A-ECB5-664A-91D2-907461D56B3E}"/>
                  </a:ext>
                </a:extLst>
              </p:cNvPr>
              <p:cNvSpPr/>
              <p:nvPr/>
            </p:nvSpPr>
            <p:spPr>
              <a:xfrm>
                <a:off x="11107855" y="4637024"/>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2</a:t>
                </a:r>
              </a:p>
            </p:txBody>
          </p:sp>
        </p:grpSp>
        <p:sp>
          <p:nvSpPr>
            <p:cNvPr id="18" name="Rectangle 17">
              <a:extLst>
                <a:ext uri="{FF2B5EF4-FFF2-40B4-BE49-F238E27FC236}">
                  <a16:creationId xmlns:a16="http://schemas.microsoft.com/office/drawing/2014/main" id="{02A8A406-3821-C341-A993-8CD008B26ABB}"/>
                </a:ext>
              </a:extLst>
            </p:cNvPr>
            <p:cNvSpPr/>
            <p:nvPr/>
          </p:nvSpPr>
          <p:spPr>
            <a:xfrm>
              <a:off x="12376465" y="4830896"/>
              <a:ext cx="13302334"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466CA7"/>
                  </a:solidFill>
                  <a:effectLst/>
                  <a:uLnTx/>
                  <a:uFillTx/>
                  <a:latin typeface="Candara" panose="020E0502030303020204" pitchFamily="34" charset="0"/>
                  <a:cs typeface="Arial" pitchFamily="34" charset="0"/>
                </a:rPr>
                <a:t>Changing voting laws is always difficult and controversial. Could trying to make these broader, longer-term changes pull attention away from more urgent problems like backing up voting systems and guarding against voter suppression? </a:t>
              </a:r>
            </a:p>
          </p:txBody>
        </p:sp>
      </p:grpSp>
      <p:pic>
        <p:nvPicPr>
          <p:cNvPr id="31" name="MW_T" descr="1082965,C,25528,47502263-22da-4cc8-8d1b-c0c5ef429aa1,2" hidden="1"/>
          <p:cNvPicPr/>
          <p:nvPr/>
        </p:nvPicPr>
        <p:blipFill>
          <a:blip r:embed="rId3"/>
          <a:stretch>
            <a:fillRect/>
          </a:stretch>
        </p:blipFill>
        <p:spPr>
          <a:xfrm>
            <a:off x="794" y="894"/>
            <a:ext cx="6348" cy="6348"/>
          </a:xfrm>
          <a:prstGeom prst="rect">
            <a:avLst/>
          </a:prstGeom>
        </p:spPr>
      </p:pic>
      <p:pic>
        <p:nvPicPr>
          <p:cNvPr id="32" name="MW_T" descr="1038086,C,27223,c6b1d958-9b4f-4e26-9f40-d84f47146f76,1" hidden="1"/>
          <p:cNvPicPr/>
          <p:nvPr/>
        </p:nvPicPr>
        <p:blipFill>
          <a:blip r:embed="rId3"/>
          <a:stretch>
            <a:fillRect/>
          </a:stretch>
        </p:blipFill>
        <p:spPr>
          <a:xfrm>
            <a:off x="794" y="447"/>
            <a:ext cx="12698" cy="12698"/>
          </a:xfrm>
          <a:prstGeom prst="rect">
            <a:avLst/>
          </a:prstGeom>
        </p:spPr>
      </p:pic>
      <p:sp>
        <p:nvSpPr>
          <p:cNvPr id="8" name="TextBox 7">
            <a:extLst>
              <a:ext uri="{FF2B5EF4-FFF2-40B4-BE49-F238E27FC236}">
                <a16:creationId xmlns:a16="http://schemas.microsoft.com/office/drawing/2014/main" id="{E3CDA7FE-0A22-E044-B592-B28086E723BF}"/>
              </a:ext>
            </a:extLst>
          </p:cNvPr>
          <p:cNvSpPr txBox="1"/>
          <p:nvPr/>
        </p:nvSpPr>
        <p:spPr>
          <a:xfrm>
            <a:off x="5254171" y="5399314"/>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11" name="TextBox 10">
            <a:extLst>
              <a:ext uri="{FF2B5EF4-FFF2-40B4-BE49-F238E27FC236}">
                <a16:creationId xmlns:a16="http://schemas.microsoft.com/office/drawing/2014/main" id="{44A951AF-24F5-AD48-957E-B69174C15F52}"/>
              </a:ext>
            </a:extLst>
          </p:cNvPr>
          <p:cNvSpPr txBox="1"/>
          <p:nvPr/>
        </p:nvSpPr>
        <p:spPr>
          <a:xfrm>
            <a:off x="7707086" y="64443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2" name="TextBox 1">
            <a:extLst>
              <a:ext uri="{FF2B5EF4-FFF2-40B4-BE49-F238E27FC236}">
                <a16:creationId xmlns:a16="http://schemas.microsoft.com/office/drawing/2014/main" id="{A1E5A104-1170-B24C-AABB-10F4ACF5346D}"/>
              </a:ext>
            </a:extLst>
          </p:cNvPr>
          <p:cNvSpPr txBox="1"/>
          <p:nvPr/>
        </p:nvSpPr>
        <p:spPr>
          <a:xfrm>
            <a:off x="419837" y="464377"/>
            <a:ext cx="3510455" cy="1091565"/>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66CA7"/>
                </a:solidFill>
                <a:effectLst/>
                <a:uLnTx/>
                <a:uFillTx/>
                <a:latin typeface="Helvetica" pitchFamily="2" charset="0"/>
                <a:ea typeface="+mn-ea"/>
                <a:cs typeface="+mn-cs"/>
              </a:rPr>
              <a:t>Offer more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466CA7"/>
                </a:solidFill>
                <a:latin typeface="Helvetica" pitchFamily="2" charset="0"/>
              </a:rPr>
              <a:t>better choices</a:t>
            </a:r>
            <a:r>
              <a:rPr kumimoji="0" lang="en-US" sz="2800" b="1" i="0" u="none" strike="noStrike" kern="1200" cap="none" spc="0" normalizeH="0" baseline="0" noProof="0" dirty="0">
                <a:ln>
                  <a:noFill/>
                </a:ln>
                <a:solidFill>
                  <a:srgbClr val="466CA7"/>
                </a:solidFill>
                <a:effectLst/>
                <a:uLnTx/>
                <a:uFillTx/>
                <a:latin typeface="Helvetica" pitchFamily="2" charset="0"/>
                <a:ea typeface="+mn-ea"/>
                <a:cs typeface="+mn-cs"/>
              </a:rPr>
              <a:t>.</a:t>
            </a:r>
            <a:endParaRPr kumimoji="0" lang="en-US" sz="2800" b="1" i="0" u="none" strike="noStrike" kern="1200" cap="none" spc="0" normalizeH="0" baseline="0" noProof="0" dirty="0">
              <a:ln>
                <a:noFill/>
              </a:ln>
              <a:solidFill>
                <a:srgbClr val="466CA7"/>
              </a:solidFill>
              <a:effectLst/>
              <a:uLnTx/>
              <a:uFillTx/>
              <a:latin typeface="LKN Sans" panose="02000503040000020003" pitchFamily="2" charset="0"/>
              <a:ea typeface="+mn-ea"/>
              <a:cs typeface="+mn-cs"/>
            </a:endParaRPr>
          </a:p>
        </p:txBody>
      </p:sp>
    </p:spTree>
    <p:extLst>
      <p:ext uri="{BB962C8B-B14F-4D97-AF65-F5344CB8AC3E}">
        <p14:creationId xmlns:p14="http://schemas.microsoft.com/office/powerpoint/2010/main" val="18639097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525414" y="250385"/>
            <a:ext cx="4011084" cy="1112221"/>
          </a:xfrm>
        </p:spPr>
        <p:txBody>
          <a:bodyPr>
            <a:normAutofit/>
          </a:bodyPr>
          <a:lstStyle/>
          <a:p>
            <a:r>
              <a:rPr lang="en-US" sz="2800" dirty="0">
                <a:solidFill>
                  <a:srgbClr val="466CA7"/>
                </a:solidFill>
                <a:latin typeface="Helvetica" pitchFamily="2" charset="0"/>
              </a:rPr>
              <a:t>CLOSING REFLECTIONS</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935186" y="273050"/>
            <a:ext cx="7903027" cy="6191249"/>
          </a:xfrm>
        </p:spPr>
        <p:txBody>
          <a:bodyPr>
            <a:normAutofit/>
          </a:bodyPr>
          <a:lstStyle/>
          <a:p>
            <a:endParaRPr lang="en-US" sz="2000" dirty="0">
              <a:latin typeface="Helvetica" pitchFamily="2"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On what do we agree?</a:t>
            </a:r>
          </a:p>
          <a:p>
            <a:pPr>
              <a:buClr>
                <a:srgbClr val="466CA7"/>
              </a:buClr>
              <a:buSzPct val="150000"/>
            </a:pPr>
            <a:endParaRPr lang="en-US" sz="2400" dirty="0">
              <a:solidFill>
                <a:srgbClr val="466CA7"/>
              </a:solidFill>
              <a:latin typeface="Candara" panose="020E0502030303020204" pitchFamily="34"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About what do we need to talk more?</a:t>
            </a:r>
            <a:br>
              <a:rPr lang="en-US" sz="2400" dirty="0">
                <a:solidFill>
                  <a:srgbClr val="466CA7"/>
                </a:solidFill>
                <a:latin typeface="Candara" panose="020E0502030303020204" pitchFamily="34" charset="0"/>
              </a:rPr>
            </a:br>
            <a:endParaRPr lang="en-US" sz="2400" dirty="0">
              <a:solidFill>
                <a:srgbClr val="466CA7"/>
              </a:solidFill>
              <a:latin typeface="Candara" panose="020E0502030303020204" pitchFamily="34"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From whom else should we hear?</a:t>
            </a:r>
          </a:p>
          <a:p>
            <a:pPr marL="342900" indent="-342900">
              <a:buClr>
                <a:srgbClr val="466CA7"/>
              </a:buClr>
              <a:buSzPct val="150000"/>
              <a:buFont typeface="Arial" panose="020B0604020202020204" pitchFamily="34" charset="0"/>
              <a:buChar char="•"/>
            </a:pPr>
            <a:endParaRPr lang="en-US" sz="2400" dirty="0">
              <a:solidFill>
                <a:srgbClr val="466CA7"/>
              </a:solidFill>
              <a:latin typeface="Candara" panose="020E0502030303020204" pitchFamily="34"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What else do we need to know?</a:t>
            </a:r>
            <a:br>
              <a:rPr lang="en-US" sz="2400" dirty="0">
                <a:solidFill>
                  <a:srgbClr val="466CA7"/>
                </a:solidFill>
                <a:latin typeface="Candara" panose="020E0502030303020204" pitchFamily="34" charset="0"/>
              </a:rPr>
            </a:br>
            <a:endParaRPr lang="en-US" sz="2400" dirty="0">
              <a:solidFill>
                <a:srgbClr val="466CA7"/>
              </a:solidFill>
              <a:latin typeface="Candara" panose="020E0502030303020204" pitchFamily="34"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How do the ideas and options in this guide affect what we do as individuals or as members of a community?</a:t>
            </a:r>
          </a:p>
          <a:p>
            <a:pPr marL="342900" indent="-342900">
              <a:buClr>
                <a:srgbClr val="466CA7"/>
              </a:buClr>
              <a:buSzPct val="150000"/>
              <a:buFont typeface="Arial" panose="020B0604020202020204" pitchFamily="34" charset="0"/>
              <a:buChar char="•"/>
            </a:pPr>
            <a:endParaRPr lang="en-US" sz="2400" dirty="0">
              <a:solidFill>
                <a:srgbClr val="466CA7"/>
              </a:solidFill>
              <a:latin typeface="Candara" panose="020E0502030303020204" pitchFamily="34" charset="0"/>
            </a:endParaRPr>
          </a:p>
          <a:p>
            <a:pPr marL="342900" indent="-342900">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How might our actions affect the nation in the future?</a:t>
            </a:r>
          </a:p>
          <a:p>
            <a:pPr>
              <a:buClr>
                <a:srgbClr val="466CA7"/>
              </a:buClr>
            </a:pPr>
            <a:r>
              <a:rPr lang="en-US" sz="2400" dirty="0">
                <a:solidFill>
                  <a:srgbClr val="466CA7"/>
                </a:solidFill>
                <a:latin typeface="Helvetica" pitchFamily="2" charset="0"/>
              </a:rPr>
              <a:t> </a:t>
            </a:r>
            <a:endParaRPr lang="en-US" sz="2400" dirty="0">
              <a:solidFill>
                <a:srgbClr val="466CA7"/>
              </a:solidFill>
            </a:endParaRPr>
          </a:p>
          <a:p>
            <a:endParaRPr lang="en-US" dirty="0"/>
          </a:p>
        </p:txBody>
      </p:sp>
      <p:sp>
        <p:nvSpPr>
          <p:cNvPr id="8" name="Oval 7">
            <a:extLst>
              <a:ext uri="{FF2B5EF4-FFF2-40B4-BE49-F238E27FC236}">
                <a16:creationId xmlns:a16="http://schemas.microsoft.com/office/drawing/2014/main" id="{4A592283-6F6E-3E4B-AF53-3F6A45C46CFE}"/>
              </a:ext>
            </a:extLst>
          </p:cNvPr>
          <p:cNvSpPr/>
          <p:nvPr/>
        </p:nvSpPr>
        <p:spPr>
          <a:xfrm>
            <a:off x="-297814" y="1981881"/>
            <a:ext cx="3926990" cy="3635359"/>
          </a:xfrm>
          <a:prstGeom prst="ellipse">
            <a:avLst/>
          </a:prstGeom>
          <a:solidFill>
            <a:srgbClr val="466CA7"/>
          </a:solidFill>
          <a:ln w="12700" cap="flat" cmpd="sng" algn="ctr">
            <a:noFill/>
            <a:prstDash val="solid"/>
            <a:miter lim="800000"/>
          </a:ln>
          <a:effectLst/>
        </p:spPr>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TextBox 9">
            <a:extLst>
              <a:ext uri="{FF2B5EF4-FFF2-40B4-BE49-F238E27FC236}">
                <a16:creationId xmlns:a16="http://schemas.microsoft.com/office/drawing/2014/main" id="{317D7760-73B6-0943-8ADF-4CA18C6AA127}"/>
              </a:ext>
            </a:extLst>
          </p:cNvPr>
          <p:cNvSpPr txBox="1"/>
          <p:nvPr/>
        </p:nvSpPr>
        <p:spPr>
          <a:xfrm>
            <a:off x="430821" y="3368674"/>
            <a:ext cx="272539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Helvetica" pitchFamily="2" charset="0"/>
                <a:ea typeface="+mn-ea"/>
                <a:cs typeface="+mn-cs"/>
              </a:rPr>
              <a:t>Other questions</a:t>
            </a:r>
            <a:br>
              <a:rPr kumimoji="0" lang="en-US" sz="2500" b="1"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US" sz="2500" b="1" i="0" u="none" strike="noStrike" kern="1200" cap="none" spc="0" normalizeH="0" baseline="0" noProof="0" dirty="0">
                <a:ln>
                  <a:noFill/>
                </a:ln>
                <a:solidFill>
                  <a:prstClr val="white"/>
                </a:solidFill>
                <a:effectLst/>
                <a:uLnTx/>
                <a:uFillTx/>
                <a:latin typeface="Helvetica" pitchFamily="2" charset="0"/>
                <a:ea typeface="+mn-ea"/>
                <a:cs typeface="+mn-cs"/>
              </a:rPr>
              <a:t>to consider</a:t>
            </a:r>
          </a:p>
        </p:txBody>
      </p:sp>
    </p:spTree>
    <p:extLst>
      <p:ext uri="{BB962C8B-B14F-4D97-AF65-F5344CB8AC3E}">
        <p14:creationId xmlns:p14="http://schemas.microsoft.com/office/powerpoint/2010/main" val="263484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4426-AD25-344D-8F1A-80DDE61989BD}"/>
              </a:ext>
            </a:extLst>
          </p:cNvPr>
          <p:cNvSpPr>
            <a:spLocks noGrp="1"/>
          </p:cNvSpPr>
          <p:nvPr>
            <p:ph type="title"/>
          </p:nvPr>
        </p:nvSpPr>
        <p:spPr>
          <a:xfrm>
            <a:off x="838200" y="281054"/>
            <a:ext cx="10515600" cy="1046706"/>
          </a:xfrm>
        </p:spPr>
        <p:txBody>
          <a:bodyPr>
            <a:normAutofit/>
          </a:bodyPr>
          <a:lstStyle/>
          <a:p>
            <a:pPr algn="ctr"/>
            <a:r>
              <a:rPr lang="en-US" sz="3600" b="1" dirty="0">
                <a:solidFill>
                  <a:srgbClr val="466CA7"/>
                </a:solidFill>
                <a:latin typeface="Helvetica" pitchFamily="2" charset="0"/>
              </a:rPr>
              <a:t>Post Forum Questionnaire</a:t>
            </a:r>
          </a:p>
        </p:txBody>
      </p:sp>
      <p:sp>
        <p:nvSpPr>
          <p:cNvPr id="3" name="Content Placeholder 2">
            <a:extLst>
              <a:ext uri="{FF2B5EF4-FFF2-40B4-BE49-F238E27FC236}">
                <a16:creationId xmlns:a16="http://schemas.microsoft.com/office/drawing/2014/main" id="{4373B2B9-86AD-0141-97E9-DA8B4613EDDC}"/>
              </a:ext>
            </a:extLst>
          </p:cNvPr>
          <p:cNvSpPr>
            <a:spLocks noGrp="1"/>
          </p:cNvSpPr>
          <p:nvPr>
            <p:ph sz="half" idx="1"/>
          </p:nvPr>
        </p:nvSpPr>
        <p:spPr>
          <a:xfrm>
            <a:off x="533921" y="1327760"/>
            <a:ext cx="5094147" cy="4636025"/>
          </a:xfrm>
        </p:spPr>
        <p:txBody>
          <a:bodyPr>
            <a:normAutofit fontScale="77500" lnSpcReduction="20000"/>
          </a:bodyPr>
          <a:lstStyle/>
          <a:p>
            <a:pPr marL="0" indent="0">
              <a:lnSpc>
                <a:spcPct val="160000"/>
              </a:lnSpc>
              <a:buNone/>
            </a:pPr>
            <a:r>
              <a:rPr lang="en-US" sz="2600" dirty="0">
                <a:latin typeface="Candara" panose="020E0502030303020204" pitchFamily="34" charset="0"/>
              </a:rPr>
              <a:t>Now that you’ve had a chance to participate in a forum on this issue, we’d like to know what you’re thinking. Anonymous responses will be included in summary reports on the forums and in research to help us better understand how people are thinking about current issues.</a:t>
            </a:r>
            <a:endParaRPr lang="en-US" sz="2000" dirty="0">
              <a:latin typeface="Candara" panose="020E0502030303020204" pitchFamily="34" charset="0"/>
            </a:endParaRPr>
          </a:p>
          <a:p>
            <a:pPr marL="349250" indent="-349250">
              <a:lnSpc>
                <a:spcPct val="170000"/>
              </a:lnSpc>
              <a:buFont typeface="Wingdings" pitchFamily="2" charset="2"/>
              <a:buChar char="Ø"/>
            </a:pPr>
            <a:r>
              <a:rPr lang="en-US" sz="2600" dirty="0">
                <a:latin typeface="Candara" panose="020E0502030303020204" pitchFamily="34" charset="0"/>
              </a:rPr>
              <a:t>You may fill out this questionnaire online. </a:t>
            </a:r>
            <a:r>
              <a:rPr lang="en-US" sz="2600" dirty="0">
                <a:solidFill>
                  <a:srgbClr val="466CA7"/>
                </a:solidFill>
                <a:latin typeface="Candara" panose="020E0502030303020204" pitchFamily="34" charset="0"/>
                <a:hlinkClick r:id="rId3">
                  <a:extLst>
                    <a:ext uri="{A12FA001-AC4F-418D-AE19-62706E023703}">
                      <ahyp:hlinkClr xmlns:ahyp="http://schemas.microsoft.com/office/drawing/2018/hyperlinkcolor" val="tx"/>
                    </a:ext>
                  </a:extLst>
                </a:hlinkClick>
              </a:rPr>
              <a:t>https://www.surveymonkey.com/r/elections-nifi</a:t>
            </a:r>
            <a:r>
              <a:rPr lang="en-US" sz="2600" dirty="0">
                <a:solidFill>
                  <a:srgbClr val="466CA7"/>
                </a:solidFill>
                <a:latin typeface="Candara" panose="020E0502030303020204" pitchFamily="34" charset="0"/>
              </a:rPr>
              <a:t> </a:t>
            </a:r>
          </a:p>
          <a:p>
            <a:pPr marL="0" indent="0">
              <a:buNone/>
            </a:pPr>
            <a:endParaRPr lang="en-US" sz="2000" dirty="0">
              <a:solidFill>
                <a:srgbClr val="005493"/>
              </a:solidFill>
            </a:endParaRPr>
          </a:p>
        </p:txBody>
      </p:sp>
      <p:sp>
        <p:nvSpPr>
          <p:cNvPr id="4" name="TextBox 3">
            <a:extLst>
              <a:ext uri="{FF2B5EF4-FFF2-40B4-BE49-F238E27FC236}">
                <a16:creationId xmlns:a16="http://schemas.microsoft.com/office/drawing/2014/main" id="{2D8E8348-CC87-7647-B75C-6815F3A9CFA3}"/>
              </a:ext>
            </a:extLst>
          </p:cNvPr>
          <p:cNvSpPr txBox="1"/>
          <p:nvPr/>
        </p:nvSpPr>
        <p:spPr>
          <a:xfrm>
            <a:off x="3290170" y="5963785"/>
            <a:ext cx="5611660" cy="523220"/>
          </a:xfrm>
          <a:prstGeom prst="rect">
            <a:avLst/>
          </a:prstGeom>
          <a:noFill/>
        </p:spPr>
        <p:txBody>
          <a:bodyPr wrap="square" rtlCol="0">
            <a:spAutoFit/>
          </a:bodyPr>
          <a:lstStyle/>
          <a:p>
            <a:pPr algn="ctr"/>
            <a:r>
              <a:rPr lang="en-US" sz="2800" b="1" dirty="0">
                <a:solidFill>
                  <a:srgbClr val="466CA7"/>
                </a:solidFill>
                <a:latin typeface="Helvetica" pitchFamily="2" charset="0"/>
              </a:rPr>
              <a:t>THANK YOU!</a:t>
            </a:r>
          </a:p>
        </p:txBody>
      </p:sp>
      <p:cxnSp>
        <p:nvCxnSpPr>
          <p:cNvPr id="9" name="Straight Arrow Connector 8">
            <a:extLst>
              <a:ext uri="{FF2B5EF4-FFF2-40B4-BE49-F238E27FC236}">
                <a16:creationId xmlns:a16="http://schemas.microsoft.com/office/drawing/2014/main" id="{C796A8D5-E650-EC40-95A3-C78160B65509}"/>
              </a:ext>
            </a:extLst>
          </p:cNvPr>
          <p:cNvCxnSpPr>
            <a:cxnSpLocks/>
          </p:cNvCxnSpPr>
          <p:nvPr/>
        </p:nvCxnSpPr>
        <p:spPr>
          <a:xfrm>
            <a:off x="9818104" y="1083758"/>
            <a:ext cx="0" cy="3726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D952D034-75D6-8843-8C12-AFD4FC0D718A}"/>
              </a:ext>
            </a:extLst>
          </p:cNvPr>
          <p:cNvPicPr>
            <a:picLocks noGrp="1" noChangeAspect="1"/>
          </p:cNvPicPr>
          <p:nvPr>
            <p:ph sz="half" idx="2"/>
          </p:nvPr>
        </p:nvPicPr>
        <p:blipFill>
          <a:blip r:embed="rId4"/>
          <a:stretch>
            <a:fillRect/>
          </a:stretch>
        </p:blipFill>
        <p:spPr>
          <a:xfrm>
            <a:off x="6144230" y="1514067"/>
            <a:ext cx="5610656" cy="3566160"/>
          </a:xfrm>
        </p:spPr>
      </p:pic>
      <p:cxnSp>
        <p:nvCxnSpPr>
          <p:cNvPr id="12" name="Straight Arrow Connector 11">
            <a:extLst>
              <a:ext uri="{FF2B5EF4-FFF2-40B4-BE49-F238E27FC236}">
                <a16:creationId xmlns:a16="http://schemas.microsoft.com/office/drawing/2014/main" id="{73ED5F60-4C01-AE49-9744-903D97FE08EE}"/>
              </a:ext>
            </a:extLst>
          </p:cNvPr>
          <p:cNvCxnSpPr>
            <a:cxnSpLocks/>
          </p:cNvCxnSpPr>
          <p:nvPr/>
        </p:nvCxnSpPr>
        <p:spPr>
          <a:xfrm flipH="1">
            <a:off x="10736856" y="4395124"/>
            <a:ext cx="37490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51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F1CC-4F1C-DD45-8CA9-6CB83F6AEF29}"/>
              </a:ext>
            </a:extLst>
          </p:cNvPr>
          <p:cNvSpPr>
            <a:spLocks noGrp="1"/>
          </p:cNvSpPr>
          <p:nvPr>
            <p:ph type="title"/>
          </p:nvPr>
        </p:nvSpPr>
        <p:spPr>
          <a:xfrm>
            <a:off x="838199" y="195884"/>
            <a:ext cx="10515600" cy="1325563"/>
          </a:xfrm>
        </p:spPr>
        <p:txBody>
          <a:bodyPr>
            <a:normAutofit/>
          </a:bodyPr>
          <a:lstStyle/>
          <a:p>
            <a:pPr algn="ctr"/>
            <a:r>
              <a:rPr lang="en-US" sz="4000" b="1" dirty="0">
                <a:solidFill>
                  <a:srgbClr val="466CA7"/>
                </a:solidFill>
                <a:latin typeface="Helvetica" pitchFamily="2" charset="0"/>
              </a:rPr>
              <a:t>Holding a Deliberative Forum</a:t>
            </a:r>
          </a:p>
        </p:txBody>
      </p:sp>
      <p:sp>
        <p:nvSpPr>
          <p:cNvPr id="3" name="Content Placeholder 2">
            <a:extLst>
              <a:ext uri="{FF2B5EF4-FFF2-40B4-BE49-F238E27FC236}">
                <a16:creationId xmlns:a16="http://schemas.microsoft.com/office/drawing/2014/main" id="{A9B42D94-A8AB-9342-878B-4352DF5B76E7}"/>
              </a:ext>
            </a:extLst>
          </p:cNvPr>
          <p:cNvSpPr>
            <a:spLocks noGrp="1"/>
          </p:cNvSpPr>
          <p:nvPr>
            <p:ph sz="half" idx="1"/>
          </p:nvPr>
        </p:nvSpPr>
        <p:spPr>
          <a:xfrm>
            <a:off x="634911" y="1825625"/>
            <a:ext cx="2516167" cy="4351338"/>
          </a:xfrm>
          <a:solidFill>
            <a:srgbClr val="CAE7F6">
              <a:alpha val="60000"/>
            </a:srgbClr>
          </a:solidFill>
        </p:spPr>
        <p:txBody>
          <a:bodyPr>
            <a:normAutofit/>
          </a:bodyPr>
          <a:lstStyle/>
          <a:p>
            <a:pPr marL="0" indent="0">
              <a:buNone/>
            </a:pPr>
            <a:endParaRPr lang="en-US" sz="2000" dirty="0"/>
          </a:p>
          <a:p>
            <a:pPr marL="0" indent="0">
              <a:buNone/>
            </a:pPr>
            <a:r>
              <a:rPr lang="en-US" sz="2000" dirty="0">
                <a:latin typeface="Candara" panose="020E0502030303020204" pitchFamily="34" charset="0"/>
              </a:rPr>
              <a:t>Review ground rules.</a:t>
            </a:r>
          </a:p>
          <a:p>
            <a:pPr marL="0" indent="0">
              <a:buNone/>
            </a:pPr>
            <a:r>
              <a:rPr lang="en-US" sz="2000" dirty="0">
                <a:latin typeface="Candara" panose="020E0502030303020204" pitchFamily="34" charset="0"/>
              </a:rPr>
              <a:t>Introduce the issue.</a:t>
            </a:r>
          </a:p>
        </p:txBody>
      </p:sp>
      <p:sp>
        <p:nvSpPr>
          <p:cNvPr id="4" name="Content Placeholder 3">
            <a:extLst>
              <a:ext uri="{FF2B5EF4-FFF2-40B4-BE49-F238E27FC236}">
                <a16:creationId xmlns:a16="http://schemas.microsoft.com/office/drawing/2014/main" id="{293A4B7B-0940-A444-B25A-10CAC80E5401}"/>
              </a:ext>
            </a:extLst>
          </p:cNvPr>
          <p:cNvSpPr>
            <a:spLocks noGrp="1"/>
          </p:cNvSpPr>
          <p:nvPr>
            <p:ph sz="half" idx="2"/>
          </p:nvPr>
        </p:nvSpPr>
        <p:spPr>
          <a:xfrm>
            <a:off x="3408121" y="1834976"/>
            <a:ext cx="2514083" cy="4351338"/>
          </a:xfrm>
          <a:solidFill>
            <a:srgbClr val="CAE7F6">
              <a:alpha val="69804"/>
            </a:srgbClr>
          </a:solidFill>
        </p:spPr>
        <p:txBody>
          <a:bodyPr>
            <a:normAutofit/>
          </a:bodyPr>
          <a:lstStyle/>
          <a:p>
            <a:pPr marL="0" indent="0">
              <a:buNone/>
            </a:pPr>
            <a:endParaRPr lang="en-US" sz="2000" dirty="0"/>
          </a:p>
          <a:p>
            <a:pPr marL="0" indent="0">
              <a:buNone/>
            </a:pPr>
            <a:r>
              <a:rPr lang="en-US" sz="2000" dirty="0">
                <a:latin typeface="Candara" panose="020E0502030303020204" pitchFamily="34" charset="0"/>
              </a:rPr>
              <a:t>Ask people to describe how the issue affects them, their families, or friends.</a:t>
            </a:r>
          </a:p>
        </p:txBody>
      </p:sp>
      <p:sp>
        <p:nvSpPr>
          <p:cNvPr id="9" name="Content Placeholder 3">
            <a:extLst>
              <a:ext uri="{FF2B5EF4-FFF2-40B4-BE49-F238E27FC236}">
                <a16:creationId xmlns:a16="http://schemas.microsoft.com/office/drawing/2014/main" id="{79AE5E20-7269-E240-967A-08ABE472A315}"/>
              </a:ext>
            </a:extLst>
          </p:cNvPr>
          <p:cNvSpPr txBox="1">
            <a:spLocks/>
          </p:cNvSpPr>
          <p:nvPr/>
        </p:nvSpPr>
        <p:spPr>
          <a:xfrm>
            <a:off x="6171412" y="1834976"/>
            <a:ext cx="2506251" cy="4351338"/>
          </a:xfrm>
          <a:prstGeom prst="rect">
            <a:avLst/>
          </a:prstGeom>
          <a:solidFill>
            <a:srgbClr val="CAE7F6">
              <a:alpha val="89804"/>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latin typeface="Candara" panose="020E0502030303020204" pitchFamily="34" charset="0"/>
              </a:rPr>
              <a:t>Consider each option one at a time. </a:t>
            </a:r>
          </a:p>
          <a:p>
            <a:pPr marL="0" indent="0">
              <a:buFont typeface="Arial" panose="020B0604020202020204" pitchFamily="34" charset="0"/>
              <a:buNone/>
            </a:pPr>
            <a:r>
              <a:rPr lang="en-US" sz="2000" dirty="0">
                <a:latin typeface="Candara" panose="020E0502030303020204" pitchFamily="34" charset="0"/>
              </a:rPr>
              <a:t>Allow equal time for each.</a:t>
            </a:r>
          </a:p>
          <a:p>
            <a:pPr marL="409575" indent="-409575"/>
            <a:r>
              <a:rPr lang="en-US" sz="2000" dirty="0">
                <a:latin typeface="Candara" panose="020E0502030303020204" pitchFamily="34" charset="0"/>
              </a:rPr>
              <a:t>What is attractive?</a:t>
            </a:r>
          </a:p>
          <a:p>
            <a:pPr marL="409575" indent="-409575"/>
            <a:r>
              <a:rPr lang="en-US" sz="2000" dirty="0">
                <a:latin typeface="Candara" panose="020E0502030303020204" pitchFamily="34" charset="0"/>
              </a:rPr>
              <a:t>What about the drawbacks?</a:t>
            </a:r>
          </a:p>
          <a:p>
            <a:pPr marL="0" indent="0">
              <a:buFont typeface="Arial" panose="020B0604020202020204" pitchFamily="34" charset="0"/>
              <a:buNone/>
            </a:pPr>
            <a:endParaRPr lang="en-US" sz="2000" dirty="0"/>
          </a:p>
        </p:txBody>
      </p:sp>
      <p:sp>
        <p:nvSpPr>
          <p:cNvPr id="10" name="Content Placeholder 3">
            <a:extLst>
              <a:ext uri="{FF2B5EF4-FFF2-40B4-BE49-F238E27FC236}">
                <a16:creationId xmlns:a16="http://schemas.microsoft.com/office/drawing/2014/main" id="{8D224CFA-8F77-D140-A462-3446B2C49C3B}"/>
              </a:ext>
            </a:extLst>
          </p:cNvPr>
          <p:cNvSpPr txBox="1">
            <a:spLocks/>
          </p:cNvSpPr>
          <p:nvPr/>
        </p:nvSpPr>
        <p:spPr>
          <a:xfrm>
            <a:off x="8942541" y="1834976"/>
            <a:ext cx="2506248" cy="4351338"/>
          </a:xfrm>
          <a:prstGeom prst="rect">
            <a:avLst/>
          </a:prstGeom>
          <a:solidFill>
            <a:srgbClr val="CAE7F6">
              <a:alpha val="65098"/>
            </a:srgbClr>
          </a:solidFill>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latin typeface="Candara" panose="020E0502030303020204" pitchFamily="34" charset="0"/>
              </a:rPr>
              <a:t>Review the conversation as a group.</a:t>
            </a:r>
          </a:p>
          <a:p>
            <a:pPr marL="347663" indent="-347663"/>
            <a:r>
              <a:rPr lang="en-US" sz="2000" dirty="0">
                <a:latin typeface="Candara" panose="020E0502030303020204" pitchFamily="34" charset="0"/>
              </a:rPr>
              <a:t>What areas of common ground were apparent?</a:t>
            </a:r>
          </a:p>
          <a:p>
            <a:pPr marL="347663" indent="-347663"/>
            <a:r>
              <a:rPr lang="en-US" sz="2000" dirty="0">
                <a:latin typeface="Candara" panose="020E0502030303020204" pitchFamily="34" charset="0"/>
              </a:rPr>
              <a:t>What tensions and trade-offs were most difficult?</a:t>
            </a:r>
          </a:p>
          <a:p>
            <a:pPr marL="347663" indent="-347663"/>
            <a:r>
              <a:rPr lang="en-US" sz="2000" dirty="0">
                <a:latin typeface="Candara" panose="020E0502030303020204" pitchFamily="34" charset="0"/>
              </a:rPr>
              <a:t>Who else do we need to hear from?</a:t>
            </a:r>
          </a:p>
        </p:txBody>
      </p:sp>
      <p:sp>
        <p:nvSpPr>
          <p:cNvPr id="13" name="TextBox 12">
            <a:extLst>
              <a:ext uri="{FF2B5EF4-FFF2-40B4-BE49-F238E27FC236}">
                <a16:creationId xmlns:a16="http://schemas.microsoft.com/office/drawing/2014/main" id="{277C478C-E77E-7441-9426-80D78A3E8567}"/>
              </a:ext>
            </a:extLst>
          </p:cNvPr>
          <p:cNvSpPr txBox="1"/>
          <p:nvPr/>
        </p:nvSpPr>
        <p:spPr>
          <a:xfrm>
            <a:off x="634910" y="1535799"/>
            <a:ext cx="2516168" cy="369332"/>
          </a:xfrm>
          <a:prstGeom prst="rect">
            <a:avLst/>
          </a:prstGeom>
          <a:solidFill>
            <a:srgbClr val="466CA7"/>
          </a:solidFill>
        </p:spPr>
        <p:txBody>
          <a:bodyPr wrap="square" rtlCol="0">
            <a:spAutoFit/>
          </a:bodyPr>
          <a:lstStyle/>
          <a:p>
            <a:pPr algn="ctr"/>
            <a:r>
              <a:rPr lang="en-US" dirty="0">
                <a:solidFill>
                  <a:schemeClr val="bg1"/>
                </a:solidFill>
              </a:rPr>
              <a:t>1. Introduction</a:t>
            </a:r>
          </a:p>
        </p:txBody>
      </p:sp>
      <p:sp>
        <p:nvSpPr>
          <p:cNvPr id="14" name="TextBox 13">
            <a:extLst>
              <a:ext uri="{FF2B5EF4-FFF2-40B4-BE49-F238E27FC236}">
                <a16:creationId xmlns:a16="http://schemas.microsoft.com/office/drawing/2014/main" id="{1E4447C3-EB6C-E346-B54E-746F38C41E7B}"/>
              </a:ext>
            </a:extLst>
          </p:cNvPr>
          <p:cNvSpPr txBox="1"/>
          <p:nvPr/>
        </p:nvSpPr>
        <p:spPr>
          <a:xfrm>
            <a:off x="3408120" y="1535799"/>
            <a:ext cx="2514083" cy="369332"/>
          </a:xfrm>
          <a:prstGeom prst="rect">
            <a:avLst/>
          </a:prstGeom>
          <a:solidFill>
            <a:srgbClr val="466CA7"/>
          </a:solidFill>
        </p:spPr>
        <p:txBody>
          <a:bodyPr wrap="square" rtlCol="0">
            <a:spAutoFit/>
          </a:bodyPr>
          <a:lstStyle/>
          <a:p>
            <a:pPr algn="ctr"/>
            <a:r>
              <a:rPr lang="en-US" dirty="0">
                <a:solidFill>
                  <a:schemeClr val="bg1"/>
                </a:solidFill>
              </a:rPr>
              <a:t>2. Connect to Issue</a:t>
            </a:r>
          </a:p>
        </p:txBody>
      </p:sp>
      <p:sp>
        <p:nvSpPr>
          <p:cNvPr id="15" name="TextBox 14">
            <a:extLst>
              <a:ext uri="{FF2B5EF4-FFF2-40B4-BE49-F238E27FC236}">
                <a16:creationId xmlns:a16="http://schemas.microsoft.com/office/drawing/2014/main" id="{9A0AA0E2-CA05-974F-9FAA-9E2CE3140D23}"/>
              </a:ext>
            </a:extLst>
          </p:cNvPr>
          <p:cNvSpPr txBox="1"/>
          <p:nvPr/>
        </p:nvSpPr>
        <p:spPr>
          <a:xfrm>
            <a:off x="6171414" y="1521447"/>
            <a:ext cx="2506249" cy="369332"/>
          </a:xfrm>
          <a:prstGeom prst="rect">
            <a:avLst/>
          </a:prstGeom>
          <a:solidFill>
            <a:srgbClr val="466CA7"/>
          </a:solidFill>
        </p:spPr>
        <p:txBody>
          <a:bodyPr wrap="square" rtlCol="0">
            <a:spAutoFit/>
          </a:bodyPr>
          <a:lstStyle/>
          <a:p>
            <a:pPr algn="ctr"/>
            <a:r>
              <a:rPr lang="en-US" dirty="0">
                <a:solidFill>
                  <a:schemeClr val="bg1"/>
                </a:solidFill>
              </a:rPr>
              <a:t>3. Consider Each Option</a:t>
            </a:r>
          </a:p>
        </p:txBody>
      </p:sp>
      <p:sp>
        <p:nvSpPr>
          <p:cNvPr id="16" name="TextBox 15">
            <a:extLst>
              <a:ext uri="{FF2B5EF4-FFF2-40B4-BE49-F238E27FC236}">
                <a16:creationId xmlns:a16="http://schemas.microsoft.com/office/drawing/2014/main" id="{9790C919-24C8-484B-A12E-0ADEF32AED80}"/>
              </a:ext>
            </a:extLst>
          </p:cNvPr>
          <p:cNvSpPr txBox="1"/>
          <p:nvPr/>
        </p:nvSpPr>
        <p:spPr>
          <a:xfrm>
            <a:off x="8942539" y="1518157"/>
            <a:ext cx="2506250" cy="369332"/>
          </a:xfrm>
          <a:prstGeom prst="rect">
            <a:avLst/>
          </a:prstGeom>
          <a:solidFill>
            <a:srgbClr val="466CA7"/>
          </a:solidFill>
        </p:spPr>
        <p:txBody>
          <a:bodyPr wrap="square" rtlCol="0">
            <a:spAutoFit/>
          </a:bodyPr>
          <a:lstStyle/>
          <a:p>
            <a:pPr algn="ctr"/>
            <a:r>
              <a:rPr lang="en-US" dirty="0">
                <a:solidFill>
                  <a:schemeClr val="bg1"/>
                </a:solidFill>
              </a:rPr>
              <a:t>4. Review and Reflect</a:t>
            </a:r>
          </a:p>
        </p:txBody>
      </p:sp>
      <p:sp>
        <p:nvSpPr>
          <p:cNvPr id="17" name="Right Arrow 16">
            <a:extLst>
              <a:ext uri="{FF2B5EF4-FFF2-40B4-BE49-F238E27FC236}">
                <a16:creationId xmlns:a16="http://schemas.microsoft.com/office/drawing/2014/main" id="{480A319D-5A34-0049-B3D8-FAC4B5EFB0BC}"/>
              </a:ext>
            </a:extLst>
          </p:cNvPr>
          <p:cNvSpPr/>
          <p:nvPr/>
        </p:nvSpPr>
        <p:spPr>
          <a:xfrm>
            <a:off x="2989416" y="4709786"/>
            <a:ext cx="731520" cy="365760"/>
          </a:xfrm>
          <a:prstGeom prst="rightArrow">
            <a:avLst/>
          </a:prstGeom>
          <a:solidFill>
            <a:srgbClr val="BE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a:extLst>
              <a:ext uri="{FF2B5EF4-FFF2-40B4-BE49-F238E27FC236}">
                <a16:creationId xmlns:a16="http://schemas.microsoft.com/office/drawing/2014/main" id="{717AD8DF-705C-D841-BB90-5EB0A377E33D}"/>
              </a:ext>
            </a:extLst>
          </p:cNvPr>
          <p:cNvSpPr/>
          <p:nvPr/>
        </p:nvSpPr>
        <p:spPr>
          <a:xfrm>
            <a:off x="5775263" y="4709786"/>
            <a:ext cx="731520" cy="365760"/>
          </a:xfrm>
          <a:prstGeom prst="rightArrow">
            <a:avLst/>
          </a:prstGeom>
          <a:solidFill>
            <a:srgbClr val="BE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a:extLst>
              <a:ext uri="{FF2B5EF4-FFF2-40B4-BE49-F238E27FC236}">
                <a16:creationId xmlns:a16="http://schemas.microsoft.com/office/drawing/2014/main" id="{955E5690-711E-4345-A64C-A67131F1D82B}"/>
              </a:ext>
            </a:extLst>
          </p:cNvPr>
          <p:cNvSpPr/>
          <p:nvPr/>
        </p:nvSpPr>
        <p:spPr>
          <a:xfrm>
            <a:off x="8547539" y="4709786"/>
            <a:ext cx="731520" cy="365760"/>
          </a:xfrm>
          <a:prstGeom prst="rightArrow">
            <a:avLst/>
          </a:prstGeom>
          <a:solidFill>
            <a:srgbClr val="BE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460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135F-995B-9343-8D40-7741CB2E8F0E}"/>
              </a:ext>
            </a:extLst>
          </p:cNvPr>
          <p:cNvSpPr>
            <a:spLocks noGrp="1"/>
          </p:cNvSpPr>
          <p:nvPr>
            <p:ph type="title"/>
          </p:nvPr>
        </p:nvSpPr>
        <p:spPr>
          <a:xfrm>
            <a:off x="838200" y="1709738"/>
            <a:ext cx="10515600" cy="2852737"/>
          </a:xfrm>
        </p:spPr>
        <p:txBody>
          <a:bodyPr anchor="ctr" anchorCtr="0"/>
          <a:lstStyle/>
          <a:p>
            <a:pPr algn="ctr"/>
            <a:r>
              <a:rPr lang="en-US" b="1" dirty="0">
                <a:solidFill>
                  <a:srgbClr val="466CA7"/>
                </a:solidFill>
                <a:latin typeface="Helvetica" pitchFamily="2" charset="0"/>
              </a:rPr>
              <a:t>Discussion Starter Video</a:t>
            </a:r>
            <a:br>
              <a:rPr lang="en-US" b="1" dirty="0">
                <a:solidFill>
                  <a:srgbClr val="466CA7"/>
                </a:solidFill>
                <a:latin typeface="Helvetica" pitchFamily="2" charset="0"/>
              </a:rPr>
            </a:br>
            <a:r>
              <a:rPr lang="en-US" sz="1600" b="1" dirty="0">
                <a:solidFill>
                  <a:srgbClr val="466CA7"/>
                </a:solidFill>
                <a:latin typeface="Candara" panose="020E0502030303020204" pitchFamily="34" charset="0"/>
              </a:rPr>
              <a:t>Link to video: </a:t>
            </a:r>
            <a:r>
              <a:rPr lang="en-US" sz="1800" u="sng" dirty="0">
                <a:solidFill>
                  <a:srgbClr val="466CA7"/>
                </a:solidFill>
                <a:hlinkClick r:id="rId2" tooltip="https://vimeo.com/561864289">
                  <a:extLst>
                    <a:ext uri="{A12FA001-AC4F-418D-AE19-62706E023703}">
                      <ahyp:hlinkClr xmlns:ahyp="http://schemas.microsoft.com/office/drawing/2018/hyperlinkcolor" val="tx"/>
                    </a:ext>
                  </a:extLst>
                </a:hlinkClick>
              </a:rPr>
              <a:t>https://vimeo.com/561864289</a:t>
            </a:r>
            <a:endParaRPr lang="en-US" sz="1800" b="1" dirty="0">
              <a:solidFill>
                <a:srgbClr val="466CA7"/>
              </a:solidFill>
              <a:latin typeface="Candara" panose="020E0502030303020204" pitchFamily="34" charset="0"/>
            </a:endParaRPr>
          </a:p>
        </p:txBody>
      </p:sp>
    </p:spTree>
    <p:extLst>
      <p:ext uri="{BB962C8B-B14F-4D97-AF65-F5344CB8AC3E}">
        <p14:creationId xmlns:p14="http://schemas.microsoft.com/office/powerpoint/2010/main" val="134226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CD35D85-DE8B-D04E-B6A7-D1175658AE5F}"/>
              </a:ext>
            </a:extLst>
          </p:cNvPr>
          <p:cNvSpPr>
            <a:spLocks noChangeArrowheads="1"/>
          </p:cNvSpPr>
          <p:nvPr/>
        </p:nvSpPr>
        <p:spPr bwMode="auto">
          <a:xfrm>
            <a:off x="3387777" y="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5" name="C55287FB-88A8-43F0-A96C-DC1C8E47B412" descr="cid:FD558230-58F4-437C-9FFE-42A7CCAE4A94@woh.rr.com">
            <a:extLst>
              <a:ext uri="{FF2B5EF4-FFF2-40B4-BE49-F238E27FC236}">
                <a16:creationId xmlns:a16="http://schemas.microsoft.com/office/drawing/2014/main" id="{54FD2B08-C108-6441-856E-E4AB60BB608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3415776" y="0"/>
            <a:ext cx="5360447" cy="694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21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AA577C99-7764-1C45-B027-890A6E60DB12}"/>
              </a:ext>
            </a:extLst>
          </p:cNvPr>
          <p:cNvPicPr>
            <a:picLocks noChangeAspect="1"/>
          </p:cNvPicPr>
          <p:nvPr/>
        </p:nvPicPr>
        <p:blipFill>
          <a:blip r:embed="rId2"/>
          <a:stretch>
            <a:fillRect/>
          </a:stretch>
        </p:blipFill>
        <p:spPr>
          <a:xfrm>
            <a:off x="3691741" y="91440"/>
            <a:ext cx="5402197" cy="6766560"/>
          </a:xfrm>
          <a:prstGeom prst="rect">
            <a:avLst/>
          </a:prstGeom>
        </p:spPr>
      </p:pic>
    </p:spTree>
    <p:extLst>
      <p:ext uri="{BB962C8B-B14F-4D97-AF65-F5344CB8AC3E}">
        <p14:creationId xmlns:p14="http://schemas.microsoft.com/office/powerpoint/2010/main" val="407529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F94145D-9646-1245-979D-8F53AB92FD7D}"/>
              </a:ext>
            </a:extLst>
          </p:cNvPr>
          <p:cNvPicPr>
            <a:picLocks noChangeAspect="1"/>
          </p:cNvPicPr>
          <p:nvPr/>
        </p:nvPicPr>
        <p:blipFill>
          <a:blip r:embed="rId2"/>
          <a:stretch>
            <a:fillRect/>
          </a:stretch>
        </p:blipFill>
        <p:spPr>
          <a:xfrm>
            <a:off x="3152241" y="172370"/>
            <a:ext cx="5887518" cy="6766560"/>
          </a:xfrm>
          <a:prstGeom prst="rect">
            <a:avLst/>
          </a:prstGeom>
        </p:spPr>
      </p:pic>
    </p:spTree>
    <p:extLst>
      <p:ext uri="{BB962C8B-B14F-4D97-AF65-F5344CB8AC3E}">
        <p14:creationId xmlns:p14="http://schemas.microsoft.com/office/powerpoint/2010/main" val="178545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A686A-3396-5942-B24D-AC32762147B2}"/>
              </a:ext>
            </a:extLst>
          </p:cNvPr>
          <p:cNvPicPr>
            <a:picLocks noChangeAspect="1"/>
          </p:cNvPicPr>
          <p:nvPr/>
        </p:nvPicPr>
        <p:blipFill>
          <a:blip r:embed="rId2"/>
          <a:stretch>
            <a:fillRect/>
          </a:stretch>
        </p:blipFill>
        <p:spPr>
          <a:xfrm>
            <a:off x="3146161" y="128035"/>
            <a:ext cx="5899677" cy="6858000"/>
          </a:xfrm>
          <a:prstGeom prst="rect">
            <a:avLst/>
          </a:prstGeom>
        </p:spPr>
      </p:pic>
    </p:spTree>
    <p:extLst>
      <p:ext uri="{BB962C8B-B14F-4D97-AF65-F5344CB8AC3E}">
        <p14:creationId xmlns:p14="http://schemas.microsoft.com/office/powerpoint/2010/main" val="3194496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B305-E2FF-1F41-A339-40860C1AC324}"/>
              </a:ext>
            </a:extLst>
          </p:cNvPr>
          <p:cNvSpPr>
            <a:spLocks noGrp="1"/>
          </p:cNvSpPr>
          <p:nvPr>
            <p:ph type="title"/>
          </p:nvPr>
        </p:nvSpPr>
        <p:spPr>
          <a:xfrm>
            <a:off x="838200" y="365126"/>
            <a:ext cx="10515600" cy="824847"/>
          </a:xfrm>
        </p:spPr>
        <p:txBody>
          <a:bodyPr/>
          <a:lstStyle/>
          <a:p>
            <a:pPr algn="ctr"/>
            <a:r>
              <a:rPr lang="en-US" b="1" dirty="0">
                <a:solidFill>
                  <a:srgbClr val="466CA7"/>
                </a:solidFill>
                <a:latin typeface="Helvetica" pitchFamily="2" charset="0"/>
              </a:rPr>
              <a:t>Guidelines for a Forum</a:t>
            </a:r>
          </a:p>
        </p:txBody>
      </p:sp>
      <p:sp>
        <p:nvSpPr>
          <p:cNvPr id="3" name="Content Placeholder 2">
            <a:extLst>
              <a:ext uri="{FF2B5EF4-FFF2-40B4-BE49-F238E27FC236}">
                <a16:creationId xmlns:a16="http://schemas.microsoft.com/office/drawing/2014/main" id="{79C0E1BE-6DB0-BC48-888C-AF7E9F7F4504}"/>
              </a:ext>
            </a:extLst>
          </p:cNvPr>
          <p:cNvSpPr>
            <a:spLocks noGrp="1"/>
          </p:cNvSpPr>
          <p:nvPr>
            <p:ph idx="1"/>
          </p:nvPr>
        </p:nvSpPr>
        <p:spPr>
          <a:xfrm>
            <a:off x="838200" y="1327760"/>
            <a:ext cx="10515600" cy="5143500"/>
          </a:xfrm>
        </p:spPr>
        <p:txBody>
          <a:bodyPr>
            <a:normAutofit fontScale="55000" lnSpcReduction="20000"/>
          </a:bodyPr>
          <a:lstStyle/>
          <a:p>
            <a:pPr algn="just" fontAlgn="auto">
              <a:lnSpc>
                <a:spcPct val="120000"/>
              </a:lnSpc>
              <a:buClr>
                <a:srgbClr val="466CA7"/>
              </a:buClr>
              <a:buSzPct val="100000"/>
            </a:pPr>
            <a:r>
              <a:rPr lang="en-US" sz="5800" dirty="0">
                <a:solidFill>
                  <a:srgbClr val="466CA7"/>
                </a:solidFill>
                <a:latin typeface="Candara" panose="020E0502030303020204" pitchFamily="34" charset="0"/>
              </a:rPr>
              <a:t>Focus on the options and actions we can take nationally and in our communities. </a:t>
            </a:r>
          </a:p>
          <a:p>
            <a:pPr fontAlgn="auto">
              <a:lnSpc>
                <a:spcPct val="160000"/>
              </a:lnSpc>
              <a:buClr>
                <a:srgbClr val="466CA7"/>
              </a:buClr>
              <a:buSzPct val="100000"/>
            </a:pPr>
            <a:r>
              <a:rPr lang="en-US" sz="5800" dirty="0">
                <a:solidFill>
                  <a:srgbClr val="466CA7"/>
                </a:solidFill>
                <a:latin typeface="Candara" panose="020E0502030303020204" pitchFamily="34" charset="0"/>
              </a:rPr>
              <a:t>Consider all options fairly. </a:t>
            </a:r>
          </a:p>
          <a:p>
            <a:pPr fontAlgn="auto">
              <a:lnSpc>
                <a:spcPct val="160000"/>
              </a:lnSpc>
              <a:buClr>
                <a:srgbClr val="466CA7"/>
              </a:buClr>
              <a:buSzPct val="100000"/>
            </a:pPr>
            <a:r>
              <a:rPr lang="en-US" sz="5800" dirty="0">
                <a:solidFill>
                  <a:srgbClr val="466CA7"/>
                </a:solidFill>
                <a:latin typeface="Candara" panose="020E0502030303020204" pitchFamily="34" charset="0"/>
              </a:rPr>
              <a:t>Listening is just as important as speaking. </a:t>
            </a:r>
          </a:p>
          <a:p>
            <a:pPr fontAlgn="auto">
              <a:lnSpc>
                <a:spcPct val="160000"/>
              </a:lnSpc>
              <a:buClr>
                <a:srgbClr val="466CA7"/>
              </a:buClr>
              <a:buSzPct val="100000"/>
            </a:pPr>
            <a:r>
              <a:rPr lang="en-US" sz="5800" dirty="0">
                <a:solidFill>
                  <a:srgbClr val="466CA7"/>
                </a:solidFill>
                <a:latin typeface="Candara" panose="020E0502030303020204" pitchFamily="34" charset="0"/>
              </a:rPr>
              <a:t>No one or two individuals should dominate. </a:t>
            </a:r>
          </a:p>
          <a:p>
            <a:pPr fontAlgn="auto">
              <a:lnSpc>
                <a:spcPct val="160000"/>
              </a:lnSpc>
              <a:buClr>
                <a:srgbClr val="466CA7"/>
              </a:buClr>
              <a:buSzPct val="100000"/>
            </a:pPr>
            <a:r>
              <a:rPr lang="en-US" sz="5800" dirty="0">
                <a:solidFill>
                  <a:srgbClr val="466CA7"/>
                </a:solidFill>
                <a:latin typeface="Candara" panose="020E0502030303020204" pitchFamily="34" charset="0"/>
              </a:rPr>
              <a:t>Maintain an open and respectful atmosphere. </a:t>
            </a:r>
          </a:p>
          <a:p>
            <a:pPr fontAlgn="auto">
              <a:lnSpc>
                <a:spcPct val="160000"/>
              </a:lnSpc>
              <a:buClr>
                <a:srgbClr val="466CA7"/>
              </a:buClr>
              <a:buSzPct val="100000"/>
            </a:pPr>
            <a:r>
              <a:rPr lang="en-US" sz="5800" dirty="0">
                <a:solidFill>
                  <a:srgbClr val="466CA7"/>
                </a:solidFill>
                <a:latin typeface="Candara" panose="020E0502030303020204" pitchFamily="34" charset="0"/>
              </a:rPr>
              <a:t>Everyone is encouraged to participate. </a:t>
            </a:r>
          </a:p>
          <a:p>
            <a:pPr marL="0" indent="0">
              <a:buNone/>
            </a:pPr>
            <a:endParaRPr lang="en-US" dirty="0"/>
          </a:p>
        </p:txBody>
      </p:sp>
    </p:spTree>
    <p:extLst>
      <p:ext uri="{BB962C8B-B14F-4D97-AF65-F5344CB8AC3E}">
        <p14:creationId xmlns:p14="http://schemas.microsoft.com/office/powerpoint/2010/main" val="27601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332347" y="131789"/>
            <a:ext cx="4011084" cy="1614714"/>
          </a:xfrm>
        </p:spPr>
        <p:txBody>
          <a:bodyPr>
            <a:normAutofit/>
          </a:bodyPr>
          <a:lstStyle/>
          <a:p>
            <a:r>
              <a:rPr lang="en-US" sz="2800" dirty="0">
                <a:solidFill>
                  <a:srgbClr val="C00000"/>
                </a:solidFill>
                <a:latin typeface="Helvetica" pitchFamily="2" charset="0"/>
              </a:rPr>
              <a:t>OPTION 1:</a:t>
            </a:r>
            <a:br>
              <a:rPr lang="en-US" sz="2800" dirty="0">
                <a:latin typeface="Helvetica" pitchFamily="2" charset="0"/>
              </a:rPr>
            </a:br>
            <a:r>
              <a:rPr lang="en-US" sz="2800" dirty="0">
                <a:solidFill>
                  <a:srgbClr val="466CA7"/>
                </a:solidFill>
                <a:latin typeface="Helvetica" pitchFamily="2" charset="0"/>
              </a:rPr>
              <a:t>Make it easier to register and vote.</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935186" y="273050"/>
            <a:ext cx="7903027" cy="6191249"/>
          </a:xfrm>
        </p:spPr>
        <p:txBody>
          <a:bodyPr>
            <a:normAutofit fontScale="92500" lnSpcReduction="20000"/>
          </a:bodyPr>
          <a:lstStyle/>
          <a:p>
            <a:endParaRPr lang="en-US" sz="2000" dirty="0">
              <a:latin typeface="Helvetica" pitchFamily="2" charset="0"/>
            </a:endParaRPr>
          </a:p>
          <a:p>
            <a:pPr marL="342900" indent="-342900">
              <a:lnSpc>
                <a:spcPct val="110000"/>
              </a:lnSpc>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A nurse working a 12-hour shift on Election Day may not get off before the polls close. </a:t>
            </a:r>
          </a:p>
          <a:p>
            <a:pPr marL="342900" indent="-342900">
              <a:lnSpc>
                <a:spcPct val="110000"/>
              </a:lnSpc>
              <a:buClr>
                <a:srgbClr val="466CA7"/>
              </a:buClr>
              <a:buSzPct val="150000"/>
              <a:buFont typeface="Arial" panose="020B0604020202020204" pitchFamily="34" charset="0"/>
              <a:buChar char="•"/>
            </a:pPr>
            <a:endParaRPr lang="en-US" sz="2400" dirty="0">
              <a:solidFill>
                <a:srgbClr val="466CA7"/>
              </a:solidFill>
              <a:latin typeface="Candara" panose="020E0502030303020204" pitchFamily="34" charset="0"/>
            </a:endParaRPr>
          </a:p>
          <a:p>
            <a:pPr marL="342900" indent="-342900">
              <a:lnSpc>
                <a:spcPct val="110000"/>
              </a:lnSpc>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Voters in neighborhoods with limited polling places endure hours-long lines, with communities of color often hit hardest. </a:t>
            </a:r>
          </a:p>
          <a:p>
            <a:pPr>
              <a:lnSpc>
                <a:spcPct val="110000"/>
              </a:lnSpc>
              <a:buClr>
                <a:srgbClr val="466CA7"/>
              </a:buClr>
              <a:buSzPct val="150000"/>
            </a:pPr>
            <a:endParaRPr lang="en-US" sz="2400" dirty="0">
              <a:solidFill>
                <a:srgbClr val="466CA7"/>
              </a:solidFill>
              <a:latin typeface="Candara" panose="020E0502030303020204" pitchFamily="34" charset="0"/>
            </a:endParaRPr>
          </a:p>
          <a:p>
            <a:pPr marL="342900" indent="-342900">
              <a:lnSpc>
                <a:spcPct val="110000"/>
              </a:lnSpc>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Some states require a driver’s license or other government-issued photo ID to vote, but many elderly or low-income Americans don’t drive and lack access to needed records.</a:t>
            </a:r>
          </a:p>
          <a:p>
            <a:pPr marL="342900" indent="-342900">
              <a:lnSpc>
                <a:spcPct val="110000"/>
              </a:lnSpc>
              <a:buClr>
                <a:srgbClr val="466CA7"/>
              </a:buClr>
              <a:buSzPct val="150000"/>
              <a:buFont typeface="Arial" panose="020B0604020202020204" pitchFamily="34" charset="0"/>
              <a:buChar char="•"/>
            </a:pPr>
            <a:endParaRPr lang="en-US" sz="2400" dirty="0">
              <a:solidFill>
                <a:srgbClr val="466CA7"/>
              </a:solidFill>
              <a:latin typeface="Candara" panose="020E0502030303020204" pitchFamily="34" charset="0"/>
            </a:endParaRPr>
          </a:p>
          <a:p>
            <a:pPr marL="342900" indent="-342900">
              <a:lnSpc>
                <a:spcPct val="110000"/>
              </a:lnSpc>
              <a:buClr>
                <a:srgbClr val="466CA7"/>
              </a:buClr>
              <a:buSzPct val="150000"/>
              <a:buFont typeface="Arial" panose="020B0604020202020204" pitchFamily="34" charset="0"/>
              <a:buChar char="•"/>
            </a:pPr>
            <a:r>
              <a:rPr lang="en-US" sz="2400" dirty="0">
                <a:solidFill>
                  <a:srgbClr val="466CA7"/>
                </a:solidFill>
                <a:latin typeface="Candara" panose="020E0502030303020204" pitchFamily="34" charset="0"/>
              </a:rPr>
              <a:t>Voter registration rules and procedures differ from state to state, and in most, it is up to the individual to get registered</a:t>
            </a:r>
            <a:r>
              <a:rPr lang="en-US" sz="2400" dirty="0">
                <a:solidFill>
                  <a:srgbClr val="466CA7"/>
                </a:solidFill>
                <a:latin typeface="Helvetica" pitchFamily="2" charset="0"/>
              </a:rPr>
              <a:t>.</a:t>
            </a:r>
          </a:p>
          <a:p>
            <a:pPr>
              <a:lnSpc>
                <a:spcPct val="110000"/>
              </a:lnSpc>
              <a:buClr>
                <a:srgbClr val="713882"/>
              </a:buClr>
            </a:pPr>
            <a:r>
              <a:rPr lang="en-US" sz="2400" dirty="0">
                <a:solidFill>
                  <a:srgbClr val="1D366D"/>
                </a:solidFill>
                <a:latin typeface="Helvetica" pitchFamily="2" charset="0"/>
              </a:rPr>
              <a:t> </a:t>
            </a:r>
            <a:endParaRPr lang="en-US" sz="2400" dirty="0"/>
          </a:p>
          <a:p>
            <a:pPr>
              <a:buClr>
                <a:srgbClr val="713882"/>
              </a:buClr>
            </a:pPr>
            <a:r>
              <a:rPr lang="en-US" sz="2400" b="1" dirty="0">
                <a:solidFill>
                  <a:srgbClr val="BE3C4C"/>
                </a:solidFill>
              </a:rPr>
              <a:t>A Primary Drawback </a:t>
            </a:r>
          </a:p>
          <a:p>
            <a:pPr lvl="1">
              <a:buClr>
                <a:srgbClr val="713882"/>
              </a:buClr>
            </a:pPr>
            <a:r>
              <a:rPr lang="en-US" sz="2210" i="1" dirty="0">
                <a:solidFill>
                  <a:srgbClr val="466CA7"/>
                </a:solidFill>
              </a:rPr>
              <a:t>Some changes that make voting easier may reduce the safeguards that ensure that only eligible voters cast ballots. And a lack of trust in the integrity of the voting system produces division and second-guessing,  no matter who wins. </a:t>
            </a:r>
            <a:endParaRPr lang="en-US" sz="2210" dirty="0">
              <a:solidFill>
                <a:srgbClr val="466CA7"/>
              </a:solidFill>
            </a:endParaRPr>
          </a:p>
          <a:p>
            <a:endParaRPr lang="en-US" dirty="0"/>
          </a:p>
        </p:txBody>
      </p:sp>
      <p:sp>
        <p:nvSpPr>
          <p:cNvPr id="8" name="Oval 7">
            <a:extLst>
              <a:ext uri="{FF2B5EF4-FFF2-40B4-BE49-F238E27FC236}">
                <a16:creationId xmlns:a16="http://schemas.microsoft.com/office/drawing/2014/main" id="{4A592283-6F6E-3E4B-AF53-3F6A45C46CFE}"/>
              </a:ext>
            </a:extLst>
          </p:cNvPr>
          <p:cNvSpPr/>
          <p:nvPr/>
        </p:nvSpPr>
        <p:spPr>
          <a:xfrm>
            <a:off x="-592605" y="2093833"/>
            <a:ext cx="3926990" cy="3635359"/>
          </a:xfrm>
          <a:prstGeom prst="ellipse">
            <a:avLst/>
          </a:prstGeom>
          <a:solidFill>
            <a:srgbClr val="466CA7"/>
          </a:solidFill>
          <a:ln w="12700" cap="flat" cmpd="sng" algn="ctr">
            <a:noFill/>
            <a:prstDash val="solid"/>
            <a:miter lim="800000"/>
          </a:ln>
          <a:effectLst/>
        </p:spPr>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TextBox 9">
            <a:extLst>
              <a:ext uri="{FF2B5EF4-FFF2-40B4-BE49-F238E27FC236}">
                <a16:creationId xmlns:a16="http://schemas.microsoft.com/office/drawing/2014/main" id="{317D7760-73B6-0943-8ADF-4CA18C6AA127}"/>
              </a:ext>
            </a:extLst>
          </p:cNvPr>
          <p:cNvSpPr txBox="1"/>
          <p:nvPr/>
        </p:nvSpPr>
        <p:spPr>
          <a:xfrm>
            <a:off x="332347" y="2860464"/>
            <a:ext cx="2799736" cy="1938992"/>
          </a:xfrm>
          <a:prstGeom prst="rect">
            <a:avLst/>
          </a:prstGeom>
          <a:noFill/>
        </p:spPr>
        <p:txBody>
          <a:bodyPr wrap="square" rtlCol="0">
            <a:spAutoFit/>
          </a:bodyPr>
          <a:lstStyle/>
          <a:p>
            <a:r>
              <a:rPr lang="en-US" sz="2400" dirty="0">
                <a:solidFill>
                  <a:schemeClr val="bg1"/>
                </a:solidFill>
                <a:latin typeface="Helvetica" pitchFamily="2" charset="0"/>
              </a:rPr>
              <a:t>This option says</a:t>
            </a:r>
          </a:p>
          <a:p>
            <a:r>
              <a:rPr lang="en-US" sz="2400" dirty="0">
                <a:solidFill>
                  <a:schemeClr val="bg1"/>
                </a:solidFill>
                <a:latin typeface="Helvetica" pitchFamily="2" charset="0"/>
              </a:rPr>
              <a:t>that giving every American a chance</a:t>
            </a:r>
            <a:br>
              <a:rPr lang="en-US" sz="2400" dirty="0">
                <a:solidFill>
                  <a:schemeClr val="bg1"/>
                </a:solidFill>
                <a:latin typeface="Helvetica" pitchFamily="2" charset="0"/>
              </a:rPr>
            </a:br>
            <a:r>
              <a:rPr lang="en-US" sz="2400" dirty="0">
                <a:solidFill>
                  <a:schemeClr val="bg1"/>
                </a:solidFill>
                <a:latin typeface="Helvetica" pitchFamily="2" charset="0"/>
              </a:rPr>
              <a:t>to vote should be our priority.</a:t>
            </a:r>
          </a:p>
        </p:txBody>
      </p:sp>
    </p:spTree>
    <p:extLst>
      <p:ext uri="{BB962C8B-B14F-4D97-AF65-F5344CB8AC3E}">
        <p14:creationId xmlns:p14="http://schemas.microsoft.com/office/powerpoint/2010/main" val="282769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TIS">
  <a:themeElements>
    <a:clrScheme name="OTIS">
      <a:dk1>
        <a:srgbClr val="3C4345"/>
      </a:dk1>
      <a:lt1>
        <a:srgbClr val="FDFAF5"/>
      </a:lt1>
      <a:dk2>
        <a:srgbClr val="B24020"/>
      </a:dk2>
      <a:lt2>
        <a:srgbClr val="0A66C2"/>
      </a:lt2>
      <a:accent1>
        <a:srgbClr val="44712E"/>
      </a:accent1>
      <a:accent2>
        <a:srgbClr val="915907"/>
      </a:accent2>
      <a:accent3>
        <a:srgbClr val="004183"/>
      </a:accent3>
      <a:accent4>
        <a:srgbClr val="E7A33E"/>
      </a:accent4>
      <a:accent5>
        <a:srgbClr val="7E8F1D"/>
      </a:accent5>
      <a:accent6>
        <a:srgbClr val="5B696B"/>
      </a:accent6>
      <a:hlink>
        <a:srgbClr val="004183"/>
      </a:hlink>
      <a:folHlink>
        <a:srgbClr val="5B69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latin typeface="LKN Sans" panose="02000503040000020003" pitchFamily="2" charset="0"/>
          </a:defRPr>
        </a:defPPr>
      </a:lstStyle>
    </a:txDef>
  </a:objectDefaults>
  <a:extraClrSchemeLst/>
  <a:extLst>
    <a:ext uri="{05A4C25C-085E-4340-85A3-A5531E510DB2}">
      <thm15:themeFamily xmlns:thm15="http://schemas.microsoft.com/office/thememl/2012/main" name="Presentation2" id="{5EE284F0-6082-3941-9DD8-3E83EB601D40}" vid="{8835E87A-4773-6945-9E9A-9AF05F2EBF8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9638</TotalTime>
  <Words>1746</Words>
  <Application>Microsoft Macintosh PowerPoint</Application>
  <PresentationFormat>Widescreen</PresentationFormat>
  <Paragraphs>164</Paragraphs>
  <Slides>19</Slides>
  <Notes>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19</vt:i4>
      </vt:variant>
    </vt:vector>
  </HeadingPairs>
  <TitlesOfParts>
    <vt:vector size="34" baseType="lpstr">
      <vt:lpstr>Arial</vt:lpstr>
      <vt:lpstr>Calibri</vt:lpstr>
      <vt:lpstr>Calibri Light</vt:lpstr>
      <vt:lpstr>Candara</vt:lpstr>
      <vt:lpstr>Community Light</vt:lpstr>
      <vt:lpstr>Garamond</vt:lpstr>
      <vt:lpstr>Gill Sans MT</vt:lpstr>
      <vt:lpstr>Helvetica</vt:lpstr>
      <vt:lpstr>LKN Sans</vt:lpstr>
      <vt:lpstr>Source Sans Pro</vt:lpstr>
      <vt:lpstr>Wingdings</vt:lpstr>
      <vt:lpstr>Office Theme</vt:lpstr>
      <vt:lpstr>1_Office Theme</vt:lpstr>
      <vt:lpstr>2_Office Theme</vt:lpstr>
      <vt:lpstr>OTIS</vt:lpstr>
      <vt:lpstr>PowerPoint Presentation</vt:lpstr>
      <vt:lpstr>Holding a Deliberative Forum</vt:lpstr>
      <vt:lpstr>Discussion Starter Video Link to video: https://vimeo.com/561864289</vt:lpstr>
      <vt:lpstr>PowerPoint Presentation</vt:lpstr>
      <vt:lpstr>PowerPoint Presentation</vt:lpstr>
      <vt:lpstr>PowerPoint Presentation</vt:lpstr>
      <vt:lpstr>PowerPoint Presentation</vt:lpstr>
      <vt:lpstr>Guidelines for a Forum</vt:lpstr>
      <vt:lpstr>OPTION 1: Make it easier to register and vote.</vt:lpstr>
      <vt:lpstr>Option 1: Make it easier to register and vote.</vt:lpstr>
      <vt:lpstr>PowerPoint Presentation</vt:lpstr>
      <vt:lpstr>OPTION 2: Do more to make elections secure.</vt:lpstr>
      <vt:lpstr>Option 2: Do more to make elections secure.</vt:lpstr>
      <vt:lpstr>PowerPoint Presentation</vt:lpstr>
      <vt:lpstr>OPTION 3: Offer more and  better choices.</vt:lpstr>
      <vt:lpstr>Option 3: Offer more and better choices.</vt:lpstr>
      <vt:lpstr>PowerPoint Presentation</vt:lpstr>
      <vt:lpstr>CLOSING REFLECTIONS</vt:lpstr>
      <vt:lpstr>Post Forum Questionnaire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Darla Minnich</dc:creator>
  <cp:lastModifiedBy>Darla Minnich</cp:lastModifiedBy>
  <cp:revision>202</cp:revision>
  <dcterms:created xsi:type="dcterms:W3CDTF">2020-03-25T20:27:43Z</dcterms:created>
  <dcterms:modified xsi:type="dcterms:W3CDTF">2021-06-17T19:20:03Z</dcterms:modified>
</cp:coreProperties>
</file>