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28"/>
  </p:notesMasterIdLst>
  <p:sldIdLst>
    <p:sldId id="256" r:id="rId2"/>
    <p:sldId id="296" r:id="rId3"/>
    <p:sldId id="268" r:id="rId4"/>
    <p:sldId id="272" r:id="rId5"/>
    <p:sldId id="269" r:id="rId6"/>
    <p:sldId id="305" r:id="rId7"/>
    <p:sldId id="257" r:id="rId8"/>
    <p:sldId id="292" r:id="rId9"/>
    <p:sldId id="307" r:id="rId10"/>
    <p:sldId id="270" r:id="rId11"/>
    <p:sldId id="306" r:id="rId12"/>
    <p:sldId id="288" r:id="rId13"/>
    <p:sldId id="308" r:id="rId14"/>
    <p:sldId id="289" r:id="rId15"/>
    <p:sldId id="309" r:id="rId16"/>
    <p:sldId id="260" r:id="rId17"/>
    <p:sldId id="310" r:id="rId18"/>
    <p:sldId id="311" r:id="rId19"/>
    <p:sldId id="297" r:id="rId20"/>
    <p:sldId id="312" r:id="rId21"/>
    <p:sldId id="295" r:id="rId22"/>
    <p:sldId id="313" r:id="rId23"/>
    <p:sldId id="261" r:id="rId24"/>
    <p:sldId id="301" r:id="rId25"/>
    <p:sldId id="314" r:id="rId26"/>
    <p:sldId id="262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900">
          <p15:clr>
            <a:srgbClr val="A4A3A4"/>
          </p15:clr>
        </p15:guide>
        <p15:guide id="4" orient="horz" pos="2413">
          <p15:clr>
            <a:srgbClr val="A4A3A4"/>
          </p15:clr>
        </p15:guide>
        <p15:guide id="5" orient="horz" pos="2604">
          <p15:clr>
            <a:srgbClr val="A4A3A4"/>
          </p15:clr>
        </p15:guide>
        <p15:guide id="6" orient="horz" pos="1162">
          <p15:clr>
            <a:srgbClr val="A4A3A4"/>
          </p15:clr>
        </p15:guide>
        <p15:guide id="7" orient="horz" pos="3013">
          <p15:clr>
            <a:srgbClr val="A4A3A4"/>
          </p15:clr>
        </p15:guide>
        <p15:guide id="8" orient="horz" pos="2886">
          <p15:clr>
            <a:srgbClr val="A4A3A4"/>
          </p15:clr>
        </p15:guide>
        <p15:guide id="9" orient="horz" pos="3733">
          <p15:clr>
            <a:srgbClr val="A4A3A4"/>
          </p15:clr>
        </p15:guide>
        <p15:guide id="10" orient="horz" pos="3539">
          <p15:clr>
            <a:srgbClr val="A4A3A4"/>
          </p15:clr>
        </p15:guide>
        <p15:guide id="11" orient="horz" pos="2271">
          <p15:clr>
            <a:srgbClr val="A4A3A4"/>
          </p15:clr>
        </p15:guide>
        <p15:guide id="12" orient="horz" pos="2447">
          <p15:clr>
            <a:srgbClr val="A4A3A4"/>
          </p15:clr>
        </p15:guide>
        <p15:guide id="13" orient="horz" pos="2840">
          <p15:clr>
            <a:srgbClr val="A4A3A4"/>
          </p15:clr>
        </p15:guide>
        <p15:guide id="14" pos="2927">
          <p15:clr>
            <a:srgbClr val="A4A3A4"/>
          </p15:clr>
        </p15:guide>
        <p15:guide id="15" pos="5540">
          <p15:clr>
            <a:srgbClr val="A4A3A4"/>
          </p15:clr>
        </p15:guide>
        <p15:guide id="16" pos="5759">
          <p15:clr>
            <a:srgbClr val="A4A3A4"/>
          </p15:clr>
        </p15:guide>
        <p15:guide id="17" pos="2807">
          <p15:clr>
            <a:srgbClr val="A4A3A4"/>
          </p15:clr>
        </p15:guide>
        <p15:guide id="18" pos="647">
          <p15:clr>
            <a:srgbClr val="A4A3A4"/>
          </p15:clr>
        </p15:guide>
        <p15:guide id="19" pos="1214">
          <p15:clr>
            <a:srgbClr val="A4A3A4"/>
          </p15:clr>
        </p15:guide>
        <p15:guide id="20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CC"/>
    <a:srgbClr val="FFCC00"/>
    <a:srgbClr val="95B3D7"/>
    <a:srgbClr val="CC6600"/>
    <a:srgbClr val="CC9933"/>
    <a:srgbClr val="FF6633"/>
    <a:srgbClr val="CC3333"/>
    <a:srgbClr val="CC0000"/>
    <a:srgbClr val="FF4237"/>
    <a:srgbClr val="FFF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77133" autoAdjust="0"/>
  </p:normalViewPr>
  <p:slideViewPr>
    <p:cSldViewPr snapToGrid="0" snapToObjects="1">
      <p:cViewPr varScale="1">
        <p:scale>
          <a:sx n="113" d="100"/>
          <a:sy n="113" d="100"/>
        </p:scale>
        <p:origin x="1152" y="102"/>
      </p:cViewPr>
      <p:guideLst>
        <p:guide orient="horz" pos="3635"/>
        <p:guide orient="horz"/>
        <p:guide orient="horz" pos="900"/>
        <p:guide orient="horz" pos="2413"/>
        <p:guide orient="horz" pos="2604"/>
        <p:guide orient="horz" pos="1162"/>
        <p:guide orient="horz" pos="3013"/>
        <p:guide orient="horz" pos="2886"/>
        <p:guide orient="horz" pos="3733"/>
        <p:guide orient="horz" pos="3539"/>
        <p:guide orient="horz" pos="2271"/>
        <p:guide orient="horz" pos="2447"/>
        <p:guide orient="horz" pos="2840"/>
        <p:guide pos="2927"/>
        <p:guide pos="5540"/>
        <p:guide pos="5759"/>
        <p:guide pos="2807"/>
        <p:guide pos="647"/>
        <p:guide pos="1214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BE8DB-2756-4898-903D-14CDF07422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3298B-6B62-4572-BA66-242E2A22CA19}">
      <dgm:prSet/>
      <dgm:spPr>
        <a:xfrm>
          <a:off x="0" y="311543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 there important ideas we didn’t talk about?</a:t>
          </a:r>
        </a:p>
      </dgm:t>
    </dgm:pt>
    <dgm:pt modelId="{EEC8F6E0-CE31-4C27-B7C1-229A921F46DA}" type="parTrans" cxnId="{D1DF11E5-EBE4-42AD-B4AE-7B0796D73FA7}">
      <dgm:prSet/>
      <dgm:spPr/>
      <dgm:t>
        <a:bodyPr/>
        <a:lstStyle/>
        <a:p>
          <a:endParaRPr lang="en-US"/>
        </a:p>
      </dgm:t>
    </dgm:pt>
    <dgm:pt modelId="{654F872A-5B44-4AA8-84EB-9B5C6F557548}" type="sibTrans" cxnId="{D1DF11E5-EBE4-42AD-B4AE-7B0796D73FA7}">
      <dgm:prSet/>
      <dgm:spPr/>
      <dgm:t>
        <a:bodyPr/>
        <a:lstStyle/>
        <a:p>
          <a:endParaRPr lang="en-US"/>
        </a:p>
      </dgm:t>
    </dgm:pt>
    <dgm:pt modelId="{70837C22-3CCB-4CC4-8AC5-1A5FA8D429A9}">
      <dgm:prSet/>
      <dgm:spPr>
        <a:xfrm>
          <a:off x="2991752" y="391146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 there areas where we’re divided and need to talk more?</a:t>
          </a:r>
        </a:p>
      </dgm:t>
    </dgm:pt>
    <dgm:pt modelId="{77AA8E74-A6CA-4066-8568-5843241E5BB5}" type="parTrans" cxnId="{C2EDB73A-DFA2-4EDC-8F23-E83192C6CFA6}">
      <dgm:prSet/>
      <dgm:spPr/>
      <dgm:t>
        <a:bodyPr/>
        <a:lstStyle/>
        <a:p>
          <a:endParaRPr lang="en-US"/>
        </a:p>
      </dgm:t>
    </dgm:pt>
    <dgm:pt modelId="{46E9E902-F3F3-4B25-B472-25FEC8602C29}" type="sibTrans" cxnId="{C2EDB73A-DFA2-4EDC-8F23-E83192C6CFA6}">
      <dgm:prSet/>
      <dgm:spPr/>
      <dgm:t>
        <a:bodyPr/>
        <a:lstStyle/>
        <a:p>
          <a:endParaRPr lang="en-US"/>
        </a:p>
      </dgm:t>
    </dgm:pt>
    <dgm:pt modelId="{97424820-424E-4A4D-96FB-BA0610E723A6}">
      <dgm:prSet/>
      <dgm:spPr>
        <a:xfrm>
          <a:off x="5983505" y="391146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Who else should we hear from?</a:t>
          </a:r>
        </a:p>
      </dgm:t>
    </dgm:pt>
    <dgm:pt modelId="{043A7EC3-B05D-46F5-BA7F-BF9F182F686D}" type="parTrans" cxnId="{38EE2619-1CD0-417C-991C-48703BC93C61}">
      <dgm:prSet/>
      <dgm:spPr/>
      <dgm:t>
        <a:bodyPr/>
        <a:lstStyle/>
        <a:p>
          <a:endParaRPr lang="en-US"/>
        </a:p>
      </dgm:t>
    </dgm:pt>
    <dgm:pt modelId="{EC7D6C0E-1F04-4837-B34C-80BC751DA96A}" type="sibTrans" cxnId="{38EE2619-1CD0-417C-991C-48703BC93C61}">
      <dgm:prSet/>
      <dgm:spPr/>
      <dgm:t>
        <a:bodyPr/>
        <a:lstStyle/>
        <a:p>
          <a:endParaRPr lang="en-US"/>
        </a:p>
      </dgm:t>
    </dgm:pt>
    <dgm:pt modelId="{6BCFA40E-DCB6-4F41-B844-E8272D635065}">
      <dgm:prSet/>
      <dgm:spPr>
        <a:xfrm>
          <a:off x="1495876" y="2294988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actions could we take as individuals?</a:t>
          </a:r>
        </a:p>
      </dgm:t>
    </dgm:pt>
    <dgm:pt modelId="{8AE2DB2E-FF26-42FB-80C4-90E1AD600441}" type="parTrans" cxnId="{680DE97D-573F-4791-97C6-D39DC00383BA}">
      <dgm:prSet/>
      <dgm:spPr/>
      <dgm:t>
        <a:bodyPr/>
        <a:lstStyle/>
        <a:p>
          <a:endParaRPr lang="en-US"/>
        </a:p>
      </dgm:t>
    </dgm:pt>
    <dgm:pt modelId="{5F7D8E8D-53BC-47F6-A8E4-5618464F0164}" type="sibTrans" cxnId="{680DE97D-573F-4791-97C6-D39DC00383BA}">
      <dgm:prSet/>
      <dgm:spPr/>
      <dgm:t>
        <a:bodyPr/>
        <a:lstStyle/>
        <a:p>
          <a:endParaRPr lang="en-US"/>
        </a:p>
      </dgm:t>
    </dgm:pt>
    <dgm:pt modelId="{3EA45FF7-8DA3-459B-A1E2-9E5453C0EE58}">
      <dgm:prSet/>
      <dgm:spPr>
        <a:xfrm>
          <a:off x="4487628" y="2294988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should we expect from candidates we support?</a:t>
          </a:r>
        </a:p>
      </dgm:t>
    </dgm:pt>
    <dgm:pt modelId="{1B1F76DA-7162-48EE-B603-1FAE3CD55BC1}" type="parTrans" cxnId="{030C9349-2324-45A2-BE52-D35180BB9741}">
      <dgm:prSet/>
      <dgm:spPr/>
      <dgm:t>
        <a:bodyPr/>
        <a:lstStyle/>
        <a:p>
          <a:endParaRPr lang="en-US"/>
        </a:p>
      </dgm:t>
    </dgm:pt>
    <dgm:pt modelId="{5D24DE2F-A680-4293-9B1C-9F0479844D9D}" type="sibTrans" cxnId="{030C9349-2324-45A2-BE52-D35180BB9741}">
      <dgm:prSet/>
      <dgm:spPr/>
      <dgm:t>
        <a:bodyPr/>
        <a:lstStyle/>
        <a:p>
          <a:endParaRPr lang="en-US"/>
        </a:p>
      </dgm:t>
    </dgm:pt>
    <dgm:pt modelId="{089B41B9-210D-4316-8EB2-F1CB3F331B23}" type="pres">
      <dgm:prSet presAssocID="{A5FBE8DB-2756-4898-903D-14CDF07422C5}" presName="linear" presStyleCnt="0">
        <dgm:presLayoutVars>
          <dgm:animLvl val="lvl"/>
          <dgm:resizeHandles val="exact"/>
        </dgm:presLayoutVars>
      </dgm:prSet>
      <dgm:spPr/>
    </dgm:pt>
    <dgm:pt modelId="{050B459A-D514-447F-91AF-31ED6F5BEADB}" type="pres">
      <dgm:prSet presAssocID="{31E3298B-6B62-4572-BA66-242E2A22CA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B52977-705D-4CE3-A9C9-13134729A300}" type="pres">
      <dgm:prSet presAssocID="{654F872A-5B44-4AA8-84EB-9B5C6F557548}" presName="spacer" presStyleCnt="0"/>
      <dgm:spPr/>
    </dgm:pt>
    <dgm:pt modelId="{E0D78D22-A61A-413F-8DF5-8DBE26EA10BF}" type="pres">
      <dgm:prSet presAssocID="{70837C22-3CCB-4CC4-8AC5-1A5FA8D429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90A588F-7905-4014-AE6A-5D74CAD8EDC0}" type="pres">
      <dgm:prSet presAssocID="{46E9E902-F3F3-4B25-B472-25FEC8602C29}" presName="spacer" presStyleCnt="0"/>
      <dgm:spPr/>
    </dgm:pt>
    <dgm:pt modelId="{9D81E00B-06F0-400A-B565-EA12897B0EF8}" type="pres">
      <dgm:prSet presAssocID="{97424820-424E-4A4D-96FB-BA0610E723A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293997F-8859-4DCF-9C7B-9EFBD56FB6D7}" type="pres">
      <dgm:prSet presAssocID="{EC7D6C0E-1F04-4837-B34C-80BC751DA96A}" presName="spacer" presStyleCnt="0"/>
      <dgm:spPr/>
    </dgm:pt>
    <dgm:pt modelId="{9028027B-BA24-4456-88C2-CA66ADCE68C1}" type="pres">
      <dgm:prSet presAssocID="{6BCFA40E-DCB6-4F41-B844-E8272D63506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873CE42-6E9A-4DBC-B836-4F0078CDA1F8}" type="pres">
      <dgm:prSet presAssocID="{5F7D8E8D-53BC-47F6-A8E4-5618464F0164}" presName="spacer" presStyleCnt="0"/>
      <dgm:spPr/>
    </dgm:pt>
    <dgm:pt modelId="{4126DA18-176B-4FE0-A83E-EFFE3D27B221}" type="pres">
      <dgm:prSet presAssocID="{3EA45FF7-8DA3-459B-A1E2-9E5453C0EE5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6672D01-F6F9-4400-9503-486CB2D6E3B6}" type="presOf" srcId="{A5FBE8DB-2756-4898-903D-14CDF07422C5}" destId="{089B41B9-210D-4316-8EB2-F1CB3F331B23}" srcOrd="0" destOrd="0" presId="urn:microsoft.com/office/officeart/2005/8/layout/vList2"/>
    <dgm:cxn modelId="{38EE2619-1CD0-417C-991C-48703BC93C61}" srcId="{A5FBE8DB-2756-4898-903D-14CDF07422C5}" destId="{97424820-424E-4A4D-96FB-BA0610E723A6}" srcOrd="2" destOrd="0" parTransId="{043A7EC3-B05D-46F5-BA7F-BF9F182F686D}" sibTransId="{EC7D6C0E-1F04-4837-B34C-80BC751DA96A}"/>
    <dgm:cxn modelId="{C2EDB73A-DFA2-4EDC-8F23-E83192C6CFA6}" srcId="{A5FBE8DB-2756-4898-903D-14CDF07422C5}" destId="{70837C22-3CCB-4CC4-8AC5-1A5FA8D429A9}" srcOrd="1" destOrd="0" parTransId="{77AA8E74-A6CA-4066-8568-5843241E5BB5}" sibTransId="{46E9E902-F3F3-4B25-B472-25FEC8602C29}"/>
    <dgm:cxn modelId="{030C9349-2324-45A2-BE52-D35180BB9741}" srcId="{A5FBE8DB-2756-4898-903D-14CDF07422C5}" destId="{3EA45FF7-8DA3-459B-A1E2-9E5453C0EE58}" srcOrd="4" destOrd="0" parTransId="{1B1F76DA-7162-48EE-B603-1FAE3CD55BC1}" sibTransId="{5D24DE2F-A680-4293-9B1C-9F0479844D9D}"/>
    <dgm:cxn modelId="{CC5A8458-6D16-489A-83F1-157FC080F123}" type="presOf" srcId="{97424820-424E-4A4D-96FB-BA0610E723A6}" destId="{9D81E00B-06F0-400A-B565-EA12897B0EF8}" srcOrd="0" destOrd="0" presId="urn:microsoft.com/office/officeart/2005/8/layout/vList2"/>
    <dgm:cxn modelId="{680DE97D-573F-4791-97C6-D39DC00383BA}" srcId="{A5FBE8DB-2756-4898-903D-14CDF07422C5}" destId="{6BCFA40E-DCB6-4F41-B844-E8272D635065}" srcOrd="3" destOrd="0" parTransId="{8AE2DB2E-FF26-42FB-80C4-90E1AD600441}" sibTransId="{5F7D8E8D-53BC-47F6-A8E4-5618464F0164}"/>
    <dgm:cxn modelId="{A2F59E85-8BA0-4326-96A2-73C34768DB21}" type="presOf" srcId="{3EA45FF7-8DA3-459B-A1E2-9E5453C0EE58}" destId="{4126DA18-176B-4FE0-A83E-EFFE3D27B221}" srcOrd="0" destOrd="0" presId="urn:microsoft.com/office/officeart/2005/8/layout/vList2"/>
    <dgm:cxn modelId="{E5DFF5BC-FC49-4212-82E3-373717BB3B94}" type="presOf" srcId="{70837C22-3CCB-4CC4-8AC5-1A5FA8D429A9}" destId="{E0D78D22-A61A-413F-8DF5-8DBE26EA10BF}" srcOrd="0" destOrd="0" presId="urn:microsoft.com/office/officeart/2005/8/layout/vList2"/>
    <dgm:cxn modelId="{820632D0-AB0C-479C-BEC7-A11E540D8A7D}" type="presOf" srcId="{6BCFA40E-DCB6-4F41-B844-E8272D635065}" destId="{9028027B-BA24-4456-88C2-CA66ADCE68C1}" srcOrd="0" destOrd="0" presId="urn:microsoft.com/office/officeart/2005/8/layout/vList2"/>
    <dgm:cxn modelId="{D1DF11E5-EBE4-42AD-B4AE-7B0796D73FA7}" srcId="{A5FBE8DB-2756-4898-903D-14CDF07422C5}" destId="{31E3298B-6B62-4572-BA66-242E2A22CA19}" srcOrd="0" destOrd="0" parTransId="{EEC8F6E0-CE31-4C27-B7C1-229A921F46DA}" sibTransId="{654F872A-5B44-4AA8-84EB-9B5C6F557548}"/>
    <dgm:cxn modelId="{DD7C50E9-8E21-4D65-81E3-F5E4B3410A68}" type="presOf" srcId="{31E3298B-6B62-4572-BA66-242E2A22CA19}" destId="{050B459A-D514-447F-91AF-31ED6F5BEADB}" srcOrd="0" destOrd="0" presId="urn:microsoft.com/office/officeart/2005/8/layout/vList2"/>
    <dgm:cxn modelId="{82BBCB8B-9AF3-4D04-BA37-94EE19B8BD2E}" type="presParOf" srcId="{089B41B9-210D-4316-8EB2-F1CB3F331B23}" destId="{050B459A-D514-447F-91AF-31ED6F5BEADB}" srcOrd="0" destOrd="0" presId="urn:microsoft.com/office/officeart/2005/8/layout/vList2"/>
    <dgm:cxn modelId="{0A203ADA-3C8A-495E-9584-47316DFC2947}" type="presParOf" srcId="{089B41B9-210D-4316-8EB2-F1CB3F331B23}" destId="{04B52977-705D-4CE3-A9C9-13134729A300}" srcOrd="1" destOrd="0" presId="urn:microsoft.com/office/officeart/2005/8/layout/vList2"/>
    <dgm:cxn modelId="{A74DE312-56D4-4A5E-A1B4-F6CE6E8F3F40}" type="presParOf" srcId="{089B41B9-210D-4316-8EB2-F1CB3F331B23}" destId="{E0D78D22-A61A-413F-8DF5-8DBE26EA10BF}" srcOrd="2" destOrd="0" presId="urn:microsoft.com/office/officeart/2005/8/layout/vList2"/>
    <dgm:cxn modelId="{9CED65E2-4122-414B-A4FE-CC644DC6269F}" type="presParOf" srcId="{089B41B9-210D-4316-8EB2-F1CB3F331B23}" destId="{990A588F-7905-4014-AE6A-5D74CAD8EDC0}" srcOrd="3" destOrd="0" presId="urn:microsoft.com/office/officeart/2005/8/layout/vList2"/>
    <dgm:cxn modelId="{3E04B859-35EA-4F55-A97A-3B7225EB5A4A}" type="presParOf" srcId="{089B41B9-210D-4316-8EB2-F1CB3F331B23}" destId="{9D81E00B-06F0-400A-B565-EA12897B0EF8}" srcOrd="4" destOrd="0" presId="urn:microsoft.com/office/officeart/2005/8/layout/vList2"/>
    <dgm:cxn modelId="{E5DF14B0-B365-41FA-B306-F342E637B91C}" type="presParOf" srcId="{089B41B9-210D-4316-8EB2-F1CB3F331B23}" destId="{C293997F-8859-4DCF-9C7B-9EFBD56FB6D7}" srcOrd="5" destOrd="0" presId="urn:microsoft.com/office/officeart/2005/8/layout/vList2"/>
    <dgm:cxn modelId="{CAB867B2-6548-43B0-8178-DAB7E3407AF6}" type="presParOf" srcId="{089B41B9-210D-4316-8EB2-F1CB3F331B23}" destId="{9028027B-BA24-4456-88C2-CA66ADCE68C1}" srcOrd="6" destOrd="0" presId="urn:microsoft.com/office/officeart/2005/8/layout/vList2"/>
    <dgm:cxn modelId="{8EC495E6-453E-4CDC-9F9F-F3CE7081AB89}" type="presParOf" srcId="{089B41B9-210D-4316-8EB2-F1CB3F331B23}" destId="{8873CE42-6E9A-4DBC-B836-4F0078CDA1F8}" srcOrd="7" destOrd="0" presId="urn:microsoft.com/office/officeart/2005/8/layout/vList2"/>
    <dgm:cxn modelId="{ED674961-8BA1-42B8-ADBE-08A5D821824E}" type="presParOf" srcId="{089B41B9-210D-4316-8EB2-F1CB3F331B23}" destId="{4126DA18-176B-4FE0-A83E-EFFE3D27B22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BE8DB-2756-4898-903D-14CDF07422C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E3298B-6B62-4572-BA66-242E2A22CA19}">
      <dgm:prSet/>
      <dgm:spPr>
        <a:xfrm>
          <a:off x="0" y="311543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we talk about aspects of this issue you hadn’t considered before?</a:t>
          </a:r>
        </a:p>
      </dgm:t>
    </dgm:pt>
    <dgm:pt modelId="{EEC8F6E0-CE31-4C27-B7C1-229A921F46DA}" type="parTrans" cxnId="{D1DF11E5-EBE4-42AD-B4AE-7B0796D73FA7}">
      <dgm:prSet/>
      <dgm:spPr/>
      <dgm:t>
        <a:bodyPr/>
        <a:lstStyle/>
        <a:p>
          <a:endParaRPr lang="en-US"/>
        </a:p>
      </dgm:t>
    </dgm:pt>
    <dgm:pt modelId="{654F872A-5B44-4AA8-84EB-9B5C6F557548}" type="sibTrans" cxnId="{D1DF11E5-EBE4-42AD-B4AE-7B0796D73F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837C22-3CCB-4CC4-8AC5-1A5FA8D429A9}">
      <dgm:prSet/>
      <dgm:spPr>
        <a:xfrm>
          <a:off x="2991752" y="391146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you have any second thoughts?</a:t>
          </a:r>
        </a:p>
      </dgm:t>
    </dgm:pt>
    <dgm:pt modelId="{77AA8E74-A6CA-4066-8568-5843241E5BB5}" type="parTrans" cxnId="{C2EDB73A-DFA2-4EDC-8F23-E83192C6CFA6}">
      <dgm:prSet/>
      <dgm:spPr/>
      <dgm:t>
        <a:bodyPr/>
        <a:lstStyle/>
        <a:p>
          <a:endParaRPr lang="en-US"/>
        </a:p>
      </dgm:t>
    </dgm:pt>
    <dgm:pt modelId="{46E9E902-F3F3-4B25-B472-25FEC8602C29}" type="sibTrans" cxnId="{C2EDB73A-DFA2-4EDC-8F23-E83192C6CF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424820-424E-4A4D-96FB-BA0610E723A6}">
      <dgm:prSet/>
      <dgm:spPr>
        <a:xfrm>
          <a:off x="5983505" y="391146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Was the information fair and unbiased?</a:t>
          </a:r>
        </a:p>
      </dgm:t>
    </dgm:pt>
    <dgm:pt modelId="{043A7EC3-B05D-46F5-BA7F-BF9F182F686D}" type="parTrans" cxnId="{38EE2619-1CD0-417C-991C-48703BC93C61}">
      <dgm:prSet/>
      <dgm:spPr/>
      <dgm:t>
        <a:bodyPr/>
        <a:lstStyle/>
        <a:p>
          <a:endParaRPr lang="en-US"/>
        </a:p>
      </dgm:t>
    </dgm:pt>
    <dgm:pt modelId="{EC7D6C0E-1F04-4837-B34C-80BC751DA96A}" type="sibTrans" cxnId="{38EE2619-1CD0-417C-991C-48703BC93C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CFA40E-DCB6-4F41-B844-E8272D635065}">
      <dgm:prSet/>
      <dgm:spPr>
        <a:xfrm>
          <a:off x="1495876" y="2294988"/>
          <a:ext cx="2719774" cy="1631864"/>
        </a:xfr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you feel comfortable discussing these issues with the group?</a:t>
          </a:r>
        </a:p>
      </dgm:t>
    </dgm:pt>
    <dgm:pt modelId="{8AE2DB2E-FF26-42FB-80C4-90E1AD600441}" type="parTrans" cxnId="{680DE97D-573F-4791-97C6-D39DC00383BA}">
      <dgm:prSet/>
      <dgm:spPr/>
      <dgm:t>
        <a:bodyPr/>
        <a:lstStyle/>
        <a:p>
          <a:endParaRPr lang="en-US"/>
        </a:p>
      </dgm:t>
    </dgm:pt>
    <dgm:pt modelId="{5F7D8E8D-53BC-47F6-A8E4-5618464F0164}" type="sibTrans" cxnId="{680DE97D-573F-4791-97C6-D39DC00383BA}">
      <dgm:prSet/>
      <dgm:spPr/>
      <dgm:t>
        <a:bodyPr/>
        <a:lstStyle/>
        <a:p>
          <a:endParaRPr lang="en-US"/>
        </a:p>
      </dgm:t>
    </dgm:pt>
    <dgm:pt modelId="{CFD41D1B-A78E-439B-A7C9-9FCD3872F637}" type="pres">
      <dgm:prSet presAssocID="{A5FBE8DB-2756-4898-903D-14CDF07422C5}" presName="root" presStyleCnt="0">
        <dgm:presLayoutVars>
          <dgm:dir/>
          <dgm:resizeHandles val="exact"/>
        </dgm:presLayoutVars>
      </dgm:prSet>
      <dgm:spPr/>
    </dgm:pt>
    <dgm:pt modelId="{197D1A5E-F859-481D-A806-54056D79AA75}" type="pres">
      <dgm:prSet presAssocID="{31E3298B-6B62-4572-BA66-242E2A22CA19}" presName="compNode" presStyleCnt="0"/>
      <dgm:spPr/>
    </dgm:pt>
    <dgm:pt modelId="{D95EE672-0487-41B9-97F8-FEE176106EB4}" type="pres">
      <dgm:prSet presAssocID="{31E3298B-6B62-4572-BA66-242E2A22CA19}" presName="bgRect" presStyleLbl="bgShp" presStyleIdx="0" presStyleCnt="4"/>
      <dgm:spPr/>
    </dgm:pt>
    <dgm:pt modelId="{BE6BD78A-6AC1-4FDB-91BA-9BBAED195019}" type="pres">
      <dgm:prSet presAssocID="{31E3298B-6B62-4572-BA66-242E2A22CA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FE49EB1-2F4D-4302-B636-606DCEFDDDC1}" type="pres">
      <dgm:prSet presAssocID="{31E3298B-6B62-4572-BA66-242E2A22CA19}" presName="spaceRect" presStyleCnt="0"/>
      <dgm:spPr/>
    </dgm:pt>
    <dgm:pt modelId="{2857E35E-7E69-4391-9181-9BFB7A01E1C5}" type="pres">
      <dgm:prSet presAssocID="{31E3298B-6B62-4572-BA66-242E2A22CA19}" presName="parTx" presStyleLbl="revTx" presStyleIdx="0" presStyleCnt="4">
        <dgm:presLayoutVars>
          <dgm:chMax val="0"/>
          <dgm:chPref val="0"/>
        </dgm:presLayoutVars>
      </dgm:prSet>
      <dgm:spPr/>
    </dgm:pt>
    <dgm:pt modelId="{B1E446E4-23E9-40D4-A097-1AB0EDB51C76}" type="pres">
      <dgm:prSet presAssocID="{654F872A-5B44-4AA8-84EB-9B5C6F557548}" presName="sibTrans" presStyleCnt="0"/>
      <dgm:spPr/>
    </dgm:pt>
    <dgm:pt modelId="{83E67905-98F5-424A-8BF9-6761798B1FBE}" type="pres">
      <dgm:prSet presAssocID="{70837C22-3CCB-4CC4-8AC5-1A5FA8D429A9}" presName="compNode" presStyleCnt="0"/>
      <dgm:spPr/>
    </dgm:pt>
    <dgm:pt modelId="{1501B7F9-DE01-4809-B4CF-95D94BC016CB}" type="pres">
      <dgm:prSet presAssocID="{70837C22-3CCB-4CC4-8AC5-1A5FA8D429A9}" presName="bgRect" presStyleLbl="bgShp" presStyleIdx="1" presStyleCnt="4"/>
      <dgm:spPr/>
    </dgm:pt>
    <dgm:pt modelId="{B38396CA-C5CE-4782-A3BB-D91ACB5A1E6B}" type="pres">
      <dgm:prSet presAssocID="{70837C22-3CCB-4CC4-8AC5-1A5FA8D429A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22A1A71C-6AA8-49BB-A176-569AF9959099}" type="pres">
      <dgm:prSet presAssocID="{70837C22-3CCB-4CC4-8AC5-1A5FA8D429A9}" presName="spaceRect" presStyleCnt="0"/>
      <dgm:spPr/>
    </dgm:pt>
    <dgm:pt modelId="{E133EB61-32E6-4C84-A774-3B33F1324EFB}" type="pres">
      <dgm:prSet presAssocID="{70837C22-3CCB-4CC4-8AC5-1A5FA8D429A9}" presName="parTx" presStyleLbl="revTx" presStyleIdx="1" presStyleCnt="4">
        <dgm:presLayoutVars>
          <dgm:chMax val="0"/>
          <dgm:chPref val="0"/>
        </dgm:presLayoutVars>
      </dgm:prSet>
      <dgm:spPr/>
    </dgm:pt>
    <dgm:pt modelId="{18B5C859-220A-4CD8-904F-30AC1D016774}" type="pres">
      <dgm:prSet presAssocID="{46E9E902-F3F3-4B25-B472-25FEC8602C29}" presName="sibTrans" presStyleCnt="0"/>
      <dgm:spPr/>
    </dgm:pt>
    <dgm:pt modelId="{90082473-C5D4-467A-9F86-7E6D5DC6A325}" type="pres">
      <dgm:prSet presAssocID="{97424820-424E-4A4D-96FB-BA0610E723A6}" presName="compNode" presStyleCnt="0"/>
      <dgm:spPr/>
    </dgm:pt>
    <dgm:pt modelId="{82C5216E-A3BC-4151-ACEC-760BAC015BCC}" type="pres">
      <dgm:prSet presAssocID="{97424820-424E-4A4D-96FB-BA0610E723A6}" presName="bgRect" presStyleLbl="bgShp" presStyleIdx="2" presStyleCnt="4"/>
      <dgm:spPr/>
    </dgm:pt>
    <dgm:pt modelId="{20423828-AC1F-4C63-8F16-BD362C70D843}" type="pres">
      <dgm:prSet presAssocID="{97424820-424E-4A4D-96FB-BA0610E723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EA40819-05D6-426B-A416-286413A768E8}" type="pres">
      <dgm:prSet presAssocID="{97424820-424E-4A4D-96FB-BA0610E723A6}" presName="spaceRect" presStyleCnt="0"/>
      <dgm:spPr/>
    </dgm:pt>
    <dgm:pt modelId="{752BF4A7-CD2A-4851-B164-311BEADDD715}" type="pres">
      <dgm:prSet presAssocID="{97424820-424E-4A4D-96FB-BA0610E723A6}" presName="parTx" presStyleLbl="revTx" presStyleIdx="2" presStyleCnt="4">
        <dgm:presLayoutVars>
          <dgm:chMax val="0"/>
          <dgm:chPref val="0"/>
        </dgm:presLayoutVars>
      </dgm:prSet>
      <dgm:spPr/>
    </dgm:pt>
    <dgm:pt modelId="{E3EA2F57-9C51-4BA0-B42D-A497CB410A3E}" type="pres">
      <dgm:prSet presAssocID="{EC7D6C0E-1F04-4837-B34C-80BC751DA96A}" presName="sibTrans" presStyleCnt="0"/>
      <dgm:spPr/>
    </dgm:pt>
    <dgm:pt modelId="{E911CC18-EFE9-4B7D-B245-BF322F487D94}" type="pres">
      <dgm:prSet presAssocID="{6BCFA40E-DCB6-4F41-B844-E8272D635065}" presName="compNode" presStyleCnt="0"/>
      <dgm:spPr/>
    </dgm:pt>
    <dgm:pt modelId="{1AB83EE7-D2E3-4404-B7B9-0AD980496695}" type="pres">
      <dgm:prSet presAssocID="{6BCFA40E-DCB6-4F41-B844-E8272D635065}" presName="bgRect" presStyleLbl="bgShp" presStyleIdx="3" presStyleCnt="4"/>
      <dgm:spPr/>
    </dgm:pt>
    <dgm:pt modelId="{17DCC003-5F6F-45BE-B784-259255AF83D3}" type="pres">
      <dgm:prSet presAssocID="{6BCFA40E-DCB6-4F41-B844-E8272D63506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2B9715F-E4B7-405B-B586-1B0C50C80E14}" type="pres">
      <dgm:prSet presAssocID="{6BCFA40E-DCB6-4F41-B844-E8272D635065}" presName="spaceRect" presStyleCnt="0"/>
      <dgm:spPr/>
    </dgm:pt>
    <dgm:pt modelId="{043D15D3-A9B2-4EF6-875A-9781B2F8080B}" type="pres">
      <dgm:prSet presAssocID="{6BCFA40E-DCB6-4F41-B844-E8272D63506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83EF909-C930-4944-B4F1-57E82E3B5F80}" type="presOf" srcId="{97424820-424E-4A4D-96FB-BA0610E723A6}" destId="{752BF4A7-CD2A-4851-B164-311BEADDD715}" srcOrd="0" destOrd="0" presId="urn:microsoft.com/office/officeart/2018/2/layout/IconVerticalSolidList"/>
    <dgm:cxn modelId="{38EE2619-1CD0-417C-991C-48703BC93C61}" srcId="{A5FBE8DB-2756-4898-903D-14CDF07422C5}" destId="{97424820-424E-4A4D-96FB-BA0610E723A6}" srcOrd="2" destOrd="0" parTransId="{043A7EC3-B05D-46F5-BA7F-BF9F182F686D}" sibTransId="{EC7D6C0E-1F04-4837-B34C-80BC751DA96A}"/>
    <dgm:cxn modelId="{0B7A051D-8D53-44C1-BAAC-F9B0A8730B39}" type="presOf" srcId="{31E3298B-6B62-4572-BA66-242E2A22CA19}" destId="{2857E35E-7E69-4391-9181-9BFB7A01E1C5}" srcOrd="0" destOrd="0" presId="urn:microsoft.com/office/officeart/2018/2/layout/IconVerticalSolidList"/>
    <dgm:cxn modelId="{D40FE331-8FA0-4735-89DA-6BD79C3F02A4}" type="presOf" srcId="{6BCFA40E-DCB6-4F41-B844-E8272D635065}" destId="{043D15D3-A9B2-4EF6-875A-9781B2F8080B}" srcOrd="0" destOrd="0" presId="urn:microsoft.com/office/officeart/2018/2/layout/IconVerticalSolidList"/>
    <dgm:cxn modelId="{C2EDB73A-DFA2-4EDC-8F23-E83192C6CFA6}" srcId="{A5FBE8DB-2756-4898-903D-14CDF07422C5}" destId="{70837C22-3CCB-4CC4-8AC5-1A5FA8D429A9}" srcOrd="1" destOrd="0" parTransId="{77AA8E74-A6CA-4066-8568-5843241E5BB5}" sibTransId="{46E9E902-F3F3-4B25-B472-25FEC8602C29}"/>
    <dgm:cxn modelId="{680DE97D-573F-4791-97C6-D39DC00383BA}" srcId="{A5FBE8DB-2756-4898-903D-14CDF07422C5}" destId="{6BCFA40E-DCB6-4F41-B844-E8272D635065}" srcOrd="3" destOrd="0" parTransId="{8AE2DB2E-FF26-42FB-80C4-90E1AD600441}" sibTransId="{5F7D8E8D-53BC-47F6-A8E4-5618464F0164}"/>
    <dgm:cxn modelId="{BC8CB889-5122-468B-97E9-DE453260ADFC}" type="presOf" srcId="{70837C22-3CCB-4CC4-8AC5-1A5FA8D429A9}" destId="{E133EB61-32E6-4C84-A774-3B33F1324EFB}" srcOrd="0" destOrd="0" presId="urn:microsoft.com/office/officeart/2018/2/layout/IconVerticalSolidList"/>
    <dgm:cxn modelId="{D1DF11E5-EBE4-42AD-B4AE-7B0796D73FA7}" srcId="{A5FBE8DB-2756-4898-903D-14CDF07422C5}" destId="{31E3298B-6B62-4572-BA66-242E2A22CA19}" srcOrd="0" destOrd="0" parTransId="{EEC8F6E0-CE31-4C27-B7C1-229A921F46DA}" sibTransId="{654F872A-5B44-4AA8-84EB-9B5C6F557548}"/>
    <dgm:cxn modelId="{FC3E94FD-4EDF-4215-AE2A-A944FB8B3265}" type="presOf" srcId="{A5FBE8DB-2756-4898-903D-14CDF07422C5}" destId="{CFD41D1B-A78E-439B-A7C9-9FCD3872F637}" srcOrd="0" destOrd="0" presId="urn:microsoft.com/office/officeart/2018/2/layout/IconVerticalSolidList"/>
    <dgm:cxn modelId="{80BD2AE2-EC5F-4C2E-BC43-6A0ECEE007CC}" type="presParOf" srcId="{CFD41D1B-A78E-439B-A7C9-9FCD3872F637}" destId="{197D1A5E-F859-481D-A806-54056D79AA75}" srcOrd="0" destOrd="0" presId="urn:microsoft.com/office/officeart/2018/2/layout/IconVerticalSolidList"/>
    <dgm:cxn modelId="{56659FB2-AC79-4198-BC64-08186ABB4367}" type="presParOf" srcId="{197D1A5E-F859-481D-A806-54056D79AA75}" destId="{D95EE672-0487-41B9-97F8-FEE176106EB4}" srcOrd="0" destOrd="0" presId="urn:microsoft.com/office/officeart/2018/2/layout/IconVerticalSolidList"/>
    <dgm:cxn modelId="{7411ADF6-BE6C-42C3-9051-278EBC3ED2AB}" type="presParOf" srcId="{197D1A5E-F859-481D-A806-54056D79AA75}" destId="{BE6BD78A-6AC1-4FDB-91BA-9BBAED195019}" srcOrd="1" destOrd="0" presId="urn:microsoft.com/office/officeart/2018/2/layout/IconVerticalSolidList"/>
    <dgm:cxn modelId="{22C4EEB6-1428-47DF-A09D-55228264A539}" type="presParOf" srcId="{197D1A5E-F859-481D-A806-54056D79AA75}" destId="{7FE49EB1-2F4D-4302-B636-606DCEFDDDC1}" srcOrd="2" destOrd="0" presId="urn:microsoft.com/office/officeart/2018/2/layout/IconVerticalSolidList"/>
    <dgm:cxn modelId="{5FC168BD-F568-4FF8-8BCB-1CD81CCF634B}" type="presParOf" srcId="{197D1A5E-F859-481D-A806-54056D79AA75}" destId="{2857E35E-7E69-4391-9181-9BFB7A01E1C5}" srcOrd="3" destOrd="0" presId="urn:microsoft.com/office/officeart/2018/2/layout/IconVerticalSolidList"/>
    <dgm:cxn modelId="{527E64B2-E1FF-4F86-8BED-F91AAD914C3B}" type="presParOf" srcId="{CFD41D1B-A78E-439B-A7C9-9FCD3872F637}" destId="{B1E446E4-23E9-40D4-A097-1AB0EDB51C76}" srcOrd="1" destOrd="0" presId="urn:microsoft.com/office/officeart/2018/2/layout/IconVerticalSolidList"/>
    <dgm:cxn modelId="{7DEB73EA-6D8E-4DDC-9C17-240CC89B06D2}" type="presParOf" srcId="{CFD41D1B-A78E-439B-A7C9-9FCD3872F637}" destId="{83E67905-98F5-424A-8BF9-6761798B1FBE}" srcOrd="2" destOrd="0" presId="urn:microsoft.com/office/officeart/2018/2/layout/IconVerticalSolidList"/>
    <dgm:cxn modelId="{E2EC82FC-6FD5-4602-9CA8-206BCED50E53}" type="presParOf" srcId="{83E67905-98F5-424A-8BF9-6761798B1FBE}" destId="{1501B7F9-DE01-4809-B4CF-95D94BC016CB}" srcOrd="0" destOrd="0" presId="urn:microsoft.com/office/officeart/2018/2/layout/IconVerticalSolidList"/>
    <dgm:cxn modelId="{6D96B10F-6ACF-4026-A2B9-E067F13737DE}" type="presParOf" srcId="{83E67905-98F5-424A-8BF9-6761798B1FBE}" destId="{B38396CA-C5CE-4782-A3BB-D91ACB5A1E6B}" srcOrd="1" destOrd="0" presId="urn:microsoft.com/office/officeart/2018/2/layout/IconVerticalSolidList"/>
    <dgm:cxn modelId="{7AA29A53-62A7-413E-82EF-4EDA8A009D5B}" type="presParOf" srcId="{83E67905-98F5-424A-8BF9-6761798B1FBE}" destId="{22A1A71C-6AA8-49BB-A176-569AF9959099}" srcOrd="2" destOrd="0" presId="urn:microsoft.com/office/officeart/2018/2/layout/IconVerticalSolidList"/>
    <dgm:cxn modelId="{36728B7E-024E-48C8-97F5-2729164C5693}" type="presParOf" srcId="{83E67905-98F5-424A-8BF9-6761798B1FBE}" destId="{E133EB61-32E6-4C84-A774-3B33F1324EFB}" srcOrd="3" destOrd="0" presId="urn:microsoft.com/office/officeart/2018/2/layout/IconVerticalSolidList"/>
    <dgm:cxn modelId="{3E97B1A7-BF5B-42B6-9CA9-BFC36B3C6FF2}" type="presParOf" srcId="{CFD41D1B-A78E-439B-A7C9-9FCD3872F637}" destId="{18B5C859-220A-4CD8-904F-30AC1D016774}" srcOrd="3" destOrd="0" presId="urn:microsoft.com/office/officeart/2018/2/layout/IconVerticalSolidList"/>
    <dgm:cxn modelId="{E7212980-F7BC-4FBD-9849-AB0D0D4BD3E0}" type="presParOf" srcId="{CFD41D1B-A78E-439B-A7C9-9FCD3872F637}" destId="{90082473-C5D4-467A-9F86-7E6D5DC6A325}" srcOrd="4" destOrd="0" presId="urn:microsoft.com/office/officeart/2018/2/layout/IconVerticalSolidList"/>
    <dgm:cxn modelId="{1089BBED-0A14-4E1E-B776-EEEC6ACC2526}" type="presParOf" srcId="{90082473-C5D4-467A-9F86-7E6D5DC6A325}" destId="{82C5216E-A3BC-4151-ACEC-760BAC015BCC}" srcOrd="0" destOrd="0" presId="urn:microsoft.com/office/officeart/2018/2/layout/IconVerticalSolidList"/>
    <dgm:cxn modelId="{C0318E8E-F790-4CFE-B46E-82F6D4D1E8B4}" type="presParOf" srcId="{90082473-C5D4-467A-9F86-7E6D5DC6A325}" destId="{20423828-AC1F-4C63-8F16-BD362C70D843}" srcOrd="1" destOrd="0" presId="urn:microsoft.com/office/officeart/2018/2/layout/IconVerticalSolidList"/>
    <dgm:cxn modelId="{FE538A99-00F7-4A34-BEF9-0E2F7D55F722}" type="presParOf" srcId="{90082473-C5D4-467A-9F86-7E6D5DC6A325}" destId="{7EA40819-05D6-426B-A416-286413A768E8}" srcOrd="2" destOrd="0" presId="urn:microsoft.com/office/officeart/2018/2/layout/IconVerticalSolidList"/>
    <dgm:cxn modelId="{75487483-42DE-468C-9A76-8A7463091F73}" type="presParOf" srcId="{90082473-C5D4-467A-9F86-7E6D5DC6A325}" destId="{752BF4A7-CD2A-4851-B164-311BEADDD715}" srcOrd="3" destOrd="0" presId="urn:microsoft.com/office/officeart/2018/2/layout/IconVerticalSolidList"/>
    <dgm:cxn modelId="{FF74A2E8-9CB5-4B7F-9A2B-46794660F4F6}" type="presParOf" srcId="{CFD41D1B-A78E-439B-A7C9-9FCD3872F637}" destId="{E3EA2F57-9C51-4BA0-B42D-A497CB410A3E}" srcOrd="5" destOrd="0" presId="urn:microsoft.com/office/officeart/2018/2/layout/IconVerticalSolidList"/>
    <dgm:cxn modelId="{878A09C1-8871-452A-AE19-915F79464EF9}" type="presParOf" srcId="{CFD41D1B-A78E-439B-A7C9-9FCD3872F637}" destId="{E911CC18-EFE9-4B7D-B245-BF322F487D94}" srcOrd="6" destOrd="0" presId="urn:microsoft.com/office/officeart/2018/2/layout/IconVerticalSolidList"/>
    <dgm:cxn modelId="{4989A686-3367-4B83-BCBA-89A91D093F05}" type="presParOf" srcId="{E911CC18-EFE9-4B7D-B245-BF322F487D94}" destId="{1AB83EE7-D2E3-4404-B7B9-0AD980496695}" srcOrd="0" destOrd="0" presId="urn:microsoft.com/office/officeart/2018/2/layout/IconVerticalSolidList"/>
    <dgm:cxn modelId="{B07AC1DC-3511-4228-ACFF-2F051FA3CF46}" type="presParOf" srcId="{E911CC18-EFE9-4B7D-B245-BF322F487D94}" destId="{17DCC003-5F6F-45BE-B784-259255AF83D3}" srcOrd="1" destOrd="0" presId="urn:microsoft.com/office/officeart/2018/2/layout/IconVerticalSolidList"/>
    <dgm:cxn modelId="{6E5E7968-653D-4548-85B8-B04612881CB2}" type="presParOf" srcId="{E911CC18-EFE9-4B7D-B245-BF322F487D94}" destId="{32B9715F-E4B7-405B-B586-1B0C50C80E14}" srcOrd="2" destOrd="0" presId="urn:microsoft.com/office/officeart/2018/2/layout/IconVerticalSolidList"/>
    <dgm:cxn modelId="{08C3E66D-3027-4B1F-895A-167AAEF55CA1}" type="presParOf" srcId="{E911CC18-EFE9-4B7D-B245-BF322F487D94}" destId="{043D15D3-A9B2-4EF6-875A-9781B2F808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B459A-D514-447F-91AF-31ED6F5BEADB}">
      <dsp:nvSpPr>
        <dsp:cNvPr id="0" name=""/>
        <dsp:cNvSpPr/>
      </dsp:nvSpPr>
      <dsp:spPr>
        <a:xfrm>
          <a:off x="0" y="67098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 there important ideas we didn’t talk about?</a:t>
          </a:r>
        </a:p>
      </dsp:txBody>
      <dsp:txXfrm>
        <a:off x="28100" y="699082"/>
        <a:ext cx="7920481" cy="519439"/>
      </dsp:txXfrm>
    </dsp:sp>
    <dsp:sp modelId="{E0D78D22-A61A-413F-8DF5-8DBE26EA10BF}">
      <dsp:nvSpPr>
        <dsp:cNvPr id="0" name=""/>
        <dsp:cNvSpPr/>
      </dsp:nvSpPr>
      <dsp:spPr>
        <a:xfrm>
          <a:off x="0" y="131574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Are there areas where we’re divided and need to talk more?</a:t>
          </a:r>
        </a:p>
      </dsp:txBody>
      <dsp:txXfrm>
        <a:off x="28100" y="1343842"/>
        <a:ext cx="7920481" cy="519439"/>
      </dsp:txXfrm>
    </dsp:sp>
    <dsp:sp modelId="{9D81E00B-06F0-400A-B565-EA12897B0EF8}">
      <dsp:nvSpPr>
        <dsp:cNvPr id="0" name=""/>
        <dsp:cNvSpPr/>
      </dsp:nvSpPr>
      <dsp:spPr>
        <a:xfrm>
          <a:off x="0" y="196050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Who else should we hear from?</a:t>
          </a:r>
        </a:p>
      </dsp:txBody>
      <dsp:txXfrm>
        <a:off x="28100" y="1988602"/>
        <a:ext cx="7920481" cy="519439"/>
      </dsp:txXfrm>
    </dsp:sp>
    <dsp:sp modelId="{9028027B-BA24-4456-88C2-CA66ADCE68C1}">
      <dsp:nvSpPr>
        <dsp:cNvPr id="0" name=""/>
        <dsp:cNvSpPr/>
      </dsp:nvSpPr>
      <dsp:spPr>
        <a:xfrm>
          <a:off x="0" y="260526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actions could we take as individuals?</a:t>
          </a:r>
        </a:p>
      </dsp:txBody>
      <dsp:txXfrm>
        <a:off x="28100" y="2633362"/>
        <a:ext cx="7920481" cy="519439"/>
      </dsp:txXfrm>
    </dsp:sp>
    <dsp:sp modelId="{4126DA18-176B-4FE0-A83E-EFFE3D27B221}">
      <dsp:nvSpPr>
        <dsp:cNvPr id="0" name=""/>
        <dsp:cNvSpPr/>
      </dsp:nvSpPr>
      <dsp:spPr>
        <a:xfrm>
          <a:off x="0" y="3250022"/>
          <a:ext cx="7976681" cy="575639"/>
        </a:xfrm>
        <a:prstGeom prst="round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What should we expect from candidates we support?</a:t>
          </a:r>
        </a:p>
      </dsp:txBody>
      <dsp:txXfrm>
        <a:off x="28100" y="3278122"/>
        <a:ext cx="7920481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E672-0487-41B9-97F8-FEE176106EB4}">
      <dsp:nvSpPr>
        <dsp:cNvPr id="0" name=""/>
        <dsp:cNvSpPr/>
      </dsp:nvSpPr>
      <dsp:spPr>
        <a:xfrm>
          <a:off x="0" y="1711"/>
          <a:ext cx="7976681" cy="86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BD78A-6AC1-4FDB-91BA-9BBAED195019}">
      <dsp:nvSpPr>
        <dsp:cNvPr id="0" name=""/>
        <dsp:cNvSpPr/>
      </dsp:nvSpPr>
      <dsp:spPr>
        <a:xfrm>
          <a:off x="262356" y="196852"/>
          <a:ext cx="477011" cy="477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7E35E-7E69-4391-9181-9BFB7A01E1C5}">
      <dsp:nvSpPr>
        <dsp:cNvPr id="0" name=""/>
        <dsp:cNvSpPr/>
      </dsp:nvSpPr>
      <dsp:spPr>
        <a:xfrm>
          <a:off x="1001725" y="1711"/>
          <a:ext cx="6974955" cy="867294"/>
        </a:xfrm>
        <a:prstGeom prst="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9" tIns="91789" rIns="91789" bIns="917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we talk about aspects of this issue you hadn’t considered before?</a:t>
          </a:r>
        </a:p>
      </dsp:txBody>
      <dsp:txXfrm>
        <a:off x="1001725" y="1711"/>
        <a:ext cx="6974955" cy="867294"/>
      </dsp:txXfrm>
    </dsp:sp>
    <dsp:sp modelId="{1501B7F9-DE01-4809-B4CF-95D94BC016CB}">
      <dsp:nvSpPr>
        <dsp:cNvPr id="0" name=""/>
        <dsp:cNvSpPr/>
      </dsp:nvSpPr>
      <dsp:spPr>
        <a:xfrm>
          <a:off x="0" y="1085829"/>
          <a:ext cx="7976681" cy="86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396CA-C5CE-4782-A3BB-D91ACB5A1E6B}">
      <dsp:nvSpPr>
        <dsp:cNvPr id="0" name=""/>
        <dsp:cNvSpPr/>
      </dsp:nvSpPr>
      <dsp:spPr>
        <a:xfrm>
          <a:off x="262356" y="1280970"/>
          <a:ext cx="477011" cy="477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3EB61-32E6-4C84-A774-3B33F1324EFB}">
      <dsp:nvSpPr>
        <dsp:cNvPr id="0" name=""/>
        <dsp:cNvSpPr/>
      </dsp:nvSpPr>
      <dsp:spPr>
        <a:xfrm>
          <a:off x="1001725" y="1085829"/>
          <a:ext cx="6974955" cy="867294"/>
        </a:xfrm>
        <a:prstGeom prst="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9" tIns="91789" rIns="91789" bIns="917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you have any second thoughts?</a:t>
          </a:r>
        </a:p>
      </dsp:txBody>
      <dsp:txXfrm>
        <a:off x="1001725" y="1085829"/>
        <a:ext cx="6974955" cy="867294"/>
      </dsp:txXfrm>
    </dsp:sp>
    <dsp:sp modelId="{82C5216E-A3BC-4151-ACEC-760BAC015BCC}">
      <dsp:nvSpPr>
        <dsp:cNvPr id="0" name=""/>
        <dsp:cNvSpPr/>
      </dsp:nvSpPr>
      <dsp:spPr>
        <a:xfrm>
          <a:off x="0" y="2169947"/>
          <a:ext cx="7976681" cy="86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23828-AC1F-4C63-8F16-BD362C70D843}">
      <dsp:nvSpPr>
        <dsp:cNvPr id="0" name=""/>
        <dsp:cNvSpPr/>
      </dsp:nvSpPr>
      <dsp:spPr>
        <a:xfrm>
          <a:off x="262356" y="2365088"/>
          <a:ext cx="477011" cy="477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BF4A7-CD2A-4851-B164-311BEADDD715}">
      <dsp:nvSpPr>
        <dsp:cNvPr id="0" name=""/>
        <dsp:cNvSpPr/>
      </dsp:nvSpPr>
      <dsp:spPr>
        <a:xfrm>
          <a:off x="1001725" y="2169947"/>
          <a:ext cx="6974955" cy="867294"/>
        </a:xfrm>
        <a:prstGeom prst="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9" tIns="91789" rIns="91789" bIns="917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Was the information fair and unbiased?</a:t>
          </a:r>
        </a:p>
      </dsp:txBody>
      <dsp:txXfrm>
        <a:off x="1001725" y="2169947"/>
        <a:ext cx="6974955" cy="867294"/>
      </dsp:txXfrm>
    </dsp:sp>
    <dsp:sp modelId="{1AB83EE7-D2E3-4404-B7B9-0AD980496695}">
      <dsp:nvSpPr>
        <dsp:cNvPr id="0" name=""/>
        <dsp:cNvSpPr/>
      </dsp:nvSpPr>
      <dsp:spPr>
        <a:xfrm>
          <a:off x="0" y="3254065"/>
          <a:ext cx="7976681" cy="8672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CC003-5F6F-45BE-B784-259255AF83D3}">
      <dsp:nvSpPr>
        <dsp:cNvPr id="0" name=""/>
        <dsp:cNvSpPr/>
      </dsp:nvSpPr>
      <dsp:spPr>
        <a:xfrm>
          <a:off x="262356" y="3449206"/>
          <a:ext cx="477011" cy="477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D15D3-A9B2-4EF6-875A-9781B2F8080B}">
      <dsp:nvSpPr>
        <dsp:cNvPr id="0" name=""/>
        <dsp:cNvSpPr/>
      </dsp:nvSpPr>
      <dsp:spPr>
        <a:xfrm>
          <a:off x="1001725" y="3254065"/>
          <a:ext cx="6974955" cy="867294"/>
        </a:xfrm>
        <a:prstGeom prst="rect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789" tIns="91789" rIns="91789" bIns="9178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Did you feel comfortable discussing these issues with the group?</a:t>
          </a:r>
        </a:p>
      </dsp:txBody>
      <dsp:txXfrm>
        <a:off x="1001725" y="3254065"/>
        <a:ext cx="6974955" cy="86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3A81522-74FF-F842-8647-CA0F148F194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06A0A3D-052E-C340-B93B-8A043D12E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5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88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7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4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6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5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0A3D-052E-C340-B93B-8A043D12E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19183-9837-79DF-4642-43F79913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1D72D-0101-9B1E-8856-3CEFCD9B1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79E13-A3AB-BE1B-34DC-C83FD511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B7592-7B7B-5961-9232-499F77A09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FD98-32C7-D29A-50A8-73A97607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1B7B-DB7F-0181-C1FC-EF8AABBD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6111E-56C5-57B3-4832-2D1089B70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24DF0-F8B6-AAAA-A465-29105349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B706E-9A1B-B55A-5B67-88513E1B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FBEBD-4528-B679-5707-C036F9A9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92B21-68A7-E892-1CE4-95068CEED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06BCC-05EA-22BB-AE3B-9AD275A85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F95CC-8DB5-E6A4-BF32-F193CB2F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341A0-9A78-348F-06B7-0D941013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1E03-F8AF-420D-15A4-41FED2FE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4ABF-A76A-958F-F8E6-45ADE886C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EF1B-FF87-87A6-DAD3-69032391A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1D7F1-0246-C58F-32B4-16E2717F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9971-1039-F6F1-FEA2-76D12D71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D9977-665E-81B7-7BE8-D9752E3B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532F-E06A-9F13-619D-9739EB46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1459-126A-CD5D-CA20-2D13BEFC6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8734-C156-4519-10E2-1125404D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CA1E1-F0F3-9389-6275-86641ABFE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4D7B1-2671-4A99-97FE-A2B78F6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9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BD16-5D88-A1AE-121A-440D42BB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626B-477F-53CD-1AB2-8E02EFC3E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F2CDB-8E60-6151-205B-46B0132D3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539D1-D2BA-B774-A909-06575A965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7EF07-0DB8-FC75-5176-95B8F921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976D6-084E-00C2-5B5E-CD88E0E2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98C3-F3B6-9362-10B6-1B40A3F5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F5BBE-15E4-BAC0-0250-929DDB367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8B97B-8F2C-6522-4F86-F46DBD2A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6B249-D5BA-4E55-50BB-15B8B3BA1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B15D1-C1E9-CBC9-2F8F-7091FA043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647584-0006-5A61-6BF0-5E83E3F0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9207-5F44-4E6C-01B7-11BE34DC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53ECD-DBAC-A7FF-BBBD-525A5F5F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363B-FCC3-DF8E-790D-C74C60A1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F31AC-2191-D7CB-5A07-1346F920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09016-998E-CF66-3C61-3E61A62B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E1578-DFF4-4052-7CC3-CCD12F1F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3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070D4C-8752-8709-F23F-484B91B5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4C654-3A6F-CE83-8E4D-BD5F6850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DB180-8457-E7BD-1B00-083B643C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598B-0911-EA04-D595-025E6740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67687-496A-D1F4-82F3-26C50370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BF07A1-EFCE-F84C-452C-EE42D628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3C4AD-5733-EC0F-D92D-763358BB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2DF11-CEF9-BFC9-9FC5-1D848FB8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1AE07-513F-7223-3623-F38AE23B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41BF-FA24-A6C5-E0BE-57E3CC1E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EC1E9-7AFE-B7A7-F11B-7F73641E6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C5C85-9936-6A79-E48A-09F3C9640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5B6DB-8E45-EC11-90F6-ED8DC42D2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ED6ED-0B2C-3125-9592-07B374FC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530BD-C3FD-DB1C-3412-59A5FBDE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60DDFC-980F-6CD0-94BD-89ACFC70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B432B-C051-41E2-A9A6-ED9EDDF49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8DA32-EF3A-ECAB-83F8-9E02751C9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0237-BD7D-C24C-B8E5-27B0C1837220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65597-12D8-732D-D369-24DE33AE7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19958-2829-C72F-8525-BD0446220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5046-244A-A547-A1B2-30592E40F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271"/>
            <a:ext cx="9144000" cy="5585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351550"/>
            <a:ext cx="9143999" cy="5261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64" y="1066800"/>
            <a:ext cx="7772400" cy="5037667"/>
          </a:xfrm>
        </p:spPr>
        <p:txBody>
          <a:bodyPr>
            <a:noAutofit/>
          </a:bodyPr>
          <a:lstStyle/>
          <a:p>
            <a:pPr algn="l"/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br>
              <a:rPr lang="en-US" sz="7200" dirty="0">
                <a:solidFill>
                  <a:srgbClr val="B30F18"/>
                </a:solidFill>
                <a:latin typeface="Avenir Black"/>
                <a:cs typeface="Avenir Black"/>
              </a:rPr>
            </a:br>
            <a:r>
              <a:rPr lang="en-US" sz="5400" b="1" dirty="0">
                <a:solidFill>
                  <a:srgbClr val="B30F18"/>
                </a:solidFill>
                <a:latin typeface="Avenir Black"/>
                <a:cs typeface="Avenir Black"/>
              </a:rPr>
              <a:t>Elections:</a:t>
            </a:r>
            <a:br>
              <a:rPr lang="en-US" dirty="0">
                <a:solidFill>
                  <a:srgbClr val="4BACC6"/>
                </a:solidFill>
                <a:latin typeface="Avenir Black"/>
                <a:cs typeface="Avenir Black"/>
              </a:rPr>
            </a:br>
            <a:r>
              <a:rPr lang="en-US" sz="4400" spc="-150" dirty="0">
                <a:solidFill>
                  <a:srgbClr val="3399CC"/>
                </a:solidFill>
                <a:latin typeface="Avenir Black"/>
                <a:cs typeface="Avenir Black"/>
              </a:rPr>
              <a:t>How Should We </a:t>
            </a:r>
            <a:br>
              <a:rPr lang="en-US" sz="4400" spc="-150" dirty="0">
                <a:solidFill>
                  <a:srgbClr val="3399CC"/>
                </a:solidFill>
                <a:latin typeface="Avenir Black"/>
                <a:cs typeface="Avenir Black"/>
              </a:rPr>
            </a:br>
            <a:r>
              <a:rPr lang="en-US" sz="4400" spc="-150" dirty="0">
                <a:solidFill>
                  <a:srgbClr val="3399CC"/>
                </a:solidFill>
                <a:latin typeface="Avenir Black"/>
                <a:cs typeface="Avenir Black"/>
              </a:rPr>
              <a:t>Encourage and Safeguard Voting?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1" y="128999"/>
            <a:ext cx="8506872" cy="108453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Welcome to a </a:t>
            </a:r>
            <a:r>
              <a:rPr lang="en-US" sz="2800" dirty="0">
                <a:solidFill>
                  <a:srgbClr val="7FE4FF"/>
                </a:solidFill>
              </a:rPr>
              <a:t>National Issues Forum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51550"/>
            <a:ext cx="9144000" cy="4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2024</a:t>
            </a:r>
            <a:endParaRPr lang="en-US" sz="2000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F712B0B-CD6A-E48C-B7F3-62E476F7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764" y="528992"/>
            <a:ext cx="3813056" cy="47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2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60888" y="5748711"/>
            <a:ext cx="5348942" cy="889155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But how easy should it be? Is it truly unfair to ask people to make the time to go to vote?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529542"/>
            <a:ext cx="4385679" cy="1192618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  <a:t>Make it easier </a:t>
            </a:r>
            <a:b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  <a:t>to vote</a:t>
            </a:r>
            <a:endParaRPr lang="en-US" sz="3400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 dirty="0">
                <a:solidFill>
                  <a:srgbClr val="FFFFFF"/>
                </a:solidFill>
              </a:rPr>
              <a:t>POSSIBLE DRAWBACKS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57298" y="1690330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</a:rPr>
              <a:t>Voting is one of the most important ways we improve our country, and it should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be simple and convenient. But if you work long hours or live far from a polling place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or face long lines or miss the registration date, you don’t have a fair chance. Given our 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country’s low turnouts and history of voter suppression, our priority should be to make voting accessible to all.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399"/>
                </a:solidFill>
              </a:rPr>
              <a:t>APPROACH 1</a:t>
            </a:r>
            <a:br>
              <a:rPr lang="en-US" b="1" dirty="0">
                <a:solidFill>
                  <a:srgbClr val="FFF399"/>
                </a:solidFill>
              </a:rPr>
            </a:br>
            <a:endParaRPr lang="en-US" dirty="0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7" y="111135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83593"/>
              </p:ext>
            </p:extLst>
          </p:nvPr>
        </p:nvGraphicFramePr>
        <p:xfrm>
          <a:off x="418289" y="2920188"/>
          <a:ext cx="8463064" cy="2511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406672">
                <a:tc>
                  <a:txBody>
                    <a:bodyPr/>
                    <a:lstStyle/>
                    <a:p>
                      <a:r>
                        <a:rPr lang="en-US" dirty="0"/>
                        <a:t>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732425">
                <a:tc>
                  <a:txBody>
                    <a:bodyPr/>
                    <a:lstStyle/>
                    <a:p>
                      <a:r>
                        <a:rPr lang="en-US" sz="1400" dirty="0"/>
                        <a:t>Offer in-person early voting for extended hours and for two weeks before Election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is a huge cost for local governments, and people often wait until the last minute anyway.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 dirty="0"/>
                        <a:t>Make Election Day a national holiday, as some other countries do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will hurt small businesses and won’t help essential workers such as nurses and firefighters.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 dirty="0"/>
                        <a:t>Send mail-in ballots to all registered voters. Some states already do this regularly.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means blanketing the state with paper ballots and makes it easier for people to steal or misuse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39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Polling Question No. 3: Make It Easier to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Which proposal do you favor most?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Offer in-person early voting for extended hours and for two weeks before Election Day 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Make Election Day a national holiday 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mail-in ballots to all registered voters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NONE OF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3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50588" y="5765539"/>
            <a:ext cx="6595352" cy="895279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But we have a history of voter suppression and still see instances of people waiting hours in lines to vote. Shouldn’t states be required to make voting easier for everyone?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529541"/>
            <a:ext cx="4385679" cy="1096059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  <a:t>Protect against cheating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 dirty="0">
                <a:solidFill>
                  <a:srgbClr val="FFFFFF"/>
                </a:solidFill>
              </a:rPr>
              <a:t>POSSIBLE DRAWBACKS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57298" y="1690330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</a:rPr>
              <a:t>Voting should represent the will of the people, and we should make changes to guarantee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the accuracy and security of our elections. We have too many out-of-date registration lists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and poorly monitored voting practices. The system is just too lax. Our priority should be to ensure that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all votes are cast legitimately and counted correctly.  Making it harder to cheat will give everyone confidence.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399"/>
                </a:solidFill>
              </a:rPr>
              <a:t>APPROACH 2</a:t>
            </a:r>
            <a:br>
              <a:rPr lang="en-US" b="1" dirty="0">
                <a:solidFill>
                  <a:srgbClr val="FFF399"/>
                </a:solidFill>
              </a:rPr>
            </a:br>
            <a:endParaRPr lang="en-US" dirty="0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3" y="197182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31179"/>
              </p:ext>
            </p:extLst>
          </p:nvPr>
        </p:nvGraphicFramePr>
        <p:xfrm>
          <a:off x="418289" y="2920188"/>
          <a:ext cx="8463064" cy="263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406672">
                <a:tc>
                  <a:txBody>
                    <a:bodyPr/>
                    <a:lstStyle/>
                    <a:p>
                      <a:r>
                        <a:rPr lang="en-US" dirty="0"/>
                        <a:t>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732425">
                <a:tc>
                  <a:txBody>
                    <a:bodyPr/>
                    <a:lstStyle/>
                    <a:p>
                      <a:r>
                        <a:rPr lang="en-US" sz="1400" dirty="0"/>
                        <a:t>Require photo ID for voting, like we do to get on a plane. It’s more reliable than matching signatures.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makes voting difficult for people who don’t drive or have another photo 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 dirty="0"/>
                        <a:t>Only allow mail-in ballots for people who present a valid excuse, such as travel or illness.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Mail-in voting is much easier for those who work long hours or care for others. Limiting this option could reduce voter participation.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 dirty="0"/>
                        <a:t>Remove people from voter rolls if they haven’t voted in the past five years. This helps eliminate the names of people who have died or moved.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Americans have the right to sit out elections. This causes problems for people when they do want to vote.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42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Polling Question No. 4: Protect Against 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Which proposal do you favor most?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 photo ID for voting, like we do to get on a plane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Only allow mail-in ballots for people with a valid excuse, such as travel or illness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Remove people from voter rolls if they haven’t voted in the past five years</a:t>
            </a:r>
          </a:p>
          <a:p>
            <a:pPr marL="6858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NONE OF THESE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82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50587" y="5765539"/>
            <a:ext cx="6819089" cy="895279"/>
          </a:xfrm>
          <a:prstGeom prst="rect">
            <a:avLst/>
          </a:prstGeom>
          <a:solidFill>
            <a:srgbClr val="FFC000">
              <a:alpha val="57000"/>
            </a:srgbClr>
          </a:solidFill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But the US has benefited from a strong two-party system, and countries with many political parties are often unstable and ungovernable. Is it so smart to move away from our current approach?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321" y="282392"/>
            <a:ext cx="8717829" cy="4417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7298" y="987553"/>
            <a:ext cx="4385679" cy="1012013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  <a:t>Change the system </a:t>
            </a:r>
            <a:br>
              <a:rPr lang="en-US" sz="3400" b="1" spc="-15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400" b="1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861790" y="3708393"/>
            <a:ext cx="4220801" cy="244314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10000"/>
              </a:lnSpc>
            </a:pPr>
            <a:r>
              <a:rPr lang="en-US" sz="6400" dirty="0">
                <a:solidFill>
                  <a:srgbClr val="FFFFFF"/>
                </a:solidFill>
              </a:rPr>
              <a:t>POSSIBLE DRAWBACKS</a:t>
            </a: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4785285" y="2031014"/>
            <a:ext cx="422080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391582" y="3684209"/>
            <a:ext cx="4038308" cy="403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5600" dirty="0">
              <a:solidFill>
                <a:srgbClr val="000000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57298" y="1690330"/>
            <a:ext cx="8543527" cy="1031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tx1"/>
                </a:solidFill>
              </a:rPr>
              <a:t>The problem is more fundamental—the current system seems engineered to limit voters’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choices. Politicians can draw Congressional districts to favor their own party. In some states,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primaries aren’t open to Independent voters. And presidential candidates can win the popular vote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but lose the election because of the Electoral College. These changes should be the priority.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582" y="311807"/>
            <a:ext cx="36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399"/>
                </a:solidFill>
              </a:rPr>
              <a:t>APPROACH 3</a:t>
            </a:r>
            <a:br>
              <a:rPr lang="en-US" b="1" dirty="0">
                <a:solidFill>
                  <a:srgbClr val="FFF399"/>
                </a:solidFill>
              </a:rPr>
            </a:br>
            <a:endParaRPr lang="en-US" dirty="0">
              <a:solidFill>
                <a:srgbClr val="FFF399"/>
              </a:solidFill>
            </a:endParaRPr>
          </a:p>
        </p:txBody>
      </p:sp>
      <p:pic>
        <p:nvPicPr>
          <p:cNvPr id="2" name="Picture 1" descr="Easy voting 2 alt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7" y="346547"/>
            <a:ext cx="1989321" cy="21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21">
            <a:extLst>
              <a:ext uri="{FF2B5EF4-FFF2-40B4-BE49-F238E27FC236}">
                <a16:creationId xmlns:a16="http://schemas.microsoft.com/office/drawing/2014/main" id="{52E33CE4-5C55-1E41-06F9-27DB5A95A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81437"/>
              </p:ext>
            </p:extLst>
          </p:nvPr>
        </p:nvGraphicFramePr>
        <p:xfrm>
          <a:off x="418289" y="2920188"/>
          <a:ext cx="8463064" cy="249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979">
                  <a:extLst>
                    <a:ext uri="{9D8B030D-6E8A-4147-A177-3AD203B41FA5}">
                      <a16:colId xmlns:a16="http://schemas.microsoft.com/office/drawing/2014/main" val="672937812"/>
                    </a:ext>
                  </a:extLst>
                </a:gridCol>
                <a:gridCol w="4426085">
                  <a:extLst>
                    <a:ext uri="{9D8B030D-6E8A-4147-A177-3AD203B41FA5}">
                      <a16:colId xmlns:a16="http://schemas.microsoft.com/office/drawing/2014/main" val="2338589628"/>
                    </a:ext>
                  </a:extLst>
                </a:gridCol>
              </a:tblGrid>
              <a:tr h="406672">
                <a:tc>
                  <a:txBody>
                    <a:bodyPr/>
                    <a:lstStyle/>
                    <a:p>
                      <a:r>
                        <a:rPr lang="en-US" dirty="0"/>
                        <a:t>PROPOSALS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POSSIBLE DRAWBACKS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077431"/>
                  </a:ext>
                </a:extLst>
              </a:tr>
              <a:tr h="593387">
                <a:tc>
                  <a:txBody>
                    <a:bodyPr/>
                    <a:lstStyle/>
                    <a:p>
                      <a:r>
                        <a:rPr lang="en-US" sz="1400" dirty="0"/>
                        <a:t>Have nonpartisan commissions draw Congressional districts so neither party is favored.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Even “nonpartisan” commissions can be manipulated.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420739"/>
                  </a:ext>
                </a:extLst>
              </a:tr>
              <a:tr h="609915">
                <a:tc>
                  <a:txBody>
                    <a:bodyPr/>
                    <a:lstStyle/>
                    <a:p>
                      <a:r>
                        <a:rPr lang="en-US" sz="1400" dirty="0"/>
                        <a:t>Eliminate the Electoral College and rely on the popular vote instead.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requires changing the Constitution and gives voters in rural areas less say in the outcome. Candidates may ignore their concerns.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63797"/>
                  </a:ext>
                </a:extLst>
              </a:tr>
              <a:tr h="762566">
                <a:tc>
                  <a:txBody>
                    <a:bodyPr/>
                    <a:lstStyle/>
                    <a:p>
                      <a:r>
                        <a:rPr lang="en-US" sz="1400" dirty="0"/>
                        <a:t>Let registered Independents participate in primaries for either party. This will give us more moderate candidates.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 damages the two-party system and will lead to a lot of candidates who try to please everyone.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975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42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  Polling Question No. 5: Change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Which proposal do you favor most?</a:t>
            </a:r>
          </a:p>
          <a:p>
            <a:pPr marL="8001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Have nonpartisan commissions draw Congressional districts so neither party is favored</a:t>
            </a:r>
          </a:p>
          <a:p>
            <a:pPr marL="8001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the Electoral College and rely on the popular vote instead</a:t>
            </a:r>
          </a:p>
          <a:p>
            <a:pPr marL="8001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 registered Independents to vote in primaries for either party</a:t>
            </a:r>
          </a:p>
          <a:p>
            <a:pPr marL="800100" lvl="1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NONE OF THESE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62749" y="5591337"/>
            <a:ext cx="8434009" cy="609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2749" y="4777969"/>
            <a:ext cx="8434009" cy="60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384830"/>
            <a:ext cx="9144000" cy="8081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33" y="384830"/>
            <a:ext cx="8229600" cy="7020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Here’s what we talked about</a:t>
            </a:r>
            <a:r>
              <a:rPr lang="is-IS" dirty="0">
                <a:solidFill>
                  <a:srgbClr val="FFFFFF"/>
                </a:solidFill>
              </a:rPr>
              <a:t>…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065" y="1584064"/>
            <a:ext cx="42562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In-person early voting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 national holiday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Send mail-in ballots to all voters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Require photo ID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Mail-in ballots only with a valid excuse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613" y="1576289"/>
            <a:ext cx="4434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Remove names of those who haven’t voted for five years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Nonpartisan commissions draw       Congressional districts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Eliminate the Electoral College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Allow registered Independents to vote in primaries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750" y="4867765"/>
            <a:ext cx="780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1 or 2 proposals do you most FAVOR?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Which 1 or 2 proposals do you most OPPOSE?</a:t>
            </a:r>
          </a:p>
        </p:txBody>
      </p:sp>
    </p:spTree>
    <p:extLst>
      <p:ext uri="{BB962C8B-B14F-4D97-AF65-F5344CB8AC3E}">
        <p14:creationId xmlns:p14="http://schemas.microsoft.com/office/powerpoint/2010/main" val="1467793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Polling Question No. 6: Most Favored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Which one or two proposals do you most FAVOR? (multiple answers allowed)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In-person early voting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national holiday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mail-in ballots to all registered voters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 photo ID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Only allow mail-in ballots for a valid excuse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Remove if haven’t voted in past five years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Nonpartisan commissions draw Congressional districts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the Electoral College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 registered Independents to vote in primaries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6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Polling Question No. 7: Most Opposed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Which one or two proposals do you most OPPOSE? (multiple answers allowed)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In-person early voting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national holiday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Send mail-in ballots to all registered voters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Require photo ID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Only allow mail-in ballots for a valid excuse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Remove if haven’t voted in past five years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Nonpartisan commissions draw Congressional districts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Eliminate the Electoral College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Allow registered Independents to vote in primaries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4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6484" y="3202592"/>
            <a:ext cx="493073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54" y="2691452"/>
            <a:ext cx="4621879" cy="1911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 dirty="0">
                <a:solidFill>
                  <a:schemeClr val="bg1"/>
                </a:solidFill>
              </a:rPr>
              <a:t>Going Back to the 3 Basic Approaches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6784" y="2971365"/>
            <a:ext cx="3562549" cy="384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581" y="1401705"/>
            <a:ext cx="878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-150" dirty="0">
                <a:solidFill>
                  <a:srgbClr val="3399CC"/>
                </a:solidFill>
              </a:rPr>
              <a:t>Now that we’ve talked, if YOUR STATE could focus</a:t>
            </a:r>
          </a:p>
          <a:p>
            <a:pPr algn="ctr"/>
            <a:r>
              <a:rPr lang="en-US" sz="2800" spc="-150" dirty="0">
                <a:solidFill>
                  <a:srgbClr val="3399CC"/>
                </a:solidFill>
              </a:rPr>
              <a:t> on only one approach, which should it be?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4106170" y="3121638"/>
            <a:ext cx="51370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Approach 1: Make It Easier to Vote</a:t>
            </a:r>
          </a:p>
          <a:p>
            <a:r>
              <a:rPr lang="en-US" sz="2400" dirty="0"/>
              <a:t>Approach 2: Protect Against Cheating</a:t>
            </a:r>
          </a:p>
          <a:p>
            <a:r>
              <a:rPr lang="en-US" sz="2400" dirty="0"/>
              <a:t>Approach 3: Change the System</a:t>
            </a:r>
          </a:p>
        </p:txBody>
      </p:sp>
    </p:spTree>
    <p:extLst>
      <p:ext uri="{BB962C8B-B14F-4D97-AF65-F5344CB8AC3E}">
        <p14:creationId xmlns:p14="http://schemas.microsoft.com/office/powerpoint/2010/main" val="350360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1271"/>
            <a:ext cx="9144000" cy="55859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375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6351550"/>
            <a:ext cx="9143999" cy="5261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64" y="2562411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4000" u="sng" dirty="0">
                <a:solidFill>
                  <a:srgbClr val="B30F18"/>
                </a:solidFill>
                <a:latin typeface="Avenir Black"/>
                <a:cs typeface="Avenir Black"/>
              </a:rPr>
              <a:t>The Purpose of an NIF Forum</a:t>
            </a:r>
            <a:br>
              <a:rPr lang="en-US" u="sng" dirty="0">
                <a:solidFill>
                  <a:srgbClr val="4BACC6"/>
                </a:solidFill>
                <a:latin typeface="Avenir Black"/>
                <a:cs typeface="Avenir Black"/>
              </a:rPr>
            </a:br>
            <a:r>
              <a:rPr lang="en-US" sz="2800" dirty="0">
                <a:solidFill>
                  <a:srgbClr val="3399CC"/>
                </a:solidFill>
                <a:latin typeface="Avenir Black"/>
                <a:cs typeface="Avenir Black"/>
              </a:rPr>
              <a:t>To weigh different approaches for addressing a problem and exchange views with others on what should be done</a:t>
            </a:r>
            <a:endParaRPr lang="en-US" sz="2800" spc="-150" dirty="0">
              <a:solidFill>
                <a:srgbClr val="3399CC"/>
              </a:solidFill>
              <a:latin typeface="Avenir Black"/>
              <a:cs typeface="Avenir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1" y="128999"/>
            <a:ext cx="8506872" cy="108453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Welcome to a </a:t>
            </a:r>
            <a:r>
              <a:rPr lang="en-US" sz="2800" dirty="0">
                <a:solidFill>
                  <a:srgbClr val="7FE4FF"/>
                </a:solidFill>
              </a:rPr>
              <a:t>National Issues Forum 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6351550"/>
            <a:ext cx="9144000" cy="40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2024</a:t>
            </a:r>
            <a:endParaRPr lang="en-US" sz="2000" dirty="0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DA918D7C-A023-731B-FFF2-F4B299B7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61" y="3802102"/>
            <a:ext cx="2578613" cy="277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85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Polling Question No. 8: Now That We’ve Talked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If your state could focus on only ONE approach, which should it be?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Make It Easier to Vote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Protect Against Cheating</a:t>
            </a:r>
          </a:p>
          <a:p>
            <a:pPr marL="3429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Change the System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7474" y="2460949"/>
            <a:ext cx="4827605" cy="3148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74" y="2693853"/>
            <a:ext cx="4819937" cy="3178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 dirty="0">
                <a:solidFill>
                  <a:schemeClr val="bg1"/>
                </a:solidFill>
              </a:rPr>
              <a:t>The Group’s Overall Results</a:t>
            </a:r>
          </a:p>
        </p:txBody>
      </p:sp>
      <p:pic>
        <p:nvPicPr>
          <p:cNvPr id="7" name="Picture 6" descr="Election title-intro art 1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2023711"/>
            <a:ext cx="3219062" cy="40233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4187474" y="2723596"/>
            <a:ext cx="481993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sz="2400" dirty="0"/>
              <a:t>Did we make any progress? </a:t>
            </a:r>
          </a:p>
          <a:p>
            <a:pPr algn="ctr"/>
            <a:r>
              <a:rPr lang="en-US" sz="2400" dirty="0"/>
              <a:t>Could you live with the changes</a:t>
            </a:r>
          </a:p>
          <a:p>
            <a:pPr algn="ctr"/>
            <a:r>
              <a:rPr lang="en-US" sz="2400" dirty="0"/>
              <a:t>the group agreed on if they were enacted?</a:t>
            </a:r>
          </a:p>
        </p:txBody>
      </p:sp>
    </p:spTree>
    <p:extLst>
      <p:ext uri="{BB962C8B-B14F-4D97-AF65-F5344CB8AC3E}">
        <p14:creationId xmlns:p14="http://schemas.microsoft.com/office/powerpoint/2010/main" val="224844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  </a:t>
            </a:r>
            <a:r>
              <a:rPr lang="en-US" sz="4000" b="1" dirty="0">
                <a:solidFill>
                  <a:schemeClr val="bg1"/>
                </a:solidFill>
              </a:rPr>
              <a:t>Polling Question No. 9: The Group’s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Which comes closest to your view?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1. The group's decision would be a major step forward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2. I can live with the group's decision, but it won't change much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3. I have major concerns about the group's decision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6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894"/>
            <a:ext cx="9144000" cy="9128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>
                <a:solidFill>
                  <a:srgbClr val="FFFFFF"/>
                </a:solidFill>
              </a:rPr>
              <a:t>Closing Reflections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" y="1747437"/>
            <a:ext cx="658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OTHER QUESTIONS TO CONSIDER: </a:t>
            </a:r>
          </a:p>
        </p:txBody>
      </p:sp>
      <p:graphicFrame>
        <p:nvGraphicFramePr>
          <p:cNvPr id="23" name="Text Placeholder 3">
            <a:extLst>
              <a:ext uri="{FF2B5EF4-FFF2-40B4-BE49-F238E27FC236}">
                <a16:creationId xmlns:a16="http://schemas.microsoft.com/office/drawing/2014/main" id="{9B37681C-6F47-65BB-CF01-D4181C0CD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2375209"/>
              </p:ext>
            </p:extLst>
          </p:nvPr>
        </p:nvGraphicFramePr>
        <p:xfrm>
          <a:off x="518160" y="1539894"/>
          <a:ext cx="7976681" cy="449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68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6894"/>
            <a:ext cx="9144000" cy="9128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50" dirty="0">
                <a:solidFill>
                  <a:srgbClr val="FFFFFF"/>
                </a:solidFill>
              </a:rPr>
              <a:t>How Did We Do?</a:t>
            </a:r>
          </a:p>
        </p:txBody>
      </p:sp>
      <p:graphicFrame>
        <p:nvGraphicFramePr>
          <p:cNvPr id="23" name="Text Placeholder 3">
            <a:extLst>
              <a:ext uri="{FF2B5EF4-FFF2-40B4-BE49-F238E27FC236}">
                <a16:creationId xmlns:a16="http://schemas.microsoft.com/office/drawing/2014/main" id="{9B37681C-6F47-65BB-CF01-D4181C0CD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105861"/>
              </p:ext>
            </p:extLst>
          </p:nvPr>
        </p:nvGraphicFramePr>
        <p:xfrm>
          <a:off x="518160" y="1913467"/>
          <a:ext cx="7976681" cy="412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84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  Polling Question No. 10</a:t>
            </a:r>
            <a:r>
              <a:rPr lang="en-US" sz="4400" b="1">
                <a:solidFill>
                  <a:schemeClr val="bg1"/>
                </a:solidFill>
              </a:rPr>
              <a:t>: Wrap Up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How did we do? 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Did you talk about aspects of the issue you hadn’t considered before? (yes, no)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Were there ideas or proposals that you tended to favor coming into this conversation that you now have second thoughts about? (yes, no)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or disagree? The information provided during the session was fair and unbiased. (agree, disagree)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or disagree? I felt comfortable talking about these controversial issues with the group. (agree, disagree).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8401" y="5475576"/>
            <a:ext cx="8284166" cy="527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9764" y="4326146"/>
            <a:ext cx="1230224" cy="199770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02845"/>
            <a:ext cx="8809988" cy="12905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9834" y="5418668"/>
            <a:ext cx="783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more information about National Issues Forums,</a:t>
            </a:r>
          </a:p>
          <a:p>
            <a:r>
              <a:rPr lang="en-US" sz="1600" dirty="0"/>
              <a:t>please visit www.nifi.org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793" y="660400"/>
            <a:ext cx="841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Thank you for participating!</a:t>
            </a:r>
            <a:endParaRPr lang="en-US" sz="4800" dirty="0"/>
          </a:p>
        </p:txBody>
      </p:sp>
      <p:pic>
        <p:nvPicPr>
          <p:cNvPr id="11" name="Picture 10" descr="NIF logo_black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29" y="3402709"/>
            <a:ext cx="2857294" cy="3844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84" y="2153784"/>
            <a:ext cx="8019631" cy="1893451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After the session, please feel free to keep or remove the Zoom application from your phone. If you need help with deleting it, please let us know.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701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6941" y="5421122"/>
            <a:ext cx="9035375" cy="1280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/>
          <p:cNvSpPr/>
          <p:nvPr/>
        </p:nvSpPr>
        <p:spPr>
          <a:xfrm>
            <a:off x="0" y="5421123"/>
            <a:ext cx="3932783" cy="128091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9398" y="5648511"/>
            <a:ext cx="846632" cy="8466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4279" y="5734877"/>
            <a:ext cx="685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32" name="Pentagon 31"/>
          <p:cNvSpPr/>
          <p:nvPr/>
        </p:nvSpPr>
        <p:spPr>
          <a:xfrm>
            <a:off x="-11141" y="3971955"/>
            <a:ext cx="3932783" cy="122814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/>
          <p:cNvSpPr/>
          <p:nvPr/>
        </p:nvSpPr>
        <p:spPr>
          <a:xfrm>
            <a:off x="0" y="2514057"/>
            <a:ext cx="3932783" cy="1236529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entagon 29"/>
          <p:cNvSpPr/>
          <p:nvPr/>
        </p:nvSpPr>
        <p:spPr>
          <a:xfrm>
            <a:off x="0" y="1028895"/>
            <a:ext cx="3932783" cy="1254784"/>
          </a:xfrm>
          <a:prstGeom prst="homePlate">
            <a:avLst/>
          </a:prstGeom>
          <a:solidFill>
            <a:schemeClr val="accent5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67699"/>
            <a:ext cx="9144000" cy="6879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9193"/>
          </a:xfrm>
        </p:spPr>
        <p:txBody>
          <a:bodyPr/>
          <a:lstStyle/>
          <a:p>
            <a:r>
              <a:rPr lang="en-US" spc="-150" dirty="0">
                <a:solidFill>
                  <a:schemeClr val="bg1"/>
                </a:solidFill>
              </a:rPr>
              <a:t>Today’s Forum</a:t>
            </a:r>
          </a:p>
        </p:txBody>
      </p:sp>
      <p:sp>
        <p:nvSpPr>
          <p:cNvPr id="22" name="Oval 21"/>
          <p:cNvSpPr/>
          <p:nvPr/>
        </p:nvSpPr>
        <p:spPr>
          <a:xfrm>
            <a:off x="189398" y="1258809"/>
            <a:ext cx="846632" cy="84663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89398" y="2684717"/>
            <a:ext cx="846632" cy="84663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44834" y="4133484"/>
            <a:ext cx="846632" cy="84663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3225" y="1338502"/>
            <a:ext cx="456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1.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850" y="2798866"/>
            <a:ext cx="690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224" y="4253271"/>
            <a:ext cx="685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14104" y="1459328"/>
            <a:ext cx="21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Introduction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58668" y="2940935"/>
            <a:ext cx="219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Share our concerns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114104" y="4388439"/>
            <a:ext cx="360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Consider each approach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192090" y="5853741"/>
            <a:ext cx="303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Review and reflect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55066" y="1472182"/>
            <a:ext cx="517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We’ll agree to some guidelines.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70925" y="2514057"/>
            <a:ext cx="4953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We’ll focus </a:t>
            </a:r>
            <a:r>
              <a:rPr lang="en-US" sz="1600" i="1" dirty="0">
                <a:solidFill>
                  <a:srgbClr val="000000"/>
                </a:solidFill>
              </a:rPr>
              <a:t>on voting and the US election system—the kind of system we want to have. </a:t>
            </a:r>
            <a:r>
              <a:rPr lang="en-US" sz="1600" dirty="0">
                <a:solidFill>
                  <a:srgbClr val="000000"/>
                </a:solidFill>
              </a:rPr>
              <a:t>We’ll share our experiences and listen to others. We’ll look to the future and consider a range of practical changes.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3052" y="4055611"/>
            <a:ext cx="4626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We’ll weigh </a:t>
            </a:r>
            <a:r>
              <a:rPr lang="en-US" sz="1600" i="1" dirty="0">
                <a:solidFill>
                  <a:srgbClr val="000000"/>
                </a:solidFill>
              </a:rPr>
              <a:t>three different </a:t>
            </a:r>
            <a:r>
              <a:rPr lang="en-US" sz="1600" dirty="0">
                <a:solidFill>
                  <a:srgbClr val="000000"/>
                </a:solidFill>
              </a:rPr>
              <a:t>approaches to fixing our voting system, along with some specific proposals for each. These aren’t the only ideas, but they are a starting point.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70925" y="5385818"/>
            <a:ext cx="495304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We’ll look at: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Advantages, risks, costs, &amp; trade-offs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Possible unintended consequences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Priorities—we can’t do everything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Areas of common ground &amp; remaining concerns</a:t>
            </a:r>
            <a:br>
              <a:rPr lang="en-US" sz="1400" dirty="0">
                <a:solidFill>
                  <a:srgbClr val="000000"/>
                </a:solidFill>
              </a:rPr>
            </a:b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1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16301" y="4495216"/>
            <a:ext cx="8229600" cy="6976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6301" y="1256504"/>
            <a:ext cx="8229600" cy="6976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9525" y="3393029"/>
            <a:ext cx="8229600" cy="6976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525" y="2296912"/>
            <a:ext cx="8229600" cy="6976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6301" y="5608944"/>
            <a:ext cx="8229600" cy="6976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597" y="1884845"/>
            <a:ext cx="8229600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199" y="2439694"/>
            <a:ext cx="8590895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9525" y="3028236"/>
            <a:ext cx="8716994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pc="-15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9525" y="3583085"/>
            <a:ext cx="8229600" cy="554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pc="-150" dirty="0"/>
          </a:p>
        </p:txBody>
      </p:sp>
      <p:sp>
        <p:nvSpPr>
          <p:cNvPr id="2" name="Rectangle 1"/>
          <p:cNvSpPr/>
          <p:nvPr/>
        </p:nvSpPr>
        <p:spPr>
          <a:xfrm>
            <a:off x="0" y="205085"/>
            <a:ext cx="9144000" cy="79697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2489"/>
            <a:ext cx="9144000" cy="1143000"/>
          </a:xfrm>
        </p:spPr>
        <p:txBody>
          <a:bodyPr/>
          <a:lstStyle/>
          <a:p>
            <a:r>
              <a:rPr lang="en-US" spc="-150" dirty="0">
                <a:solidFill>
                  <a:srgbClr val="FFFFFF"/>
                </a:solidFill>
              </a:rPr>
              <a:t>Forum Guidelines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527" y="134597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Consider all  the approaches fairly.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525" y="2360868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Listening is just as important as </a:t>
            </a:r>
            <a:r>
              <a:rPr lang="en-US" sz="2800" dirty="0">
                <a:solidFill>
                  <a:srgbClr val="FFFFFF"/>
                </a:solidFill>
              </a:rPr>
              <a:t>speaking.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527" y="3475052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No one or two individuals should </a:t>
            </a:r>
            <a:r>
              <a:rPr lang="en-US" sz="2800" dirty="0">
                <a:solidFill>
                  <a:srgbClr val="FFFFFF"/>
                </a:solidFill>
              </a:rPr>
              <a:t>dominate.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9527" y="4537328"/>
            <a:ext cx="8229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Maintain an open, respectful atmosphere.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527" y="5677516"/>
            <a:ext cx="822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pc="-150" dirty="0">
                <a:solidFill>
                  <a:srgbClr val="FFFFFF"/>
                </a:solidFill>
              </a:rPr>
              <a:t>Everyone is encouraged to participate.</a:t>
            </a:r>
          </a:p>
        </p:txBody>
      </p:sp>
    </p:spTree>
    <p:extLst>
      <p:ext uri="{BB962C8B-B14F-4D97-AF65-F5344CB8AC3E}">
        <p14:creationId xmlns:p14="http://schemas.microsoft.com/office/powerpoint/2010/main" val="156774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3133" y="2723596"/>
            <a:ext cx="4956527" cy="3148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16" y="1189129"/>
            <a:ext cx="4967795" cy="46833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 dirty="0">
                <a:solidFill>
                  <a:schemeClr val="bg1"/>
                </a:solidFill>
              </a:rPr>
              <a:t>What is the PROBLEM?</a:t>
            </a:r>
          </a:p>
        </p:txBody>
      </p:sp>
      <p:pic>
        <p:nvPicPr>
          <p:cNvPr id="7" name="Picture 6" descr="Election title-intro art 1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4" y="2376032"/>
            <a:ext cx="311423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395" y="1651900"/>
            <a:ext cx="878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>
                <a:solidFill>
                  <a:srgbClr val="3399CC"/>
                </a:solidFill>
              </a:rPr>
              <a:t>Possible Concerns about the Current System</a:t>
            </a:r>
            <a:endParaRPr lang="en-US" sz="3600" b="1" dirty="0">
              <a:solidFill>
                <a:srgbClr val="3399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3903133" y="2723596"/>
            <a:ext cx="510427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Sometimes it’s difficult and inconvenient for me to vote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are too many efforts to suppress the vote in minority communities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Too many Americans don’t bother to vote and take democracy for granted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There seems to be too much voter fraud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Too often we end up with candidates who are too extreme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Something else?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9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  Polling Question No. 1: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Questions will appear on the participants’ computer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 cellphone screens formatted for responding</a:t>
            </a: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Which statement concerns you most?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1. Sometimes it’s difficult and inconvenient for me to vote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2. There are too many efforts to suppress the vote in minority communities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3. Too many Americans don’t bother to vote and take democracy for granted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4. There seems to be too much voter fraud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5. Too often we end up with candidates who are extreme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6. SOMETHING ELSE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7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897" y="5283549"/>
            <a:ext cx="5059002" cy="12827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45013" y="3778250"/>
            <a:ext cx="2699051" cy="12636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44771" y="3759200"/>
            <a:ext cx="2677770" cy="12976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897" y="3778249"/>
            <a:ext cx="2677770" cy="1278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5013" y="249008"/>
            <a:ext cx="2699051" cy="124170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4771" y="249008"/>
            <a:ext cx="2685949" cy="124170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7897" y="249007"/>
            <a:ext cx="2677770" cy="1241705"/>
          </a:xfrm>
          <a:prstGeom prst="rect">
            <a:avLst/>
          </a:prstGeom>
          <a:solidFill>
            <a:schemeClr val="tx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6898" y="5303188"/>
            <a:ext cx="3450105" cy="1263117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>
            <a:normAutofit/>
          </a:bodyPr>
          <a:lstStyle/>
          <a:p>
            <a:pPr algn="l"/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7151" y="311359"/>
            <a:ext cx="2429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399"/>
                </a:solidFill>
              </a:rPr>
              <a:t>APPROACH 1:</a:t>
            </a:r>
            <a:br>
              <a:rPr lang="en-US" sz="1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Make It Easier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Vote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/>
            </a:br>
            <a:r>
              <a:rPr lang="en-US" sz="1600" dirty="0"/>
              <a:t>Let</a:t>
            </a:r>
            <a:r>
              <a:rPr lang="uk-UA" sz="1600" dirty="0"/>
              <a:t>’</a:t>
            </a:r>
            <a:r>
              <a:rPr lang="en-US" sz="1600" dirty="0"/>
              <a:t>s make sure all</a:t>
            </a:r>
            <a:br>
              <a:rPr lang="en-US" sz="1600" dirty="0"/>
            </a:br>
            <a:r>
              <a:rPr lang="en-US" sz="1600" dirty="0"/>
              <a:t>Americans get a chance to vote by keeping polls open longer and mailing paper ballots to all registered voters.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81163" y="311359"/>
            <a:ext cx="24524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399"/>
                </a:solidFill>
              </a:rPr>
              <a:t>APPROACH 2:</a:t>
            </a:r>
            <a:br>
              <a:rPr lang="en-US" sz="1400" dirty="0">
                <a:solidFill>
                  <a:srgbClr val="FFF399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Protect Against Cheating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/>
            </a:br>
            <a:endParaRPr lang="en-US" dirty="0"/>
          </a:p>
          <a:p>
            <a:r>
              <a:rPr lang="en-US" sz="1600" dirty="0"/>
              <a:t>Let’s prevent cheating by requiring photo IDs, limiting mail-in paper ballots, and cleaning up voting rolls to remove those who may have died or moved away.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84437" y="294273"/>
            <a:ext cx="25898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399"/>
                </a:solidFill>
              </a:rPr>
              <a:t>APPROACH 3:</a:t>
            </a:r>
            <a:br>
              <a:rPr lang="en-US" sz="1400" dirty="0">
                <a:solidFill>
                  <a:srgbClr val="FFF399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Change the System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br>
              <a:rPr lang="en-US" dirty="0">
                <a:solidFill>
                  <a:srgbClr val="FFFFFF"/>
                </a:solidFill>
              </a:rPr>
            </a:br>
            <a:br>
              <a:rPr lang="en-US" dirty="0"/>
            </a:br>
            <a:r>
              <a:rPr lang="en-US" sz="1600" dirty="0"/>
              <a:t>Let’s create a system that gives us better elections and candidates by opening primaries to Independents, ending the Electoral College, and having nonpartisan commissions draw Congressional districts.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281163" y="3781694"/>
            <a:ext cx="2649557" cy="110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CC0000"/>
                </a:solidFill>
                <a:latin typeface="+mn-lt"/>
              </a:rPr>
              <a:t>But</a:t>
            </a:r>
            <a:r>
              <a:rPr lang="en-US" sz="1600" b="1" dirty="0">
                <a:solidFill>
                  <a:srgbClr val="B30F18"/>
                </a:solidFill>
                <a:latin typeface="+mn-lt"/>
              </a:rPr>
              <a:t> could these changes make it more difficult to vote?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6186655" y="3709126"/>
            <a:ext cx="2587642" cy="125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CC0000"/>
                </a:solidFill>
                <a:latin typeface="+mn-lt"/>
              </a:rPr>
              <a:t>But</a:t>
            </a:r>
            <a:r>
              <a:rPr lang="en-US" sz="1600" b="1" dirty="0">
                <a:solidFill>
                  <a:srgbClr val="B30F18"/>
                </a:solidFill>
                <a:latin typeface="+mn-lt"/>
              </a:rPr>
              <a:t> could redesigning the election system have unintended consequences?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387151" y="3774180"/>
            <a:ext cx="2524062" cy="1147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B30F18"/>
                </a:solidFill>
                <a:latin typeface="+mn-lt"/>
              </a:rPr>
              <a:t>But could these changes make it easier for people to cheat?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6245" y="5407093"/>
            <a:ext cx="4415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And . . .</a:t>
            </a:r>
            <a:r>
              <a:rPr lang="en-US" dirty="0">
                <a:solidFill>
                  <a:schemeClr val="bg1"/>
                </a:solidFill>
              </a:rPr>
              <a:t> it’s unlikely everyone will agree. Few of us are likely to get all the changes we want.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0366" y="5599545"/>
            <a:ext cx="249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So, what is your </a:t>
            </a:r>
            <a:br>
              <a:rPr lang="en-US" sz="2000" b="1" dirty="0"/>
            </a:br>
            <a:r>
              <a:rPr lang="en-US" sz="2000" b="1" dirty="0"/>
              <a:t>top priority?</a:t>
            </a:r>
          </a:p>
        </p:txBody>
      </p:sp>
      <p:sp>
        <p:nvSpPr>
          <p:cNvPr id="19" name="Isosceles Triangle 18"/>
          <p:cNvSpPr/>
          <p:nvPr/>
        </p:nvSpPr>
        <p:spPr>
          <a:xfrm rot="16200000" flipV="1">
            <a:off x="5080707" y="5578192"/>
            <a:ext cx="1282757" cy="693467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32284" y="3035921"/>
            <a:ext cx="5583115" cy="2364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WHITE.ai"/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39" y="1007045"/>
            <a:ext cx="4683351" cy="37812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251366"/>
            <a:ext cx="9144000" cy="767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8798"/>
            <a:ext cx="9144000" cy="902814"/>
          </a:xfrm>
        </p:spPr>
        <p:txBody>
          <a:bodyPr>
            <a:noAutofit/>
          </a:bodyPr>
          <a:lstStyle/>
          <a:p>
            <a:r>
              <a:rPr lang="en-US" spc="-150" dirty="0">
                <a:solidFill>
                  <a:schemeClr val="bg1"/>
                </a:solidFill>
              </a:rPr>
              <a:t>Just to Start</a:t>
            </a:r>
          </a:p>
        </p:txBody>
      </p:sp>
      <p:pic>
        <p:nvPicPr>
          <p:cNvPr id="7" name="Picture 6" descr="Election title-intro art 1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5" y="2655275"/>
            <a:ext cx="2633778" cy="3291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651901"/>
            <a:ext cx="7713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>
                <a:solidFill>
                  <a:srgbClr val="3399CC"/>
                </a:solidFill>
              </a:rPr>
              <a:t>We’ll talk more about each of these approaches, </a:t>
            </a:r>
          </a:p>
          <a:p>
            <a:pPr algn="ctr"/>
            <a:r>
              <a:rPr lang="en-US" sz="2400" spc="-150" dirty="0">
                <a:solidFill>
                  <a:srgbClr val="3399CC"/>
                </a:solidFill>
              </a:rPr>
              <a:t>but just to start, which is most important to you now?</a:t>
            </a:r>
          </a:p>
          <a:p>
            <a:pPr algn="ctr"/>
            <a:endParaRPr lang="en-US" sz="2400" dirty="0">
              <a:solidFill>
                <a:srgbClr val="3399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CE14D-A098-ADC3-E8C0-8F1784D3AE42}"/>
              </a:ext>
            </a:extLst>
          </p:cNvPr>
          <p:cNvSpPr txBox="1"/>
          <p:nvPr/>
        </p:nvSpPr>
        <p:spPr>
          <a:xfrm>
            <a:off x="3332285" y="2723596"/>
            <a:ext cx="55831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Approach 1: Make It Easier to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Approach 2: Protect Against Cheating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Approach 3: Change the System</a:t>
            </a:r>
          </a:p>
        </p:txBody>
      </p:sp>
    </p:spTree>
    <p:extLst>
      <p:ext uri="{BB962C8B-B14F-4D97-AF65-F5344CB8AC3E}">
        <p14:creationId xmlns:p14="http://schemas.microsoft.com/office/powerpoint/2010/main" val="216959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09F36-F777-F633-4846-AD7613EDE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1059228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  Polling Question No. 2: Three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0A41F-E35B-024E-072D-94078F0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Questions will appear on the participants’ computer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 cellphone screens formatted for responding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2. Which approach is most important to you?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1. Make It Easier to Vote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2. Protect Against Cheating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3. Change the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2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6172</TotalTime>
  <Words>2287</Words>
  <Application>Microsoft Office PowerPoint</Application>
  <PresentationFormat>On-screen Show (4:3)</PresentationFormat>
  <Paragraphs>261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Avenir Black</vt:lpstr>
      <vt:lpstr>Calibri</vt:lpstr>
      <vt:lpstr>Calibri Light</vt:lpstr>
      <vt:lpstr>Times New Roman</vt:lpstr>
      <vt:lpstr>Office Theme</vt:lpstr>
      <vt:lpstr>     Elections: How Should We  Encourage and Safeguard Voting?</vt:lpstr>
      <vt:lpstr>The Purpose of an NIF Forum To weigh different approaches for addressing a problem and exchange views with others on what should be done</vt:lpstr>
      <vt:lpstr>Today’s Forum</vt:lpstr>
      <vt:lpstr>Forum Guidelines</vt:lpstr>
      <vt:lpstr>What is the PROBLEM?</vt:lpstr>
      <vt:lpstr>  Polling Question No. 1: Concerns</vt:lpstr>
      <vt:lpstr>    </vt:lpstr>
      <vt:lpstr>Just to Start</vt:lpstr>
      <vt:lpstr>  Polling Question No. 2: Three Approaches</vt:lpstr>
      <vt:lpstr>Make it easier  to vote</vt:lpstr>
      <vt:lpstr>Polling Question No. 3: Make It Easier to Vote</vt:lpstr>
      <vt:lpstr>Protect against cheating</vt:lpstr>
      <vt:lpstr>Polling Question No. 4: Protect Against Cheating</vt:lpstr>
      <vt:lpstr>Change the system  </vt:lpstr>
      <vt:lpstr>  Polling Question No. 5: Change the System</vt:lpstr>
      <vt:lpstr>Here’s what we talked about… </vt:lpstr>
      <vt:lpstr>Polling Question No. 6: Most Favored Proposals</vt:lpstr>
      <vt:lpstr>Polling Question No. 7: Most Opposed Proposals</vt:lpstr>
      <vt:lpstr>Going Back to the 3 Basic Approaches</vt:lpstr>
      <vt:lpstr>Polling Question No. 8: Now That We’ve Talked</vt:lpstr>
      <vt:lpstr>The Group’s Overall Results</vt:lpstr>
      <vt:lpstr>  Polling Question No. 9: The Group’s Decision</vt:lpstr>
      <vt:lpstr>Closing Reflections</vt:lpstr>
      <vt:lpstr>How Did We Do?</vt:lpstr>
      <vt:lpstr>  Polling Question No. 10: Wrap Up</vt:lpstr>
      <vt:lpstr>After the session, please feel free to keep or remove the Zoom application from your phone. If you need help with deleting it, please let us know.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Elections: How should we encourage and safeguard Voting ?</dc:title>
  <dc:creator>Steve Long</dc:creator>
  <cp:lastModifiedBy>Jean Johnson</cp:lastModifiedBy>
  <cp:revision>338</cp:revision>
  <cp:lastPrinted>2022-07-22T16:24:27Z</cp:lastPrinted>
  <dcterms:created xsi:type="dcterms:W3CDTF">2022-05-29T12:41:25Z</dcterms:created>
  <dcterms:modified xsi:type="dcterms:W3CDTF">2024-04-11T10:24:34Z</dcterms:modified>
</cp:coreProperties>
</file>