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72" r:id="rId3"/>
    <p:sldId id="257" r:id="rId4"/>
    <p:sldId id="293" r:id="rId5"/>
    <p:sldId id="273" r:id="rId6"/>
    <p:sldId id="284" r:id="rId7"/>
    <p:sldId id="274" r:id="rId8"/>
    <p:sldId id="278" r:id="rId9"/>
    <p:sldId id="285" r:id="rId10"/>
    <p:sldId id="275" r:id="rId11"/>
    <p:sldId id="279" r:id="rId12"/>
    <p:sldId id="286" r:id="rId13"/>
    <p:sldId id="276" r:id="rId14"/>
    <p:sldId id="280" r:id="rId15"/>
    <p:sldId id="269"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A0"/>
    <a:srgbClr val="004A85"/>
    <a:srgbClr val="273777"/>
    <a:srgbClr val="00A887"/>
    <a:srgbClr val="000000"/>
    <a:srgbClr val="95C665"/>
    <a:srgbClr val="FDDB6B"/>
    <a:srgbClr val="5FC2DC"/>
    <a:srgbClr val="F0A83C"/>
    <a:srgbClr val="F1AA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9"/>
    <p:restoredTop sz="94643"/>
  </p:normalViewPr>
  <p:slideViewPr>
    <p:cSldViewPr snapToGrid="0" snapToObjects="1">
      <p:cViewPr varScale="1">
        <p:scale>
          <a:sx n="120" d="100"/>
          <a:sy n="120" d="100"/>
        </p:scale>
        <p:origin x="248"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255FA-3A39-3B4F-9023-300076FA9520}" type="datetimeFigureOut">
              <a:rPr lang="en-US" smtClean="0"/>
              <a:t>10/22/20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793CB3-6F0F-EB47-8867-6C2C1F7735BE}" type="slidenum">
              <a:rPr lang="en-US" smtClean="0"/>
              <a:t>‹#›</a:t>
            </a:fld>
            <a:endParaRPr lang="en-US" dirty="0"/>
          </a:p>
        </p:txBody>
      </p:sp>
    </p:spTree>
    <p:extLst>
      <p:ext uri="{BB962C8B-B14F-4D97-AF65-F5344CB8AC3E}">
        <p14:creationId xmlns:p14="http://schemas.microsoft.com/office/powerpoint/2010/main" val="306644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793CB3-6F0F-EB47-8867-6C2C1F7735BE}" type="slidenum">
              <a:rPr lang="en-US" smtClean="0"/>
              <a:t>1</a:t>
            </a:fld>
            <a:endParaRPr lang="en-US" dirty="0"/>
          </a:p>
        </p:txBody>
      </p:sp>
    </p:spTree>
    <p:extLst>
      <p:ext uri="{BB962C8B-B14F-4D97-AF65-F5344CB8AC3E}">
        <p14:creationId xmlns:p14="http://schemas.microsoft.com/office/powerpoint/2010/main" val="3850604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793CB3-6F0F-EB47-8867-6C2C1F7735BE}" type="slidenum">
              <a:rPr lang="en-US" smtClean="0"/>
              <a:t>6</a:t>
            </a:fld>
            <a:endParaRPr lang="en-US" dirty="0"/>
          </a:p>
        </p:txBody>
      </p:sp>
    </p:spTree>
    <p:extLst>
      <p:ext uri="{BB962C8B-B14F-4D97-AF65-F5344CB8AC3E}">
        <p14:creationId xmlns:p14="http://schemas.microsoft.com/office/powerpoint/2010/main" val="3957355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793CB3-6F0F-EB47-8867-6C2C1F7735BE}" type="slidenum">
              <a:rPr lang="en-US" smtClean="0"/>
              <a:t>11</a:t>
            </a:fld>
            <a:endParaRPr lang="en-US" dirty="0"/>
          </a:p>
        </p:txBody>
      </p:sp>
    </p:spTree>
    <p:extLst>
      <p:ext uri="{BB962C8B-B14F-4D97-AF65-F5344CB8AC3E}">
        <p14:creationId xmlns:p14="http://schemas.microsoft.com/office/powerpoint/2010/main" val="3551946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793CB3-6F0F-EB47-8867-6C2C1F7735BE}" type="slidenum">
              <a:rPr lang="en-US" smtClean="0"/>
              <a:t>16</a:t>
            </a:fld>
            <a:endParaRPr lang="en-US" dirty="0"/>
          </a:p>
        </p:txBody>
      </p:sp>
    </p:spTree>
    <p:extLst>
      <p:ext uri="{BB962C8B-B14F-4D97-AF65-F5344CB8AC3E}">
        <p14:creationId xmlns:p14="http://schemas.microsoft.com/office/powerpoint/2010/main" val="2246325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7D88-9437-C448-9077-EDB7558D6D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E307B5-9D02-DE41-8642-ED4B63E26B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1BBFD1-693B-D749-BAA7-457660F5968C}"/>
              </a:ext>
            </a:extLst>
          </p:cNvPr>
          <p:cNvSpPr>
            <a:spLocks noGrp="1"/>
          </p:cNvSpPr>
          <p:nvPr>
            <p:ph type="dt" sz="half" idx="10"/>
          </p:nvPr>
        </p:nvSpPr>
        <p:spPr/>
        <p:txBody>
          <a:bodyPr/>
          <a:lstStyle/>
          <a:p>
            <a:fld id="{1C7391D5-3AF0-174C-A95F-8515586461DE}" type="datetimeFigureOut">
              <a:rPr lang="en-US" smtClean="0"/>
              <a:t>10/22/20</a:t>
            </a:fld>
            <a:endParaRPr lang="en-US" dirty="0"/>
          </a:p>
        </p:txBody>
      </p:sp>
      <p:sp>
        <p:nvSpPr>
          <p:cNvPr id="5" name="Footer Placeholder 4">
            <a:extLst>
              <a:ext uri="{FF2B5EF4-FFF2-40B4-BE49-F238E27FC236}">
                <a16:creationId xmlns:a16="http://schemas.microsoft.com/office/drawing/2014/main" id="{8CE27CBA-ABDC-4940-AA77-A2912A49D0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37362D-6DA6-BE46-95FE-05119BCFD4C6}"/>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1052201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F333-4F91-9244-84EA-563FBFE520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D860E3-A8BA-DA40-BAFF-C5162B1CEF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DF7CA-2145-344D-8DD3-169A1E90F3F3}"/>
              </a:ext>
            </a:extLst>
          </p:cNvPr>
          <p:cNvSpPr>
            <a:spLocks noGrp="1"/>
          </p:cNvSpPr>
          <p:nvPr>
            <p:ph type="dt" sz="half" idx="10"/>
          </p:nvPr>
        </p:nvSpPr>
        <p:spPr/>
        <p:txBody>
          <a:bodyPr/>
          <a:lstStyle/>
          <a:p>
            <a:fld id="{1C7391D5-3AF0-174C-A95F-8515586461DE}" type="datetimeFigureOut">
              <a:rPr lang="en-US" smtClean="0"/>
              <a:t>10/22/20</a:t>
            </a:fld>
            <a:endParaRPr lang="en-US" dirty="0"/>
          </a:p>
        </p:txBody>
      </p:sp>
      <p:sp>
        <p:nvSpPr>
          <p:cNvPr id="5" name="Footer Placeholder 4">
            <a:extLst>
              <a:ext uri="{FF2B5EF4-FFF2-40B4-BE49-F238E27FC236}">
                <a16:creationId xmlns:a16="http://schemas.microsoft.com/office/drawing/2014/main" id="{40747633-E3A1-6043-95A8-55052D1053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4816C7-C90B-3C43-AE5B-E6881FB7428B}"/>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945161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5F7307-3831-F84F-B17E-8DA3BF42EB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2BC981-822B-AC40-82E4-37A72E95396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ACCE84-5C42-1142-BE4E-9476CBB3265C}"/>
              </a:ext>
            </a:extLst>
          </p:cNvPr>
          <p:cNvSpPr>
            <a:spLocks noGrp="1"/>
          </p:cNvSpPr>
          <p:nvPr>
            <p:ph type="dt" sz="half" idx="10"/>
          </p:nvPr>
        </p:nvSpPr>
        <p:spPr/>
        <p:txBody>
          <a:bodyPr/>
          <a:lstStyle/>
          <a:p>
            <a:fld id="{1C7391D5-3AF0-174C-A95F-8515586461DE}" type="datetimeFigureOut">
              <a:rPr lang="en-US" smtClean="0"/>
              <a:t>10/22/20</a:t>
            </a:fld>
            <a:endParaRPr lang="en-US" dirty="0"/>
          </a:p>
        </p:txBody>
      </p:sp>
      <p:sp>
        <p:nvSpPr>
          <p:cNvPr id="5" name="Footer Placeholder 4">
            <a:extLst>
              <a:ext uri="{FF2B5EF4-FFF2-40B4-BE49-F238E27FC236}">
                <a16:creationId xmlns:a16="http://schemas.microsoft.com/office/drawing/2014/main" id="{A100BE03-32DA-AB46-BEBD-943204538B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9BBA54-BF6D-AC47-858D-C273AD04CBD0}"/>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246922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CF5C-52A5-4E4E-B730-0317AA3198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A99230-BB6F-4248-90C9-0CC81A819E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F37C1-6F10-C148-9047-BF7DD20D1DD8}"/>
              </a:ext>
            </a:extLst>
          </p:cNvPr>
          <p:cNvSpPr>
            <a:spLocks noGrp="1"/>
          </p:cNvSpPr>
          <p:nvPr>
            <p:ph type="dt" sz="half" idx="10"/>
          </p:nvPr>
        </p:nvSpPr>
        <p:spPr/>
        <p:txBody>
          <a:bodyPr/>
          <a:lstStyle/>
          <a:p>
            <a:fld id="{1C7391D5-3AF0-174C-A95F-8515586461DE}" type="datetimeFigureOut">
              <a:rPr lang="en-US" smtClean="0"/>
              <a:t>10/22/20</a:t>
            </a:fld>
            <a:endParaRPr lang="en-US" dirty="0"/>
          </a:p>
        </p:txBody>
      </p:sp>
      <p:sp>
        <p:nvSpPr>
          <p:cNvPr id="5" name="Footer Placeholder 4">
            <a:extLst>
              <a:ext uri="{FF2B5EF4-FFF2-40B4-BE49-F238E27FC236}">
                <a16:creationId xmlns:a16="http://schemas.microsoft.com/office/drawing/2014/main" id="{B80DE063-A758-6E46-946C-21A7C625D0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968BC7-4031-9740-9258-7DB1648D2364}"/>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99264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E280-AFEF-7A47-B90E-C17367537D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D3CBD4-F77D-2844-BEA5-D8D8766D00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52EACA-D6D8-1544-AFB0-E65EFA183A72}"/>
              </a:ext>
            </a:extLst>
          </p:cNvPr>
          <p:cNvSpPr>
            <a:spLocks noGrp="1"/>
          </p:cNvSpPr>
          <p:nvPr>
            <p:ph type="dt" sz="half" idx="10"/>
          </p:nvPr>
        </p:nvSpPr>
        <p:spPr/>
        <p:txBody>
          <a:bodyPr/>
          <a:lstStyle/>
          <a:p>
            <a:fld id="{1C7391D5-3AF0-174C-A95F-8515586461DE}" type="datetimeFigureOut">
              <a:rPr lang="en-US" smtClean="0"/>
              <a:t>10/22/20</a:t>
            </a:fld>
            <a:endParaRPr lang="en-US" dirty="0"/>
          </a:p>
        </p:txBody>
      </p:sp>
      <p:sp>
        <p:nvSpPr>
          <p:cNvPr id="5" name="Footer Placeholder 4">
            <a:extLst>
              <a:ext uri="{FF2B5EF4-FFF2-40B4-BE49-F238E27FC236}">
                <a16:creationId xmlns:a16="http://schemas.microsoft.com/office/drawing/2014/main" id="{07269707-69EA-7646-AA30-9A886E7DF8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BF43F6-1392-5241-9027-765379AA59CF}"/>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275978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AE08-296C-7B4E-9CC2-AB3ABD71C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7EF23C-A720-B04F-A42C-E525784E9B2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DB0331-515B-614E-B1FC-DAB2E882E0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D52CF1-89DF-254D-AE93-30DA1B028261}"/>
              </a:ext>
            </a:extLst>
          </p:cNvPr>
          <p:cNvSpPr>
            <a:spLocks noGrp="1"/>
          </p:cNvSpPr>
          <p:nvPr>
            <p:ph type="dt" sz="half" idx="10"/>
          </p:nvPr>
        </p:nvSpPr>
        <p:spPr/>
        <p:txBody>
          <a:bodyPr/>
          <a:lstStyle/>
          <a:p>
            <a:fld id="{1C7391D5-3AF0-174C-A95F-8515586461DE}" type="datetimeFigureOut">
              <a:rPr lang="en-US" smtClean="0"/>
              <a:t>10/22/20</a:t>
            </a:fld>
            <a:endParaRPr lang="en-US" dirty="0"/>
          </a:p>
        </p:txBody>
      </p:sp>
      <p:sp>
        <p:nvSpPr>
          <p:cNvPr id="6" name="Footer Placeholder 5">
            <a:extLst>
              <a:ext uri="{FF2B5EF4-FFF2-40B4-BE49-F238E27FC236}">
                <a16:creationId xmlns:a16="http://schemas.microsoft.com/office/drawing/2014/main" id="{C6E923E2-DF3B-F24D-9C38-6630B8AE6E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8BF54D-761E-F443-A75A-4FE7477EE30C}"/>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248844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592AB-2641-454A-99BB-606DAAF5AF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BBD57F-4DBE-4847-A7F7-E25594912F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DFF8AB-FC45-D647-963C-8F23DBDB6B1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1ACFC3-E968-DE4D-83E1-39475CF3DE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6F9A0-7ABA-3446-9D32-F655F06114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4FC2BB-E70C-4C42-A565-91A654ECF2E5}"/>
              </a:ext>
            </a:extLst>
          </p:cNvPr>
          <p:cNvSpPr>
            <a:spLocks noGrp="1"/>
          </p:cNvSpPr>
          <p:nvPr>
            <p:ph type="dt" sz="half" idx="10"/>
          </p:nvPr>
        </p:nvSpPr>
        <p:spPr/>
        <p:txBody>
          <a:bodyPr/>
          <a:lstStyle/>
          <a:p>
            <a:fld id="{1C7391D5-3AF0-174C-A95F-8515586461DE}" type="datetimeFigureOut">
              <a:rPr lang="en-US" smtClean="0"/>
              <a:t>10/22/20</a:t>
            </a:fld>
            <a:endParaRPr lang="en-US" dirty="0"/>
          </a:p>
        </p:txBody>
      </p:sp>
      <p:sp>
        <p:nvSpPr>
          <p:cNvPr id="8" name="Footer Placeholder 7">
            <a:extLst>
              <a:ext uri="{FF2B5EF4-FFF2-40B4-BE49-F238E27FC236}">
                <a16:creationId xmlns:a16="http://schemas.microsoft.com/office/drawing/2014/main" id="{1B72E32E-88A7-9743-95DC-49A8042F53E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168C576-CFD7-8545-B201-869C6815B197}"/>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2573382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0BA7D-F6E2-F44B-8C6E-307E565AE4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007259-0662-574B-9325-4EF7BCCE768C}"/>
              </a:ext>
            </a:extLst>
          </p:cNvPr>
          <p:cNvSpPr>
            <a:spLocks noGrp="1"/>
          </p:cNvSpPr>
          <p:nvPr>
            <p:ph type="dt" sz="half" idx="10"/>
          </p:nvPr>
        </p:nvSpPr>
        <p:spPr/>
        <p:txBody>
          <a:bodyPr/>
          <a:lstStyle/>
          <a:p>
            <a:fld id="{1C7391D5-3AF0-174C-A95F-8515586461DE}" type="datetimeFigureOut">
              <a:rPr lang="en-US" smtClean="0"/>
              <a:t>10/22/20</a:t>
            </a:fld>
            <a:endParaRPr lang="en-US" dirty="0"/>
          </a:p>
        </p:txBody>
      </p:sp>
      <p:sp>
        <p:nvSpPr>
          <p:cNvPr id="4" name="Footer Placeholder 3">
            <a:extLst>
              <a:ext uri="{FF2B5EF4-FFF2-40B4-BE49-F238E27FC236}">
                <a16:creationId xmlns:a16="http://schemas.microsoft.com/office/drawing/2014/main" id="{379F1282-7D30-B14D-8B29-0374FD21F0E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D357CFE-4F4E-F845-8D57-9ACC4A8DB128}"/>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23613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E30764-4760-8B49-B434-96BD5B152577}"/>
              </a:ext>
            </a:extLst>
          </p:cNvPr>
          <p:cNvSpPr>
            <a:spLocks noGrp="1"/>
          </p:cNvSpPr>
          <p:nvPr>
            <p:ph type="dt" sz="half" idx="10"/>
          </p:nvPr>
        </p:nvSpPr>
        <p:spPr/>
        <p:txBody>
          <a:bodyPr/>
          <a:lstStyle/>
          <a:p>
            <a:fld id="{1C7391D5-3AF0-174C-A95F-8515586461DE}" type="datetimeFigureOut">
              <a:rPr lang="en-US" smtClean="0"/>
              <a:t>10/22/20</a:t>
            </a:fld>
            <a:endParaRPr lang="en-US" dirty="0"/>
          </a:p>
        </p:txBody>
      </p:sp>
      <p:sp>
        <p:nvSpPr>
          <p:cNvPr id="3" name="Footer Placeholder 2">
            <a:extLst>
              <a:ext uri="{FF2B5EF4-FFF2-40B4-BE49-F238E27FC236}">
                <a16:creationId xmlns:a16="http://schemas.microsoft.com/office/drawing/2014/main" id="{7D4632C9-B356-9743-953D-4F38A034E2E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1AB3000-E455-2149-8545-D5A10B2F47C6}"/>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116836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9F020-0A71-C44A-8A84-53F19A917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A0E0D1-5EE0-9146-A946-C90CAC3D5F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88293A-1D77-4744-B84D-128F22D4C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882C45-A7A2-E246-854A-CEE7B7311EDC}"/>
              </a:ext>
            </a:extLst>
          </p:cNvPr>
          <p:cNvSpPr>
            <a:spLocks noGrp="1"/>
          </p:cNvSpPr>
          <p:nvPr>
            <p:ph type="dt" sz="half" idx="10"/>
          </p:nvPr>
        </p:nvSpPr>
        <p:spPr/>
        <p:txBody>
          <a:bodyPr/>
          <a:lstStyle/>
          <a:p>
            <a:fld id="{1C7391D5-3AF0-174C-A95F-8515586461DE}" type="datetimeFigureOut">
              <a:rPr lang="en-US" smtClean="0"/>
              <a:t>10/22/20</a:t>
            </a:fld>
            <a:endParaRPr lang="en-US" dirty="0"/>
          </a:p>
        </p:txBody>
      </p:sp>
      <p:sp>
        <p:nvSpPr>
          <p:cNvPr id="6" name="Footer Placeholder 5">
            <a:extLst>
              <a:ext uri="{FF2B5EF4-FFF2-40B4-BE49-F238E27FC236}">
                <a16:creationId xmlns:a16="http://schemas.microsoft.com/office/drawing/2014/main" id="{7C9A9B95-4357-F44B-9F86-1E2A3FEEBA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47FD4B-3E47-2647-AFC5-FB28D77FE972}"/>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3726136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630D2-3CE1-B749-97E5-071566AE0C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BD419B-B89B-5B4E-B729-E3349E17A8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58F9B36-5CB2-0D4A-A6E9-5D6D0B362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AB7529-7346-9947-8839-1C92C881C8BE}"/>
              </a:ext>
            </a:extLst>
          </p:cNvPr>
          <p:cNvSpPr>
            <a:spLocks noGrp="1"/>
          </p:cNvSpPr>
          <p:nvPr>
            <p:ph type="dt" sz="half" idx="10"/>
          </p:nvPr>
        </p:nvSpPr>
        <p:spPr/>
        <p:txBody>
          <a:bodyPr/>
          <a:lstStyle/>
          <a:p>
            <a:fld id="{1C7391D5-3AF0-174C-A95F-8515586461DE}" type="datetimeFigureOut">
              <a:rPr lang="en-US" smtClean="0"/>
              <a:t>10/22/20</a:t>
            </a:fld>
            <a:endParaRPr lang="en-US" dirty="0"/>
          </a:p>
        </p:txBody>
      </p:sp>
      <p:sp>
        <p:nvSpPr>
          <p:cNvPr id="6" name="Footer Placeholder 5">
            <a:extLst>
              <a:ext uri="{FF2B5EF4-FFF2-40B4-BE49-F238E27FC236}">
                <a16:creationId xmlns:a16="http://schemas.microsoft.com/office/drawing/2014/main" id="{CEF57221-1064-864D-91AF-546C97EA5D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776507-6963-9543-9DFC-2D36C193F770}"/>
              </a:ext>
            </a:extLst>
          </p:cNvPr>
          <p:cNvSpPr>
            <a:spLocks noGrp="1"/>
          </p:cNvSpPr>
          <p:nvPr>
            <p:ph type="sldNum" sz="quarter" idx="12"/>
          </p:nvPr>
        </p:nvSpPr>
        <p:spPr/>
        <p:txBody>
          <a:bodyPr/>
          <a:lstStyle/>
          <a:p>
            <a:fld id="{6F61858A-7CE6-4D47-A435-1DD0BDA2891A}" type="slidenum">
              <a:rPr lang="en-US" smtClean="0"/>
              <a:t>‹#›</a:t>
            </a:fld>
            <a:endParaRPr lang="en-US" dirty="0"/>
          </a:p>
        </p:txBody>
      </p:sp>
    </p:spTree>
    <p:extLst>
      <p:ext uri="{BB962C8B-B14F-4D97-AF65-F5344CB8AC3E}">
        <p14:creationId xmlns:p14="http://schemas.microsoft.com/office/powerpoint/2010/main" val="423721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466DDF-B0BD-E842-946C-96B5A0F7F8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610D91-9268-CE42-B059-64CE8B65A2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BCE36-75E4-CF47-8640-09F43CA6D3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391D5-3AF0-174C-A95F-8515586461DE}" type="datetimeFigureOut">
              <a:rPr lang="en-US" smtClean="0"/>
              <a:t>10/22/20</a:t>
            </a:fld>
            <a:endParaRPr lang="en-US" dirty="0"/>
          </a:p>
        </p:txBody>
      </p:sp>
      <p:sp>
        <p:nvSpPr>
          <p:cNvPr id="5" name="Footer Placeholder 4">
            <a:extLst>
              <a:ext uri="{FF2B5EF4-FFF2-40B4-BE49-F238E27FC236}">
                <a16:creationId xmlns:a16="http://schemas.microsoft.com/office/drawing/2014/main" id="{D62325C2-E85B-8846-BA0C-F3FB062267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7556C74-6ED4-014A-A6CA-A3BD813324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1858A-7CE6-4D47-A435-1DD0BDA2891A}" type="slidenum">
              <a:rPr lang="en-US" smtClean="0"/>
              <a:t>‹#›</a:t>
            </a:fld>
            <a:endParaRPr lang="en-US" dirty="0"/>
          </a:p>
        </p:txBody>
      </p:sp>
    </p:spTree>
    <p:extLst>
      <p:ext uri="{BB962C8B-B14F-4D97-AF65-F5344CB8AC3E}">
        <p14:creationId xmlns:p14="http://schemas.microsoft.com/office/powerpoint/2010/main" val="2495641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surveymonkey.com/r/healthcareadvisory2019"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ifi.org/en/issue-guide/health-care-2020"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F1BC592-9323-BE44-854B-C6510E0C6901}"/>
              </a:ext>
            </a:extLst>
          </p:cNvPr>
          <p:cNvSpPr>
            <a:spLocks noGrp="1"/>
          </p:cNvSpPr>
          <p:nvPr>
            <p:ph type="subTitle" idx="1"/>
          </p:nvPr>
        </p:nvSpPr>
        <p:spPr>
          <a:xfrm>
            <a:off x="952500" y="188913"/>
            <a:ext cx="4983678" cy="6684962"/>
          </a:xfrm>
        </p:spPr>
        <p:txBody>
          <a:bodyPr/>
          <a:lstStyle/>
          <a:p>
            <a:endParaRPr lang="en-US" sz="1800" b="1" dirty="0">
              <a:solidFill>
                <a:srgbClr val="005493"/>
              </a:solidFill>
            </a:endParaRPr>
          </a:p>
          <a:p>
            <a:endParaRPr lang="en-US" sz="1400" b="1" dirty="0">
              <a:solidFill>
                <a:srgbClr val="005493"/>
              </a:solidFill>
            </a:endParaRPr>
          </a:p>
          <a:p>
            <a:r>
              <a:rPr lang="en-US" sz="4000" b="1" dirty="0">
                <a:solidFill>
                  <a:srgbClr val="005493"/>
                </a:solidFill>
                <a:latin typeface="Gill Sans MT" panose="020B0502020104020203" pitchFamily="34" charset="77"/>
              </a:rPr>
              <a:t>WELCOME</a:t>
            </a:r>
            <a:r>
              <a:rPr lang="en-US" sz="3200" b="1" dirty="0">
                <a:solidFill>
                  <a:srgbClr val="005493"/>
                </a:solidFill>
                <a:latin typeface="Gill Sans MT" panose="020B0502020104020203" pitchFamily="34" charset="77"/>
              </a:rPr>
              <a:t> </a:t>
            </a:r>
          </a:p>
          <a:p>
            <a:endParaRPr lang="en-US" sz="3200" dirty="0">
              <a:solidFill>
                <a:srgbClr val="005493"/>
              </a:solidFill>
              <a:latin typeface="Gill Sans MT" panose="020B0502020104020203" pitchFamily="34" charset="77"/>
            </a:endParaRPr>
          </a:p>
          <a:p>
            <a:r>
              <a:rPr lang="en-US" sz="3200" dirty="0">
                <a:solidFill>
                  <a:srgbClr val="005493"/>
                </a:solidFill>
                <a:latin typeface="Gill Sans MT" panose="020B0502020104020203" pitchFamily="34" charset="77"/>
              </a:rPr>
              <a:t>NATIONAL ISSUES FORUM</a:t>
            </a:r>
          </a:p>
          <a:p>
            <a:endParaRPr lang="en-US" sz="3200" dirty="0">
              <a:solidFill>
                <a:srgbClr val="005493"/>
              </a:solidFill>
              <a:latin typeface="Gill Sans MT" panose="020B0502020104020203" pitchFamily="34" charset="77"/>
            </a:endParaRPr>
          </a:p>
          <a:p>
            <a:r>
              <a:rPr lang="en-US" sz="3200" dirty="0">
                <a:solidFill>
                  <a:srgbClr val="005493"/>
                </a:solidFill>
                <a:latin typeface="Gill Sans MT" panose="020B0502020104020203" pitchFamily="34" charset="77"/>
              </a:rPr>
              <a:t>ON </a:t>
            </a:r>
          </a:p>
          <a:p>
            <a:endParaRPr lang="en-US" sz="3200" dirty="0">
              <a:solidFill>
                <a:srgbClr val="005493"/>
              </a:solidFill>
              <a:latin typeface="Gill Sans MT" panose="020B0502020104020203" pitchFamily="34" charset="77"/>
            </a:endParaRPr>
          </a:p>
          <a:p>
            <a:r>
              <a:rPr lang="en-US" sz="3200" dirty="0">
                <a:solidFill>
                  <a:srgbClr val="005493"/>
                </a:solidFill>
                <a:latin typeface="Gill Sans MT" panose="020B0502020104020203" pitchFamily="34" charset="77"/>
              </a:rPr>
              <a:t>HEALTH CARE</a:t>
            </a:r>
          </a:p>
          <a:p>
            <a:endParaRPr lang="en-US" sz="3200" dirty="0">
              <a:solidFill>
                <a:srgbClr val="005493"/>
              </a:solidFill>
              <a:latin typeface="Gill Sans MT" panose="020B0502020104020203" pitchFamily="34" charset="77"/>
            </a:endParaRPr>
          </a:p>
          <a:p>
            <a:r>
              <a:rPr lang="en-US" dirty="0">
                <a:solidFill>
                  <a:srgbClr val="005493"/>
                </a:solidFill>
                <a:latin typeface="Gill Sans MT" panose="020B0502020104020203" pitchFamily="34" charset="77"/>
              </a:rPr>
              <a:t>[INSERT DATE]</a:t>
            </a:r>
          </a:p>
          <a:p>
            <a:endParaRPr lang="en-US" sz="3200" dirty="0">
              <a:solidFill>
                <a:srgbClr val="005493"/>
              </a:solidFill>
              <a:latin typeface="Gill Sans MT" panose="020B0502020104020203" pitchFamily="34" charset="77"/>
            </a:endParaRPr>
          </a:p>
          <a:p>
            <a:endParaRPr lang="en-US" dirty="0"/>
          </a:p>
        </p:txBody>
      </p:sp>
      <p:pic>
        <p:nvPicPr>
          <p:cNvPr id="5" name="Picture 4">
            <a:extLst>
              <a:ext uri="{FF2B5EF4-FFF2-40B4-BE49-F238E27FC236}">
                <a16:creationId xmlns:a16="http://schemas.microsoft.com/office/drawing/2014/main" id="{8E758E5E-6480-1C4C-9E03-9EA4570A4C95}"/>
              </a:ext>
            </a:extLst>
          </p:cNvPr>
          <p:cNvPicPr>
            <a:picLocks noChangeAspect="1"/>
          </p:cNvPicPr>
          <p:nvPr/>
        </p:nvPicPr>
        <p:blipFill>
          <a:blip r:embed="rId3"/>
          <a:stretch>
            <a:fillRect/>
          </a:stretch>
        </p:blipFill>
        <p:spPr>
          <a:xfrm>
            <a:off x="6838594" y="117378"/>
            <a:ext cx="4949844" cy="6583680"/>
          </a:xfrm>
          <a:prstGeom prst="rect">
            <a:avLst/>
          </a:prstGeom>
        </p:spPr>
      </p:pic>
    </p:spTree>
    <p:extLst>
      <p:ext uri="{BB962C8B-B14F-4D97-AF65-F5344CB8AC3E}">
        <p14:creationId xmlns:p14="http://schemas.microsoft.com/office/powerpoint/2010/main" val="2261207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7286B5E-A532-7C4D-A201-1D07C4EF7784}"/>
              </a:ext>
            </a:extLst>
          </p:cNvPr>
          <p:cNvPicPr>
            <a:picLocks noGrp="1" noChangeAspect="1"/>
          </p:cNvPicPr>
          <p:nvPr>
            <p:ph idx="1"/>
          </p:nvPr>
        </p:nvPicPr>
        <p:blipFill>
          <a:blip r:embed="rId2"/>
          <a:stretch>
            <a:fillRect/>
          </a:stretch>
        </p:blipFill>
        <p:spPr>
          <a:xfrm>
            <a:off x="216596" y="155559"/>
            <a:ext cx="11797613" cy="6583680"/>
          </a:xfrm>
        </p:spPr>
      </p:pic>
    </p:spTree>
    <p:extLst>
      <p:ext uri="{BB962C8B-B14F-4D97-AF65-F5344CB8AC3E}">
        <p14:creationId xmlns:p14="http://schemas.microsoft.com/office/powerpoint/2010/main" val="49054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C536-DC6C-4F4B-BF35-D7AC0E6C4EA1}"/>
              </a:ext>
            </a:extLst>
          </p:cNvPr>
          <p:cNvSpPr>
            <a:spLocks noGrp="1"/>
          </p:cNvSpPr>
          <p:nvPr>
            <p:ph type="title"/>
          </p:nvPr>
        </p:nvSpPr>
        <p:spPr>
          <a:xfrm>
            <a:off x="839788" y="365125"/>
            <a:ext cx="10515600" cy="640715"/>
          </a:xfrm>
        </p:spPr>
        <p:txBody>
          <a:bodyPr>
            <a:normAutofit/>
          </a:bodyPr>
          <a:lstStyle/>
          <a:p>
            <a:pPr algn="ctr"/>
            <a:r>
              <a:rPr lang="en-US" sz="3600" b="1" dirty="0">
                <a:solidFill>
                  <a:srgbClr val="005493"/>
                </a:solidFill>
                <a:latin typeface="Gill Sans MT" panose="020B0502020104020203" pitchFamily="34" charset="77"/>
              </a:rPr>
              <a:t>Option 2: Build on What We Have</a:t>
            </a:r>
          </a:p>
        </p:txBody>
      </p:sp>
      <p:sp>
        <p:nvSpPr>
          <p:cNvPr id="3" name="Text Placeholder 2">
            <a:extLst>
              <a:ext uri="{FF2B5EF4-FFF2-40B4-BE49-F238E27FC236}">
                <a16:creationId xmlns:a16="http://schemas.microsoft.com/office/drawing/2014/main" id="{18138D1B-4D9B-1E46-A2B2-ED36DFFC2926}"/>
              </a:ext>
            </a:extLst>
          </p:cNvPr>
          <p:cNvSpPr>
            <a:spLocks noGrp="1"/>
          </p:cNvSpPr>
          <p:nvPr>
            <p:ph type="body" idx="1"/>
          </p:nvPr>
        </p:nvSpPr>
        <p:spPr>
          <a:xfrm>
            <a:off x="563880" y="1163003"/>
            <a:ext cx="5433691" cy="421957"/>
          </a:xfrm>
          <a:solidFill>
            <a:srgbClr val="359CDA"/>
          </a:solidFill>
        </p:spPr>
        <p:txBody>
          <a:bodyPr/>
          <a:lstStyle/>
          <a:p>
            <a:r>
              <a:rPr lang="en-US" dirty="0">
                <a:solidFill>
                  <a:schemeClr val="bg1"/>
                </a:solidFill>
              </a:rPr>
              <a:t>Possible Actions	</a:t>
            </a:r>
          </a:p>
        </p:txBody>
      </p:sp>
      <p:sp>
        <p:nvSpPr>
          <p:cNvPr id="4" name="Content Placeholder 3">
            <a:extLst>
              <a:ext uri="{FF2B5EF4-FFF2-40B4-BE49-F238E27FC236}">
                <a16:creationId xmlns:a16="http://schemas.microsoft.com/office/drawing/2014/main" id="{5AF8BBBF-CB97-8C45-A5F3-12F2D71E6688}"/>
              </a:ext>
            </a:extLst>
          </p:cNvPr>
          <p:cNvSpPr>
            <a:spLocks noGrp="1"/>
          </p:cNvSpPr>
          <p:nvPr>
            <p:ph sz="half" idx="2"/>
          </p:nvPr>
        </p:nvSpPr>
        <p:spPr>
          <a:xfrm>
            <a:off x="563867" y="1590853"/>
            <a:ext cx="5433693" cy="1152525"/>
          </a:xfrm>
          <a:solidFill>
            <a:srgbClr val="DCE9F8"/>
          </a:solidFill>
        </p:spPr>
        <p:txBody>
          <a:bodyPr>
            <a:normAutofit/>
          </a:bodyPr>
          <a:lstStyle/>
          <a:p>
            <a:pPr marL="0" indent="0">
              <a:buNone/>
            </a:pPr>
            <a:r>
              <a:rPr lang="en-US" sz="1800" dirty="0">
                <a:latin typeface="Candara" panose="020E0502030303020204" pitchFamily="34" charset="0"/>
              </a:rPr>
              <a:t>Expand Medicaid in every state to cover not just the very poor but also working people without insurance.</a:t>
            </a:r>
          </a:p>
          <a:p>
            <a:pPr marL="0" indent="0">
              <a:buNone/>
            </a:pPr>
            <a:endParaRPr lang="en-US" sz="1800" dirty="0">
              <a:latin typeface="Candara" panose="020E0502030303020204" pitchFamily="34" charset="0"/>
            </a:endParaRPr>
          </a:p>
        </p:txBody>
      </p:sp>
      <p:sp>
        <p:nvSpPr>
          <p:cNvPr id="5" name="Text Placeholder 4">
            <a:extLst>
              <a:ext uri="{FF2B5EF4-FFF2-40B4-BE49-F238E27FC236}">
                <a16:creationId xmlns:a16="http://schemas.microsoft.com/office/drawing/2014/main" id="{B37A3082-E301-6840-9C24-10859F12C08C}"/>
              </a:ext>
            </a:extLst>
          </p:cNvPr>
          <p:cNvSpPr>
            <a:spLocks noGrp="1"/>
          </p:cNvSpPr>
          <p:nvPr>
            <p:ph type="body" sz="quarter" idx="3"/>
          </p:nvPr>
        </p:nvSpPr>
        <p:spPr>
          <a:xfrm>
            <a:off x="6377146" y="1163002"/>
            <a:ext cx="5433692" cy="421957"/>
          </a:xfrm>
          <a:solidFill>
            <a:srgbClr val="273777">
              <a:alpha val="90980"/>
            </a:srgbClr>
          </a:solidFill>
        </p:spPr>
        <p:txBody>
          <a:bodyPr/>
          <a:lstStyle/>
          <a:p>
            <a:r>
              <a:rPr lang="en-US" dirty="0">
                <a:solidFill>
                  <a:schemeClr val="bg1"/>
                </a:solidFill>
              </a:rPr>
              <a:t>Drawbacks</a:t>
            </a:r>
          </a:p>
        </p:txBody>
      </p:sp>
      <p:sp>
        <p:nvSpPr>
          <p:cNvPr id="6" name="Content Placeholder 5">
            <a:extLst>
              <a:ext uri="{FF2B5EF4-FFF2-40B4-BE49-F238E27FC236}">
                <a16:creationId xmlns:a16="http://schemas.microsoft.com/office/drawing/2014/main" id="{C7753E4B-D0E1-3240-B679-171F6E3CF00B}"/>
              </a:ext>
            </a:extLst>
          </p:cNvPr>
          <p:cNvSpPr>
            <a:spLocks noGrp="1"/>
          </p:cNvSpPr>
          <p:nvPr>
            <p:ph sz="quarter" idx="4"/>
          </p:nvPr>
        </p:nvSpPr>
        <p:spPr>
          <a:xfrm>
            <a:off x="6377144" y="1590853"/>
            <a:ext cx="5433692" cy="1152525"/>
          </a:xfrm>
          <a:solidFill>
            <a:srgbClr val="DBE7F6"/>
          </a:solidFill>
        </p:spPr>
        <p:txBody>
          <a:bodyPr>
            <a:normAutofit/>
          </a:bodyPr>
          <a:lstStyle/>
          <a:p>
            <a:pPr marL="0" indent="0">
              <a:buNone/>
            </a:pPr>
            <a:r>
              <a:rPr lang="en-US" sz="1800" dirty="0"/>
              <a:t>This maintains a system in which the wealthy get excellent insurance while others must use Medicaid, which many doctors won’t even take.</a:t>
            </a:r>
          </a:p>
        </p:txBody>
      </p:sp>
      <p:sp>
        <p:nvSpPr>
          <p:cNvPr id="7" name="Content Placeholder 3">
            <a:extLst>
              <a:ext uri="{FF2B5EF4-FFF2-40B4-BE49-F238E27FC236}">
                <a16:creationId xmlns:a16="http://schemas.microsoft.com/office/drawing/2014/main" id="{046FC203-3A03-7A48-8201-F4D5EC66724C}"/>
              </a:ext>
            </a:extLst>
          </p:cNvPr>
          <p:cNvSpPr txBox="1">
            <a:spLocks/>
          </p:cNvSpPr>
          <p:nvPr/>
        </p:nvSpPr>
        <p:spPr>
          <a:xfrm>
            <a:off x="563870" y="2745538"/>
            <a:ext cx="5433693" cy="1152525"/>
          </a:xfrm>
          <a:prstGeom prst="rect">
            <a:avLst/>
          </a:prstGeom>
          <a:solidFill>
            <a:srgbClr val="FFD7AC"/>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Candara" panose="020E0502030303020204" pitchFamily="34" charset="0"/>
              </a:rPr>
              <a:t>Require everyone to have health insurance so it will be more affordable overall. When everybody pays in, healthy people help pay for those needing more care.</a:t>
            </a:r>
          </a:p>
          <a:p>
            <a:pPr marL="0" indent="0">
              <a:buFont typeface="Arial" panose="020B0604020202020204" pitchFamily="34" charset="0"/>
              <a:buNone/>
            </a:pPr>
            <a:endParaRPr lang="en-US" sz="1800" dirty="0">
              <a:latin typeface="Candara" panose="020E0502030303020204" pitchFamily="34" charset="0"/>
            </a:endParaRPr>
          </a:p>
        </p:txBody>
      </p:sp>
      <p:sp>
        <p:nvSpPr>
          <p:cNvPr id="8" name="Content Placeholder 3">
            <a:extLst>
              <a:ext uri="{FF2B5EF4-FFF2-40B4-BE49-F238E27FC236}">
                <a16:creationId xmlns:a16="http://schemas.microsoft.com/office/drawing/2014/main" id="{31D2FBD7-93CF-3446-A644-A3CA7B466843}"/>
              </a:ext>
            </a:extLst>
          </p:cNvPr>
          <p:cNvSpPr txBox="1">
            <a:spLocks/>
          </p:cNvSpPr>
          <p:nvPr/>
        </p:nvSpPr>
        <p:spPr>
          <a:xfrm>
            <a:off x="6377142" y="2741151"/>
            <a:ext cx="5433693" cy="1152525"/>
          </a:xfrm>
          <a:prstGeom prst="rect">
            <a:avLst/>
          </a:prstGeom>
          <a:solidFill>
            <a:srgbClr val="FFD7A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Candara" panose="020E0502030303020204" pitchFamily="34" charset="0"/>
              </a:rPr>
              <a:t>This requires people to buy insurance whether or not they want it or can afford it. Why should people who are young or who take good care of their own  health subsidize others?</a:t>
            </a:r>
          </a:p>
          <a:p>
            <a:pPr marL="0" indent="0">
              <a:buFont typeface="Arial" panose="020B0604020202020204" pitchFamily="34" charset="0"/>
              <a:buNone/>
            </a:pPr>
            <a:endParaRPr lang="en-US" sz="1800" dirty="0">
              <a:latin typeface="Candara" panose="020E0502030303020204" pitchFamily="34" charset="0"/>
            </a:endParaRPr>
          </a:p>
        </p:txBody>
      </p:sp>
      <p:sp>
        <p:nvSpPr>
          <p:cNvPr id="9" name="Content Placeholder 3">
            <a:extLst>
              <a:ext uri="{FF2B5EF4-FFF2-40B4-BE49-F238E27FC236}">
                <a16:creationId xmlns:a16="http://schemas.microsoft.com/office/drawing/2014/main" id="{EDAE27EF-36FE-8444-A4F4-C9BD2303D223}"/>
              </a:ext>
            </a:extLst>
          </p:cNvPr>
          <p:cNvSpPr txBox="1">
            <a:spLocks/>
          </p:cNvSpPr>
          <p:nvPr/>
        </p:nvSpPr>
        <p:spPr>
          <a:xfrm>
            <a:off x="563873" y="3898534"/>
            <a:ext cx="5433693" cy="1152525"/>
          </a:xfrm>
          <a:prstGeom prst="rect">
            <a:avLst/>
          </a:prstGeom>
          <a:solidFill>
            <a:srgbClr val="FFF4E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Candara" panose="020E0502030303020204" pitchFamily="34" charset="0"/>
              </a:rPr>
              <a:t>Emphasize prevention, which would encourage personal responsibility and lower costs by reducing the need for more expensive specialist care and prescriptions.</a:t>
            </a:r>
          </a:p>
          <a:p>
            <a:pPr marL="0" indent="0">
              <a:buFont typeface="Arial" panose="020B0604020202020204" pitchFamily="34" charset="0"/>
              <a:buNone/>
            </a:pPr>
            <a:endParaRPr lang="en-US" sz="1800" dirty="0">
              <a:latin typeface="Candara" panose="020E0502030303020204" pitchFamily="34" charset="0"/>
            </a:endParaRPr>
          </a:p>
        </p:txBody>
      </p:sp>
      <p:sp>
        <p:nvSpPr>
          <p:cNvPr id="10" name="Content Placeholder 3">
            <a:extLst>
              <a:ext uri="{FF2B5EF4-FFF2-40B4-BE49-F238E27FC236}">
                <a16:creationId xmlns:a16="http://schemas.microsoft.com/office/drawing/2014/main" id="{14A8FA76-65D8-9C43-9EAA-4594FF08F9EC}"/>
              </a:ext>
            </a:extLst>
          </p:cNvPr>
          <p:cNvSpPr txBox="1">
            <a:spLocks/>
          </p:cNvSpPr>
          <p:nvPr/>
        </p:nvSpPr>
        <p:spPr>
          <a:xfrm>
            <a:off x="6377137" y="3897342"/>
            <a:ext cx="5433693" cy="1152525"/>
          </a:xfrm>
          <a:prstGeom prst="rect">
            <a:avLst/>
          </a:prstGeom>
          <a:solidFill>
            <a:srgbClr val="FFF4E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Candara" panose="020E0502030303020204" pitchFamily="34" charset="0"/>
              </a:rPr>
              <a:t>This doesn’t control costs. Insurance companies could still charge people and employers whatever they want for coverage and hospitals could charge whatever they want for care.</a:t>
            </a:r>
          </a:p>
          <a:p>
            <a:pPr marL="0" indent="0">
              <a:buFont typeface="Arial" panose="020B0604020202020204" pitchFamily="34" charset="0"/>
              <a:buNone/>
            </a:pPr>
            <a:endParaRPr lang="en-US" sz="1800" dirty="0">
              <a:latin typeface="Candara" panose="020E0502030303020204" pitchFamily="34" charset="0"/>
            </a:endParaRPr>
          </a:p>
        </p:txBody>
      </p:sp>
      <p:sp>
        <p:nvSpPr>
          <p:cNvPr id="11" name="Content Placeholder 3">
            <a:extLst>
              <a:ext uri="{FF2B5EF4-FFF2-40B4-BE49-F238E27FC236}">
                <a16:creationId xmlns:a16="http://schemas.microsoft.com/office/drawing/2014/main" id="{4898628D-1850-C44C-BF35-4E39F89CFF73}"/>
              </a:ext>
            </a:extLst>
          </p:cNvPr>
          <p:cNvSpPr txBox="1">
            <a:spLocks/>
          </p:cNvSpPr>
          <p:nvPr/>
        </p:nvSpPr>
        <p:spPr>
          <a:xfrm>
            <a:off x="563872" y="5059694"/>
            <a:ext cx="5433693" cy="1152525"/>
          </a:xfrm>
          <a:prstGeom prst="rect">
            <a:avLst/>
          </a:prstGeom>
          <a:solidFill>
            <a:srgbClr val="C3C2D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Candara" panose="020E0502030303020204" pitchFamily="34" charset="0"/>
              </a:rPr>
              <a:t>Require everyone to have a living will—written instructions to guide medical decisions. This could avoid expensive end-of-life care and encourage hospice use instead.</a:t>
            </a:r>
          </a:p>
          <a:p>
            <a:pPr marL="0" indent="0">
              <a:buFont typeface="Arial" panose="020B0604020202020204" pitchFamily="34" charset="0"/>
              <a:buNone/>
            </a:pPr>
            <a:endParaRPr lang="en-US" sz="1800" dirty="0">
              <a:latin typeface="Candara" panose="020E0502030303020204" pitchFamily="34" charset="0"/>
            </a:endParaRPr>
          </a:p>
        </p:txBody>
      </p:sp>
      <p:sp>
        <p:nvSpPr>
          <p:cNvPr id="12" name="Content Placeholder 3">
            <a:extLst>
              <a:ext uri="{FF2B5EF4-FFF2-40B4-BE49-F238E27FC236}">
                <a16:creationId xmlns:a16="http://schemas.microsoft.com/office/drawing/2014/main" id="{03A06165-C394-FC4B-8267-DDE40A2B49E1}"/>
              </a:ext>
            </a:extLst>
          </p:cNvPr>
          <p:cNvSpPr txBox="1">
            <a:spLocks/>
          </p:cNvSpPr>
          <p:nvPr/>
        </p:nvSpPr>
        <p:spPr>
          <a:xfrm>
            <a:off x="6377137" y="5052724"/>
            <a:ext cx="5433693" cy="1152525"/>
          </a:xfrm>
          <a:prstGeom prst="rect">
            <a:avLst/>
          </a:prstGeom>
          <a:solidFill>
            <a:srgbClr val="C3C2D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Candara" panose="020E0502030303020204" pitchFamily="34" charset="0"/>
              </a:rPr>
              <a:t>Making people sign living wills could make them feel like a burden to their loved ones and pressure them to give up care that might extend their lives.</a:t>
            </a:r>
          </a:p>
          <a:p>
            <a:pPr marL="0" indent="0">
              <a:buFont typeface="Arial" panose="020B0604020202020204" pitchFamily="34" charset="0"/>
              <a:buNone/>
            </a:pPr>
            <a:endParaRPr lang="en-US" sz="1800" dirty="0">
              <a:latin typeface="Candara" panose="020E0502030303020204" pitchFamily="34" charset="0"/>
            </a:endParaRPr>
          </a:p>
        </p:txBody>
      </p:sp>
      <p:sp>
        <p:nvSpPr>
          <p:cNvPr id="14" name="TextBox 13">
            <a:extLst>
              <a:ext uri="{FF2B5EF4-FFF2-40B4-BE49-F238E27FC236}">
                <a16:creationId xmlns:a16="http://schemas.microsoft.com/office/drawing/2014/main" id="{C74473DC-A8E1-524F-A470-21779AF979BB}"/>
              </a:ext>
            </a:extLst>
          </p:cNvPr>
          <p:cNvSpPr txBox="1"/>
          <p:nvPr/>
        </p:nvSpPr>
        <p:spPr>
          <a:xfrm>
            <a:off x="563875" y="6250588"/>
            <a:ext cx="5433693" cy="461665"/>
          </a:xfrm>
          <a:prstGeom prst="rect">
            <a:avLst/>
          </a:prstGeom>
          <a:noFill/>
        </p:spPr>
        <p:txBody>
          <a:bodyPr wrap="square" rtlCol="0">
            <a:spAutoFit/>
          </a:bodyPr>
          <a:lstStyle/>
          <a:p>
            <a:pPr algn="ctr"/>
            <a:r>
              <a:rPr lang="en-US" sz="2400" b="1" dirty="0">
                <a:solidFill>
                  <a:srgbClr val="004A85"/>
                </a:solidFill>
              </a:rPr>
              <a:t>What else?</a:t>
            </a:r>
          </a:p>
        </p:txBody>
      </p:sp>
      <p:sp>
        <p:nvSpPr>
          <p:cNvPr id="15" name="TextBox 14">
            <a:extLst>
              <a:ext uri="{FF2B5EF4-FFF2-40B4-BE49-F238E27FC236}">
                <a16:creationId xmlns:a16="http://schemas.microsoft.com/office/drawing/2014/main" id="{598E4F62-AABF-0043-BF58-6A56C1139F25}"/>
              </a:ext>
            </a:extLst>
          </p:cNvPr>
          <p:cNvSpPr txBox="1"/>
          <p:nvPr/>
        </p:nvSpPr>
        <p:spPr>
          <a:xfrm>
            <a:off x="6377139" y="6209992"/>
            <a:ext cx="5433693" cy="461665"/>
          </a:xfrm>
          <a:prstGeom prst="rect">
            <a:avLst/>
          </a:prstGeom>
          <a:noFill/>
        </p:spPr>
        <p:txBody>
          <a:bodyPr wrap="square" rtlCol="0">
            <a:spAutoFit/>
          </a:bodyPr>
          <a:lstStyle/>
          <a:p>
            <a:pPr algn="ctr"/>
            <a:r>
              <a:rPr lang="en-US" sz="2400" b="1" dirty="0">
                <a:solidFill>
                  <a:srgbClr val="004A85"/>
                </a:solidFill>
              </a:rPr>
              <a:t>The trade-off?</a:t>
            </a:r>
          </a:p>
        </p:txBody>
      </p:sp>
    </p:spTree>
    <p:extLst>
      <p:ext uri="{BB962C8B-B14F-4D97-AF65-F5344CB8AC3E}">
        <p14:creationId xmlns:p14="http://schemas.microsoft.com/office/powerpoint/2010/main" val="2352733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DCAF-3909-C745-91E7-763BF0633051}"/>
              </a:ext>
            </a:extLst>
          </p:cNvPr>
          <p:cNvSpPr>
            <a:spLocks noGrp="1"/>
          </p:cNvSpPr>
          <p:nvPr>
            <p:ph type="title"/>
          </p:nvPr>
        </p:nvSpPr>
        <p:spPr>
          <a:xfrm>
            <a:off x="838200" y="365126"/>
            <a:ext cx="10515600" cy="632402"/>
          </a:xfrm>
        </p:spPr>
        <p:txBody>
          <a:bodyPr>
            <a:normAutofit/>
          </a:bodyPr>
          <a:lstStyle/>
          <a:p>
            <a:pPr algn="ctr"/>
            <a:r>
              <a:rPr lang="en-US" sz="3200" b="1" dirty="0">
                <a:solidFill>
                  <a:srgbClr val="005493"/>
                </a:solidFill>
                <a:latin typeface="Gill Sans MT" panose="020B0502020104020203" pitchFamily="34" charset="77"/>
              </a:rPr>
              <a:t>Option 3: Let People Make Their Own Choices</a:t>
            </a:r>
          </a:p>
        </p:txBody>
      </p:sp>
      <p:sp>
        <p:nvSpPr>
          <p:cNvPr id="3" name="Content Placeholder 2">
            <a:extLst>
              <a:ext uri="{FF2B5EF4-FFF2-40B4-BE49-F238E27FC236}">
                <a16:creationId xmlns:a16="http://schemas.microsoft.com/office/drawing/2014/main" id="{EA01A44F-A86E-134A-8B12-05502AB256A4}"/>
              </a:ext>
            </a:extLst>
          </p:cNvPr>
          <p:cNvSpPr>
            <a:spLocks noGrp="1"/>
          </p:cNvSpPr>
          <p:nvPr>
            <p:ph idx="1"/>
          </p:nvPr>
        </p:nvSpPr>
        <p:spPr>
          <a:xfrm>
            <a:off x="838200" y="1080656"/>
            <a:ext cx="10515600" cy="4045527"/>
          </a:xfrm>
        </p:spPr>
        <p:txBody>
          <a:bodyPr>
            <a:normAutofit fontScale="25000" lnSpcReduction="20000"/>
          </a:bodyPr>
          <a:lstStyle/>
          <a:p>
            <a:pPr marL="0" indent="0">
              <a:lnSpc>
                <a:spcPct val="150000"/>
              </a:lnSpc>
              <a:buNone/>
            </a:pPr>
            <a:r>
              <a:rPr lang="en-US" sz="7600" b="1" dirty="0">
                <a:solidFill>
                  <a:srgbClr val="005493"/>
                </a:solidFill>
                <a:latin typeface="Candara" panose="020E0502030303020204" pitchFamily="34" charset="0"/>
              </a:rPr>
              <a:t>This option says we should keep government out of health care and give Americans the power and responsibility for making their own decisions. </a:t>
            </a:r>
            <a:br>
              <a:rPr lang="en-US" sz="7600" b="1" dirty="0">
                <a:solidFill>
                  <a:srgbClr val="005493"/>
                </a:solidFill>
                <a:latin typeface="Candara" panose="020E0502030303020204" pitchFamily="34" charset="0"/>
              </a:rPr>
            </a:br>
            <a:endParaRPr lang="en-US" sz="4400" b="1" dirty="0">
              <a:solidFill>
                <a:srgbClr val="005493"/>
              </a:solidFill>
              <a:latin typeface="Candara" panose="020E0502030303020204" pitchFamily="34" charset="0"/>
            </a:endParaRPr>
          </a:p>
          <a:p>
            <a:pPr>
              <a:lnSpc>
                <a:spcPct val="150000"/>
              </a:lnSpc>
              <a:buClr>
                <a:srgbClr val="F1AA3F"/>
              </a:buClr>
              <a:buFont typeface="Wingdings" pitchFamily="2" charset="2"/>
              <a:buChar char="Ø"/>
            </a:pPr>
            <a:r>
              <a:rPr lang="en-US" sz="7600" dirty="0">
                <a:latin typeface="Candara" panose="020E0502030303020204" pitchFamily="34" charset="0"/>
              </a:rPr>
              <a:t>This is the best way to get costs down without giving up our freedom. </a:t>
            </a:r>
          </a:p>
          <a:p>
            <a:pPr>
              <a:lnSpc>
                <a:spcPct val="150000"/>
              </a:lnSpc>
              <a:buClr>
                <a:srgbClr val="F1AA3F"/>
              </a:buClr>
              <a:buFont typeface="Wingdings" pitchFamily="2" charset="2"/>
              <a:buChar char="Ø"/>
            </a:pPr>
            <a:r>
              <a:rPr lang="en-US" sz="7600" dirty="0">
                <a:latin typeface="Candara" panose="020E0502030303020204" pitchFamily="34" charset="0"/>
              </a:rPr>
              <a:t>People should be able to choose the health insurance plan they think is best and most affordable for them or go without insurance if they don’t want it. </a:t>
            </a:r>
          </a:p>
          <a:p>
            <a:pPr>
              <a:lnSpc>
                <a:spcPct val="150000"/>
              </a:lnSpc>
              <a:buClr>
                <a:srgbClr val="F1AA3F"/>
              </a:buClr>
              <a:buFont typeface="Wingdings" pitchFamily="2" charset="2"/>
              <a:buChar char="Ø"/>
            </a:pPr>
            <a:r>
              <a:rPr lang="en-US" sz="7600" dirty="0">
                <a:latin typeface="Candara" panose="020E0502030303020204" pitchFamily="34" charset="0"/>
              </a:rPr>
              <a:t>To make good choices about treatment, they need clear information up front about what things cost and better incentives to budget and save in advance. </a:t>
            </a:r>
          </a:p>
          <a:p>
            <a:pPr>
              <a:lnSpc>
                <a:spcPct val="150000"/>
              </a:lnSpc>
              <a:buClr>
                <a:srgbClr val="F1AA3F"/>
              </a:buClr>
              <a:buFont typeface="Wingdings" pitchFamily="2" charset="2"/>
              <a:buChar char="Ø"/>
            </a:pPr>
            <a:r>
              <a:rPr lang="en-US" sz="7600" dirty="0">
                <a:latin typeface="Candara" panose="020E0502030303020204" pitchFamily="34" charset="0"/>
              </a:rPr>
              <a:t>People who can’t afford care can fall back on a safety net of public hospitals or emergency rooms. </a:t>
            </a:r>
            <a:endParaRPr lang="en-US" sz="8000" dirty="0">
              <a:latin typeface="Candara" panose="020E0502030303020204" pitchFamily="34" charset="0"/>
            </a:endParaRPr>
          </a:p>
          <a:p>
            <a:pPr marL="0" indent="0">
              <a:buNone/>
            </a:pPr>
            <a:endParaRPr lang="en-US" sz="8000" b="1" dirty="0">
              <a:solidFill>
                <a:srgbClr val="005493"/>
              </a:solidFill>
              <a:latin typeface="Candara" panose="020E0502030303020204" pitchFamily="34" charset="0"/>
            </a:endParaRPr>
          </a:p>
          <a:p>
            <a:pPr marL="0" indent="0">
              <a:buNone/>
            </a:pPr>
            <a:endParaRPr lang="en-US" dirty="0"/>
          </a:p>
        </p:txBody>
      </p:sp>
      <p:sp>
        <p:nvSpPr>
          <p:cNvPr id="6" name="TextBox 5">
            <a:extLst>
              <a:ext uri="{FF2B5EF4-FFF2-40B4-BE49-F238E27FC236}">
                <a16:creationId xmlns:a16="http://schemas.microsoft.com/office/drawing/2014/main" id="{DAA5DDA1-D284-2349-902C-C5842E751540}"/>
              </a:ext>
            </a:extLst>
          </p:cNvPr>
          <p:cNvSpPr txBox="1"/>
          <p:nvPr/>
        </p:nvSpPr>
        <p:spPr>
          <a:xfrm>
            <a:off x="838200" y="5126183"/>
            <a:ext cx="10515600" cy="1318951"/>
          </a:xfrm>
          <a:prstGeom prst="rect">
            <a:avLst/>
          </a:prstGeom>
          <a:solidFill>
            <a:srgbClr val="00A887">
              <a:alpha val="60000"/>
            </a:srgbClr>
          </a:solidFill>
        </p:spPr>
        <p:txBody>
          <a:bodyPr wrap="square" rtlCol="0">
            <a:spAutoFit/>
          </a:bodyPr>
          <a:lstStyle/>
          <a:p>
            <a:pPr>
              <a:lnSpc>
                <a:spcPct val="150000"/>
              </a:lnSpc>
            </a:pPr>
            <a:r>
              <a:rPr lang="en-US" sz="1900" b="1" dirty="0">
                <a:solidFill>
                  <a:srgbClr val="005493"/>
                </a:solidFill>
                <a:latin typeface="Candara" panose="020E0502030303020204" pitchFamily="34" charset="0"/>
              </a:rPr>
              <a:t>A Primary Drawback </a:t>
            </a:r>
            <a:endParaRPr lang="en-US" sz="1900" dirty="0">
              <a:solidFill>
                <a:srgbClr val="005493"/>
              </a:solidFill>
              <a:latin typeface="Candara" panose="020E0502030303020204" pitchFamily="34" charset="0"/>
            </a:endParaRPr>
          </a:p>
          <a:p>
            <a:pPr lvl="1">
              <a:lnSpc>
                <a:spcPct val="150000"/>
              </a:lnSpc>
            </a:pPr>
            <a:r>
              <a:rPr lang="en-US" i="1" dirty="0">
                <a:latin typeface="Candara" panose="020E0502030303020204" pitchFamily="34" charset="0"/>
              </a:rPr>
              <a:t>Many people without insurance will develop health problems or die because they don’t get regular care. Neglect leads to higher costs in emergency rooms and public hospitals, which we all end up paying.  </a:t>
            </a:r>
            <a:endParaRPr lang="en-US" dirty="0">
              <a:latin typeface="Candara" panose="020E0502030303020204" pitchFamily="34" charset="0"/>
            </a:endParaRPr>
          </a:p>
        </p:txBody>
      </p:sp>
    </p:spTree>
    <p:extLst>
      <p:ext uri="{BB962C8B-B14F-4D97-AF65-F5344CB8AC3E}">
        <p14:creationId xmlns:p14="http://schemas.microsoft.com/office/powerpoint/2010/main" val="3767025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34D5021-A016-644A-9752-5A91763DE48B}"/>
              </a:ext>
            </a:extLst>
          </p:cNvPr>
          <p:cNvPicPr>
            <a:picLocks noGrp="1" noChangeAspect="1"/>
          </p:cNvPicPr>
          <p:nvPr>
            <p:ph idx="1"/>
          </p:nvPr>
        </p:nvPicPr>
        <p:blipFill>
          <a:blip r:embed="rId2"/>
          <a:stretch>
            <a:fillRect/>
          </a:stretch>
        </p:blipFill>
        <p:spPr>
          <a:xfrm>
            <a:off x="3210934" y="198120"/>
            <a:ext cx="5562161" cy="6492240"/>
          </a:xfrm>
        </p:spPr>
      </p:pic>
    </p:spTree>
    <p:extLst>
      <p:ext uri="{BB962C8B-B14F-4D97-AF65-F5344CB8AC3E}">
        <p14:creationId xmlns:p14="http://schemas.microsoft.com/office/powerpoint/2010/main" val="2332806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C536-DC6C-4F4B-BF35-D7AC0E6C4EA1}"/>
              </a:ext>
            </a:extLst>
          </p:cNvPr>
          <p:cNvSpPr>
            <a:spLocks noGrp="1"/>
          </p:cNvSpPr>
          <p:nvPr>
            <p:ph type="title"/>
          </p:nvPr>
        </p:nvSpPr>
        <p:spPr>
          <a:xfrm>
            <a:off x="839788" y="365125"/>
            <a:ext cx="10515600" cy="640715"/>
          </a:xfrm>
        </p:spPr>
        <p:txBody>
          <a:bodyPr>
            <a:normAutofit/>
          </a:bodyPr>
          <a:lstStyle/>
          <a:p>
            <a:pPr algn="ctr"/>
            <a:r>
              <a:rPr lang="en-US" sz="3600" b="1" dirty="0">
                <a:solidFill>
                  <a:srgbClr val="005493"/>
                </a:solidFill>
                <a:latin typeface="Gill Sans MT" panose="020B0502020104020203" pitchFamily="34" charset="77"/>
              </a:rPr>
              <a:t>Option 3: Let People Make Their Own Choices</a:t>
            </a:r>
          </a:p>
        </p:txBody>
      </p:sp>
      <p:sp>
        <p:nvSpPr>
          <p:cNvPr id="3" name="Text Placeholder 2">
            <a:extLst>
              <a:ext uri="{FF2B5EF4-FFF2-40B4-BE49-F238E27FC236}">
                <a16:creationId xmlns:a16="http://schemas.microsoft.com/office/drawing/2014/main" id="{18138D1B-4D9B-1E46-A2B2-ED36DFFC2926}"/>
              </a:ext>
            </a:extLst>
          </p:cNvPr>
          <p:cNvSpPr>
            <a:spLocks noGrp="1"/>
          </p:cNvSpPr>
          <p:nvPr>
            <p:ph type="body" idx="1"/>
          </p:nvPr>
        </p:nvSpPr>
        <p:spPr>
          <a:xfrm>
            <a:off x="563880" y="1163003"/>
            <a:ext cx="5433691" cy="421957"/>
          </a:xfrm>
          <a:solidFill>
            <a:srgbClr val="359CDA"/>
          </a:solidFill>
        </p:spPr>
        <p:txBody>
          <a:bodyPr/>
          <a:lstStyle/>
          <a:p>
            <a:r>
              <a:rPr lang="en-US" dirty="0">
                <a:solidFill>
                  <a:schemeClr val="bg1"/>
                </a:solidFill>
              </a:rPr>
              <a:t>Possible Actions	</a:t>
            </a:r>
          </a:p>
        </p:txBody>
      </p:sp>
      <p:sp>
        <p:nvSpPr>
          <p:cNvPr id="4" name="Content Placeholder 3">
            <a:extLst>
              <a:ext uri="{FF2B5EF4-FFF2-40B4-BE49-F238E27FC236}">
                <a16:creationId xmlns:a16="http://schemas.microsoft.com/office/drawing/2014/main" id="{5AF8BBBF-CB97-8C45-A5F3-12F2D71E6688}"/>
              </a:ext>
            </a:extLst>
          </p:cNvPr>
          <p:cNvSpPr>
            <a:spLocks noGrp="1"/>
          </p:cNvSpPr>
          <p:nvPr>
            <p:ph sz="half" idx="2"/>
          </p:nvPr>
        </p:nvSpPr>
        <p:spPr>
          <a:xfrm>
            <a:off x="563877" y="1583054"/>
            <a:ext cx="5433693" cy="1152525"/>
          </a:xfrm>
          <a:solidFill>
            <a:srgbClr val="DCE9F8"/>
          </a:solidFill>
        </p:spPr>
        <p:txBody>
          <a:bodyPr>
            <a:normAutofit/>
          </a:bodyPr>
          <a:lstStyle/>
          <a:p>
            <a:pPr marL="0" indent="0">
              <a:buNone/>
            </a:pPr>
            <a:r>
              <a:rPr lang="en-US" sz="1800" dirty="0">
                <a:latin typeface="Candara" panose="020E0502030303020204" pitchFamily="34" charset="0"/>
              </a:rPr>
              <a:t>Make insurance more affordable by allowing people to buy stripped-down plans that offer fewer benefits. No one should have to pay for coverage they don’t think they will need.</a:t>
            </a:r>
          </a:p>
          <a:p>
            <a:pPr marL="0" indent="0">
              <a:buNone/>
            </a:pPr>
            <a:endParaRPr lang="en-US" sz="1800" dirty="0">
              <a:latin typeface="Candara" panose="020E0502030303020204" pitchFamily="34" charset="0"/>
            </a:endParaRPr>
          </a:p>
        </p:txBody>
      </p:sp>
      <p:sp>
        <p:nvSpPr>
          <p:cNvPr id="5" name="Text Placeholder 4">
            <a:extLst>
              <a:ext uri="{FF2B5EF4-FFF2-40B4-BE49-F238E27FC236}">
                <a16:creationId xmlns:a16="http://schemas.microsoft.com/office/drawing/2014/main" id="{B37A3082-E301-6840-9C24-10859F12C08C}"/>
              </a:ext>
            </a:extLst>
          </p:cNvPr>
          <p:cNvSpPr>
            <a:spLocks noGrp="1"/>
          </p:cNvSpPr>
          <p:nvPr>
            <p:ph type="body" sz="quarter" idx="3"/>
          </p:nvPr>
        </p:nvSpPr>
        <p:spPr>
          <a:xfrm>
            <a:off x="6377146" y="1163002"/>
            <a:ext cx="5433692" cy="421957"/>
          </a:xfrm>
          <a:solidFill>
            <a:srgbClr val="273777">
              <a:alpha val="90980"/>
            </a:srgbClr>
          </a:solidFill>
        </p:spPr>
        <p:txBody>
          <a:bodyPr/>
          <a:lstStyle/>
          <a:p>
            <a:r>
              <a:rPr lang="en-US" dirty="0">
                <a:solidFill>
                  <a:schemeClr val="bg1"/>
                </a:solidFill>
              </a:rPr>
              <a:t>Drawbacks</a:t>
            </a:r>
          </a:p>
        </p:txBody>
      </p:sp>
      <p:sp>
        <p:nvSpPr>
          <p:cNvPr id="6" name="Content Placeholder 5">
            <a:extLst>
              <a:ext uri="{FF2B5EF4-FFF2-40B4-BE49-F238E27FC236}">
                <a16:creationId xmlns:a16="http://schemas.microsoft.com/office/drawing/2014/main" id="{C7753E4B-D0E1-3240-B679-171F6E3CF00B}"/>
              </a:ext>
            </a:extLst>
          </p:cNvPr>
          <p:cNvSpPr>
            <a:spLocks noGrp="1"/>
          </p:cNvSpPr>
          <p:nvPr>
            <p:ph sz="quarter" idx="4"/>
          </p:nvPr>
        </p:nvSpPr>
        <p:spPr>
          <a:xfrm>
            <a:off x="6377144" y="1583054"/>
            <a:ext cx="5433692" cy="1152525"/>
          </a:xfrm>
          <a:solidFill>
            <a:srgbClr val="DBE7F6"/>
          </a:solidFill>
        </p:spPr>
        <p:txBody>
          <a:bodyPr>
            <a:normAutofit/>
          </a:bodyPr>
          <a:lstStyle/>
          <a:p>
            <a:pPr marL="0" indent="0">
              <a:buNone/>
            </a:pPr>
            <a:r>
              <a:rPr lang="en-US" sz="1800" dirty="0"/>
              <a:t>Stripped-down plans may not catch health problems early enough or cover unexpected illnesses and injuries. People could end up with more complicated, expensive conditions that their plans won’t cover.</a:t>
            </a:r>
          </a:p>
        </p:txBody>
      </p:sp>
      <p:sp>
        <p:nvSpPr>
          <p:cNvPr id="7" name="Content Placeholder 3">
            <a:extLst>
              <a:ext uri="{FF2B5EF4-FFF2-40B4-BE49-F238E27FC236}">
                <a16:creationId xmlns:a16="http://schemas.microsoft.com/office/drawing/2014/main" id="{046FC203-3A03-7A48-8201-F4D5EC66724C}"/>
              </a:ext>
            </a:extLst>
          </p:cNvPr>
          <p:cNvSpPr txBox="1">
            <a:spLocks/>
          </p:cNvSpPr>
          <p:nvPr/>
        </p:nvSpPr>
        <p:spPr>
          <a:xfrm>
            <a:off x="563877" y="2733672"/>
            <a:ext cx="5433693" cy="1152525"/>
          </a:xfrm>
          <a:prstGeom prst="rect">
            <a:avLst/>
          </a:prstGeom>
          <a:solidFill>
            <a:srgbClr val="FFD7AC"/>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Candara" panose="020E0502030303020204" pitchFamily="34" charset="0"/>
              </a:rPr>
              <a:t>Allow employers to give workers tax-free money to buy health plans on their own in place of a company plan. This will lower business costs while promoting choice and responsibility.</a:t>
            </a:r>
          </a:p>
          <a:p>
            <a:pPr marL="0" indent="0">
              <a:buFont typeface="Arial" panose="020B0604020202020204" pitchFamily="34" charset="0"/>
              <a:buNone/>
            </a:pPr>
            <a:endParaRPr lang="en-US" sz="1800" dirty="0">
              <a:latin typeface="Candara" panose="020E0502030303020204" pitchFamily="34" charset="0"/>
            </a:endParaRPr>
          </a:p>
        </p:txBody>
      </p:sp>
      <p:sp>
        <p:nvSpPr>
          <p:cNvPr id="8" name="Content Placeholder 3">
            <a:extLst>
              <a:ext uri="{FF2B5EF4-FFF2-40B4-BE49-F238E27FC236}">
                <a16:creationId xmlns:a16="http://schemas.microsoft.com/office/drawing/2014/main" id="{31D2FBD7-93CF-3446-A644-A3CA7B466843}"/>
              </a:ext>
            </a:extLst>
          </p:cNvPr>
          <p:cNvSpPr txBox="1">
            <a:spLocks/>
          </p:cNvSpPr>
          <p:nvPr/>
        </p:nvSpPr>
        <p:spPr>
          <a:xfrm>
            <a:off x="6377143" y="2736639"/>
            <a:ext cx="5433693" cy="1152525"/>
          </a:xfrm>
          <a:prstGeom prst="rect">
            <a:avLst/>
          </a:prstGeom>
          <a:solidFill>
            <a:srgbClr val="FFD7A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Candara" panose="020E0502030303020204" pitchFamily="34" charset="0"/>
              </a:rPr>
              <a:t>People have little experience or leverage in negotiating complex benefits and prices. Few of us have the know-how to understand and compare competing plans.</a:t>
            </a:r>
          </a:p>
          <a:p>
            <a:pPr marL="0" indent="0">
              <a:buFont typeface="Arial" panose="020B0604020202020204" pitchFamily="34" charset="0"/>
              <a:buNone/>
            </a:pPr>
            <a:endParaRPr lang="en-US" sz="1800" dirty="0">
              <a:latin typeface="Candara" panose="020E0502030303020204" pitchFamily="34" charset="0"/>
            </a:endParaRPr>
          </a:p>
        </p:txBody>
      </p:sp>
      <p:sp>
        <p:nvSpPr>
          <p:cNvPr id="9" name="Content Placeholder 3">
            <a:extLst>
              <a:ext uri="{FF2B5EF4-FFF2-40B4-BE49-F238E27FC236}">
                <a16:creationId xmlns:a16="http://schemas.microsoft.com/office/drawing/2014/main" id="{EDAE27EF-36FE-8444-A4F4-C9BD2303D223}"/>
              </a:ext>
            </a:extLst>
          </p:cNvPr>
          <p:cNvSpPr txBox="1">
            <a:spLocks/>
          </p:cNvSpPr>
          <p:nvPr/>
        </p:nvSpPr>
        <p:spPr>
          <a:xfrm>
            <a:off x="563877" y="3884291"/>
            <a:ext cx="5433693" cy="1152525"/>
          </a:xfrm>
          <a:prstGeom prst="rect">
            <a:avLst/>
          </a:prstGeom>
          <a:solidFill>
            <a:srgbClr val="FFF4E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Candara" panose="020E0502030303020204" pitchFamily="34" charset="0"/>
              </a:rPr>
              <a:t>Require hospitals, doctors, and drug companies to clearly show their prices. Giving people information to make their own decisions will spark competition and drive prices down.</a:t>
            </a:r>
          </a:p>
          <a:p>
            <a:pPr marL="0" indent="0">
              <a:buFont typeface="Arial" panose="020B0604020202020204" pitchFamily="34" charset="0"/>
              <a:buNone/>
            </a:pPr>
            <a:endParaRPr lang="en-US" sz="1800" dirty="0">
              <a:latin typeface="Candara" panose="020E0502030303020204" pitchFamily="34" charset="0"/>
            </a:endParaRPr>
          </a:p>
        </p:txBody>
      </p:sp>
      <p:sp>
        <p:nvSpPr>
          <p:cNvPr id="10" name="Content Placeholder 3">
            <a:extLst>
              <a:ext uri="{FF2B5EF4-FFF2-40B4-BE49-F238E27FC236}">
                <a16:creationId xmlns:a16="http://schemas.microsoft.com/office/drawing/2014/main" id="{14A8FA76-65D8-9C43-9EAA-4594FF08F9EC}"/>
              </a:ext>
            </a:extLst>
          </p:cNvPr>
          <p:cNvSpPr txBox="1">
            <a:spLocks/>
          </p:cNvSpPr>
          <p:nvPr/>
        </p:nvSpPr>
        <p:spPr>
          <a:xfrm>
            <a:off x="6377143" y="3888546"/>
            <a:ext cx="5433693" cy="1152525"/>
          </a:xfrm>
          <a:prstGeom prst="rect">
            <a:avLst/>
          </a:prstGeom>
          <a:solidFill>
            <a:srgbClr val="FFF4E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Candara" panose="020E0502030303020204" pitchFamily="34" charset="0"/>
              </a:rPr>
              <a:t>People who are sick don’t have the time or ability to comparison shop. This could also drive prices higher once some providers realize they are charging less than their competitors.</a:t>
            </a:r>
          </a:p>
          <a:p>
            <a:pPr marL="0" indent="0">
              <a:buFont typeface="Arial" panose="020B0604020202020204" pitchFamily="34" charset="0"/>
              <a:buNone/>
            </a:pPr>
            <a:endParaRPr lang="en-US" sz="1800" dirty="0">
              <a:latin typeface="Candara" panose="020E0502030303020204" pitchFamily="34" charset="0"/>
            </a:endParaRPr>
          </a:p>
        </p:txBody>
      </p:sp>
      <p:sp>
        <p:nvSpPr>
          <p:cNvPr id="11" name="Content Placeholder 3">
            <a:extLst>
              <a:ext uri="{FF2B5EF4-FFF2-40B4-BE49-F238E27FC236}">
                <a16:creationId xmlns:a16="http://schemas.microsoft.com/office/drawing/2014/main" id="{4898628D-1850-C44C-BF35-4E39F89CFF73}"/>
              </a:ext>
            </a:extLst>
          </p:cNvPr>
          <p:cNvSpPr txBox="1">
            <a:spLocks/>
          </p:cNvSpPr>
          <p:nvPr/>
        </p:nvSpPr>
        <p:spPr>
          <a:xfrm>
            <a:off x="563877" y="5034909"/>
            <a:ext cx="5433693" cy="1152525"/>
          </a:xfrm>
          <a:prstGeom prst="rect">
            <a:avLst/>
          </a:prstGeom>
          <a:solidFill>
            <a:srgbClr val="C3C2D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Candara" panose="020E0502030303020204" pitchFamily="34" charset="0"/>
              </a:rPr>
              <a:t>Increase the tax breaks for people to put money into health savings accounts. This will encourage them to plan and save for future health-care costs.</a:t>
            </a:r>
          </a:p>
          <a:p>
            <a:pPr marL="0" indent="0">
              <a:buFont typeface="Arial" panose="020B0604020202020204" pitchFamily="34" charset="0"/>
              <a:buNone/>
            </a:pPr>
            <a:endParaRPr lang="en-US" sz="1800" dirty="0">
              <a:latin typeface="Candara" panose="020E0502030303020204" pitchFamily="34" charset="0"/>
            </a:endParaRPr>
          </a:p>
        </p:txBody>
      </p:sp>
      <p:sp>
        <p:nvSpPr>
          <p:cNvPr id="12" name="Content Placeholder 3">
            <a:extLst>
              <a:ext uri="{FF2B5EF4-FFF2-40B4-BE49-F238E27FC236}">
                <a16:creationId xmlns:a16="http://schemas.microsoft.com/office/drawing/2014/main" id="{03A06165-C394-FC4B-8267-DDE40A2B49E1}"/>
              </a:ext>
            </a:extLst>
          </p:cNvPr>
          <p:cNvSpPr txBox="1">
            <a:spLocks/>
          </p:cNvSpPr>
          <p:nvPr/>
        </p:nvSpPr>
        <p:spPr>
          <a:xfrm>
            <a:off x="6377143" y="5043700"/>
            <a:ext cx="5433693" cy="1152525"/>
          </a:xfrm>
          <a:prstGeom prst="rect">
            <a:avLst/>
          </a:prstGeom>
          <a:solidFill>
            <a:srgbClr val="C3C2D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Candara" panose="020E0502030303020204" pitchFamily="34" charset="0"/>
              </a:rPr>
              <a:t>This will give another tax benefit to the wealthy. Many people struggle just to save for retirement, let alone for unexpected and potentially huge health-care bills.</a:t>
            </a:r>
          </a:p>
          <a:p>
            <a:pPr marL="0" indent="0">
              <a:buFont typeface="Arial" panose="020B0604020202020204" pitchFamily="34" charset="0"/>
              <a:buNone/>
            </a:pPr>
            <a:endParaRPr lang="en-US" sz="1800" dirty="0">
              <a:latin typeface="Candara" panose="020E0502030303020204" pitchFamily="34" charset="0"/>
            </a:endParaRPr>
          </a:p>
        </p:txBody>
      </p:sp>
      <p:sp>
        <p:nvSpPr>
          <p:cNvPr id="14" name="TextBox 13">
            <a:extLst>
              <a:ext uri="{FF2B5EF4-FFF2-40B4-BE49-F238E27FC236}">
                <a16:creationId xmlns:a16="http://schemas.microsoft.com/office/drawing/2014/main" id="{C74473DC-A8E1-524F-A470-21779AF979BB}"/>
              </a:ext>
            </a:extLst>
          </p:cNvPr>
          <p:cNvSpPr txBox="1"/>
          <p:nvPr/>
        </p:nvSpPr>
        <p:spPr>
          <a:xfrm>
            <a:off x="563877" y="6196225"/>
            <a:ext cx="5433693" cy="461665"/>
          </a:xfrm>
          <a:prstGeom prst="rect">
            <a:avLst/>
          </a:prstGeom>
          <a:noFill/>
        </p:spPr>
        <p:txBody>
          <a:bodyPr wrap="square" rtlCol="0">
            <a:spAutoFit/>
          </a:bodyPr>
          <a:lstStyle/>
          <a:p>
            <a:pPr algn="ctr"/>
            <a:r>
              <a:rPr lang="en-US" sz="2400" b="1" dirty="0">
                <a:solidFill>
                  <a:srgbClr val="004A85"/>
                </a:solidFill>
              </a:rPr>
              <a:t>What else?</a:t>
            </a:r>
          </a:p>
        </p:txBody>
      </p:sp>
      <p:sp>
        <p:nvSpPr>
          <p:cNvPr id="15" name="TextBox 14">
            <a:extLst>
              <a:ext uri="{FF2B5EF4-FFF2-40B4-BE49-F238E27FC236}">
                <a16:creationId xmlns:a16="http://schemas.microsoft.com/office/drawing/2014/main" id="{598E4F62-AABF-0043-BF58-6A56C1139F25}"/>
              </a:ext>
            </a:extLst>
          </p:cNvPr>
          <p:cNvSpPr txBox="1"/>
          <p:nvPr/>
        </p:nvSpPr>
        <p:spPr>
          <a:xfrm>
            <a:off x="6377143" y="6196225"/>
            <a:ext cx="5433693" cy="461665"/>
          </a:xfrm>
          <a:prstGeom prst="rect">
            <a:avLst/>
          </a:prstGeom>
          <a:noFill/>
        </p:spPr>
        <p:txBody>
          <a:bodyPr wrap="square" rtlCol="0">
            <a:spAutoFit/>
          </a:bodyPr>
          <a:lstStyle/>
          <a:p>
            <a:pPr algn="ctr"/>
            <a:r>
              <a:rPr lang="en-US" sz="2400" b="1" dirty="0">
                <a:solidFill>
                  <a:srgbClr val="004A85"/>
                </a:solidFill>
              </a:rPr>
              <a:t>The trade-off?</a:t>
            </a:r>
          </a:p>
        </p:txBody>
      </p:sp>
    </p:spTree>
    <p:extLst>
      <p:ext uri="{BB962C8B-B14F-4D97-AF65-F5344CB8AC3E}">
        <p14:creationId xmlns:p14="http://schemas.microsoft.com/office/powerpoint/2010/main" val="3356012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854F49-21E7-F542-9B23-B6072E96CC5F}"/>
              </a:ext>
            </a:extLst>
          </p:cNvPr>
          <p:cNvSpPr>
            <a:spLocks noGrp="1"/>
          </p:cNvSpPr>
          <p:nvPr>
            <p:ph sz="half" idx="1"/>
          </p:nvPr>
        </p:nvSpPr>
        <p:spPr>
          <a:xfrm>
            <a:off x="340242" y="1052623"/>
            <a:ext cx="11419367" cy="5635256"/>
          </a:xfrm>
          <a:solidFill>
            <a:srgbClr val="0070C0"/>
          </a:solidFill>
        </p:spPr>
        <p:txBody>
          <a:bodyPr>
            <a:normAutofit fontScale="70000" lnSpcReduction="20000"/>
          </a:bodyPr>
          <a:lstStyle/>
          <a:p>
            <a:pPr marL="0" indent="0">
              <a:buNone/>
            </a:pPr>
            <a:endParaRPr lang="en-US" sz="1800" dirty="0"/>
          </a:p>
          <a:p>
            <a:pPr lvl="0">
              <a:buFont typeface="Wingdings" pitchFamily="2" charset="2"/>
              <a:buChar char="Ø"/>
            </a:pPr>
            <a:r>
              <a:rPr lang="en-US" sz="3100" b="1" dirty="0">
                <a:solidFill>
                  <a:schemeClr val="bg1"/>
                </a:solidFill>
                <a:latin typeface="Candara" panose="020E0502030303020204" pitchFamily="34" charset="0"/>
              </a:rPr>
              <a:t>Now that we have deliberated, are there ideas or viewpoints you hadn’t considered before?</a:t>
            </a:r>
          </a:p>
          <a:p>
            <a:pPr marL="0" lvl="0" indent="0">
              <a:buNone/>
            </a:pPr>
            <a:endParaRPr lang="en-US" sz="3100" b="1" dirty="0">
              <a:solidFill>
                <a:schemeClr val="bg1"/>
              </a:solidFill>
              <a:latin typeface="Candara" panose="020E0502030303020204" pitchFamily="34" charset="0"/>
            </a:endParaRPr>
          </a:p>
          <a:p>
            <a:pPr lvl="0">
              <a:buFont typeface="Wingdings" pitchFamily="2" charset="2"/>
              <a:buChar char="Ø"/>
            </a:pPr>
            <a:r>
              <a:rPr lang="en-US" sz="3100" b="1" dirty="0">
                <a:solidFill>
                  <a:schemeClr val="bg1"/>
                </a:solidFill>
                <a:latin typeface="Candara" panose="020E0502030303020204" pitchFamily="34" charset="0"/>
              </a:rPr>
              <a:t>Can you now identify any shared concerns or hopes we have discovered in our conversation?</a:t>
            </a:r>
          </a:p>
          <a:p>
            <a:pPr lvl="0">
              <a:buFont typeface="Wingdings" pitchFamily="2" charset="2"/>
              <a:buChar char="Ø"/>
            </a:pPr>
            <a:endParaRPr lang="en-US" sz="3100" b="1" dirty="0">
              <a:solidFill>
                <a:schemeClr val="bg1"/>
              </a:solidFill>
              <a:latin typeface="Candara" panose="020E0502030303020204" pitchFamily="34" charset="0"/>
            </a:endParaRPr>
          </a:p>
          <a:p>
            <a:pPr lvl="0">
              <a:buFont typeface="Wingdings" pitchFamily="2" charset="2"/>
              <a:buChar char="Ø"/>
            </a:pPr>
            <a:r>
              <a:rPr lang="en-US" sz="3100" b="1" dirty="0">
                <a:solidFill>
                  <a:schemeClr val="bg1"/>
                </a:solidFill>
                <a:latin typeface="Candara" panose="020E0502030303020204" pitchFamily="34" charset="0"/>
              </a:rPr>
              <a:t>How has what you heard affected your thinking?</a:t>
            </a:r>
          </a:p>
          <a:p>
            <a:pPr marL="0" lvl="0" indent="0">
              <a:buNone/>
            </a:pPr>
            <a:endParaRPr lang="en-US" sz="3100" b="1" dirty="0">
              <a:solidFill>
                <a:schemeClr val="bg1"/>
              </a:solidFill>
              <a:latin typeface="Candara" panose="020E0502030303020204" pitchFamily="34" charset="0"/>
            </a:endParaRPr>
          </a:p>
          <a:p>
            <a:pPr lvl="0">
              <a:buFont typeface="Wingdings" pitchFamily="2" charset="2"/>
              <a:buChar char="Ø"/>
            </a:pPr>
            <a:r>
              <a:rPr lang="en-US" sz="3100" b="1" dirty="0">
                <a:solidFill>
                  <a:schemeClr val="bg1"/>
                </a:solidFill>
                <a:latin typeface="Candara" panose="020E0502030303020204" pitchFamily="34" charset="0"/>
              </a:rPr>
              <a:t>What could you do as an individual?  What could the community do?  What do we want our elected officials in Washington to do?</a:t>
            </a:r>
          </a:p>
          <a:p>
            <a:pPr lvl="0">
              <a:buFont typeface="Wingdings" pitchFamily="2" charset="2"/>
              <a:buChar char="Ø"/>
            </a:pPr>
            <a:endParaRPr lang="en-US" sz="3100" b="1" dirty="0">
              <a:solidFill>
                <a:schemeClr val="bg1"/>
              </a:solidFill>
              <a:latin typeface="Candara" panose="020E0502030303020204" pitchFamily="34" charset="0"/>
            </a:endParaRPr>
          </a:p>
          <a:p>
            <a:pPr lvl="0">
              <a:buFont typeface="Wingdings" pitchFamily="2" charset="2"/>
              <a:buChar char="Ø"/>
            </a:pPr>
            <a:r>
              <a:rPr lang="en-US" sz="3100" b="1" dirty="0">
                <a:solidFill>
                  <a:schemeClr val="bg1"/>
                </a:solidFill>
                <a:latin typeface="Candara" panose="020E0502030303020204" pitchFamily="34" charset="0"/>
              </a:rPr>
              <a:t>Can you identify any tensions that came up during the forum?</a:t>
            </a:r>
          </a:p>
          <a:p>
            <a:pPr marL="0" lvl="0" indent="0">
              <a:buNone/>
            </a:pPr>
            <a:endParaRPr lang="en-US" sz="3100" b="1" dirty="0">
              <a:solidFill>
                <a:schemeClr val="bg1"/>
              </a:solidFill>
              <a:latin typeface="Candara" panose="020E0502030303020204" pitchFamily="34" charset="0"/>
            </a:endParaRPr>
          </a:p>
          <a:p>
            <a:pPr lvl="0">
              <a:buFont typeface="Wingdings" pitchFamily="2" charset="2"/>
              <a:buChar char="Ø"/>
            </a:pPr>
            <a:r>
              <a:rPr lang="en-US" sz="3100" b="1" dirty="0">
                <a:solidFill>
                  <a:schemeClr val="bg1"/>
                </a:solidFill>
                <a:latin typeface="Candara" panose="020E0502030303020204" pitchFamily="34" charset="0"/>
              </a:rPr>
              <a:t>What questions remain? What work do we still need to do? </a:t>
            </a:r>
          </a:p>
          <a:p>
            <a:pPr marL="0" indent="0">
              <a:buNone/>
            </a:pPr>
            <a:br>
              <a:rPr lang="en-US" sz="2400" b="1" dirty="0">
                <a:solidFill>
                  <a:schemeClr val="bg1"/>
                </a:solidFill>
                <a:latin typeface="Gill Sans MT" panose="020B0502020104020203" pitchFamily="34" charset="77"/>
              </a:rPr>
            </a:br>
            <a:endParaRPr lang="en-US" sz="5400" b="1" dirty="0">
              <a:solidFill>
                <a:schemeClr val="bg1"/>
              </a:solidFill>
              <a:latin typeface="Gill Sans MT" panose="020B0502020104020203" pitchFamily="34" charset="77"/>
            </a:endParaRPr>
          </a:p>
        </p:txBody>
      </p:sp>
      <p:sp>
        <p:nvSpPr>
          <p:cNvPr id="5" name="TextBox 4">
            <a:extLst>
              <a:ext uri="{FF2B5EF4-FFF2-40B4-BE49-F238E27FC236}">
                <a16:creationId xmlns:a16="http://schemas.microsoft.com/office/drawing/2014/main" id="{1589BA37-77AC-0548-B5C2-F0AD843CC1E1}"/>
              </a:ext>
            </a:extLst>
          </p:cNvPr>
          <p:cNvSpPr txBox="1"/>
          <p:nvPr/>
        </p:nvSpPr>
        <p:spPr>
          <a:xfrm>
            <a:off x="340243" y="393405"/>
            <a:ext cx="11419366" cy="584775"/>
          </a:xfrm>
          <a:prstGeom prst="rect">
            <a:avLst/>
          </a:prstGeom>
          <a:noFill/>
        </p:spPr>
        <p:txBody>
          <a:bodyPr wrap="square" rtlCol="0">
            <a:spAutoFit/>
          </a:bodyPr>
          <a:lstStyle/>
          <a:p>
            <a:pPr algn="ctr"/>
            <a:r>
              <a:rPr lang="en-US" sz="3200" b="1" dirty="0">
                <a:solidFill>
                  <a:srgbClr val="004A85"/>
                </a:solidFill>
                <a:latin typeface="Gill Sans MT" panose="020B0502020104020203" pitchFamily="34" charset="77"/>
              </a:rPr>
              <a:t>Reflections on Your Forum</a:t>
            </a:r>
          </a:p>
        </p:txBody>
      </p:sp>
    </p:spTree>
    <p:extLst>
      <p:ext uri="{BB962C8B-B14F-4D97-AF65-F5344CB8AC3E}">
        <p14:creationId xmlns:p14="http://schemas.microsoft.com/office/powerpoint/2010/main" val="4268196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84426-AD25-344D-8F1A-80DDE61989BD}"/>
              </a:ext>
            </a:extLst>
          </p:cNvPr>
          <p:cNvSpPr>
            <a:spLocks noGrp="1"/>
          </p:cNvSpPr>
          <p:nvPr>
            <p:ph type="title"/>
          </p:nvPr>
        </p:nvSpPr>
        <p:spPr>
          <a:xfrm>
            <a:off x="838200" y="281054"/>
            <a:ext cx="10515600" cy="1046706"/>
          </a:xfrm>
        </p:spPr>
        <p:txBody>
          <a:bodyPr>
            <a:normAutofit/>
          </a:bodyPr>
          <a:lstStyle/>
          <a:p>
            <a:pPr algn="ctr"/>
            <a:r>
              <a:rPr lang="en-US" sz="3600" b="1" dirty="0">
                <a:solidFill>
                  <a:srgbClr val="005493"/>
                </a:solidFill>
                <a:latin typeface="Gill Sans MT" panose="020B0502020104020203" pitchFamily="34" charset="77"/>
              </a:rPr>
              <a:t>Post Forum Questionnaire</a:t>
            </a:r>
          </a:p>
        </p:txBody>
      </p:sp>
      <p:sp>
        <p:nvSpPr>
          <p:cNvPr id="3" name="Content Placeholder 2">
            <a:extLst>
              <a:ext uri="{FF2B5EF4-FFF2-40B4-BE49-F238E27FC236}">
                <a16:creationId xmlns:a16="http://schemas.microsoft.com/office/drawing/2014/main" id="{4373B2B9-86AD-0141-97E9-DA8B4613EDDC}"/>
              </a:ext>
            </a:extLst>
          </p:cNvPr>
          <p:cNvSpPr>
            <a:spLocks noGrp="1"/>
          </p:cNvSpPr>
          <p:nvPr>
            <p:ph sz="half" idx="1"/>
          </p:nvPr>
        </p:nvSpPr>
        <p:spPr>
          <a:xfrm>
            <a:off x="533921" y="1327760"/>
            <a:ext cx="5528675" cy="4636025"/>
          </a:xfrm>
        </p:spPr>
        <p:txBody>
          <a:bodyPr>
            <a:normAutofit fontScale="77500" lnSpcReduction="20000"/>
          </a:bodyPr>
          <a:lstStyle/>
          <a:p>
            <a:pPr marL="0" indent="0">
              <a:lnSpc>
                <a:spcPct val="160000"/>
              </a:lnSpc>
              <a:buNone/>
            </a:pPr>
            <a:r>
              <a:rPr lang="en-US" sz="2600" dirty="0">
                <a:solidFill>
                  <a:srgbClr val="005493"/>
                </a:solidFill>
                <a:latin typeface="Candara" panose="020E0502030303020204" pitchFamily="34" charset="0"/>
              </a:rPr>
              <a:t>Now that you’ve had a chance to participate in a forum on this issue, we’d like to know what you’re thinking. Anonymous responses will be included in summary reports on the forums and in research to help us better understand how people are thinking about current issues.</a:t>
            </a:r>
            <a:endParaRPr lang="en-US" sz="2000" dirty="0">
              <a:solidFill>
                <a:srgbClr val="005493"/>
              </a:solidFill>
              <a:latin typeface="Candara" panose="020E0502030303020204" pitchFamily="34" charset="0"/>
            </a:endParaRPr>
          </a:p>
          <a:p>
            <a:pPr marL="349250" indent="-349250">
              <a:lnSpc>
                <a:spcPct val="170000"/>
              </a:lnSpc>
              <a:buFont typeface="Wingdings" pitchFamily="2" charset="2"/>
              <a:buChar char="Ø"/>
            </a:pPr>
            <a:r>
              <a:rPr lang="en-US" sz="2600" dirty="0">
                <a:solidFill>
                  <a:srgbClr val="005493"/>
                </a:solidFill>
                <a:latin typeface="Candara" panose="020E0502030303020204" pitchFamily="34" charset="0"/>
              </a:rPr>
              <a:t>You may fill out this questionnaire online. </a:t>
            </a:r>
            <a:r>
              <a:rPr lang="en-US" sz="2600" dirty="0">
                <a:solidFill>
                  <a:srgbClr val="005493"/>
                </a:solidFill>
                <a:latin typeface="Candara" panose="020E0502030303020204" pitchFamily="34" charset="0"/>
                <a:hlinkClick r:id="rId3"/>
              </a:rPr>
              <a:t>https://www.surveymonkey.com</a:t>
            </a:r>
            <a:r>
              <a:rPr lang="en-US" sz="2600">
                <a:solidFill>
                  <a:srgbClr val="005493"/>
                </a:solidFill>
                <a:latin typeface="Candara" panose="020E0502030303020204" pitchFamily="34" charset="0"/>
                <a:hlinkClick r:id="rId3"/>
              </a:rPr>
              <a:t>/r/healthcareadvisory2019</a:t>
            </a:r>
            <a:r>
              <a:rPr lang="en-US" sz="2600">
                <a:solidFill>
                  <a:srgbClr val="005493"/>
                </a:solidFill>
                <a:latin typeface="Candara" panose="020E0502030303020204" pitchFamily="34" charset="0"/>
              </a:rPr>
              <a:t>. </a:t>
            </a:r>
            <a:endParaRPr lang="en-US" sz="2600" dirty="0">
              <a:solidFill>
                <a:srgbClr val="005493"/>
              </a:solidFill>
              <a:latin typeface="Candara" panose="020E0502030303020204" pitchFamily="34" charset="0"/>
            </a:endParaRPr>
          </a:p>
          <a:p>
            <a:pPr marL="0" indent="0">
              <a:buNone/>
            </a:pPr>
            <a:endParaRPr lang="en-US" sz="2000" dirty="0">
              <a:solidFill>
                <a:srgbClr val="005493"/>
              </a:solidFill>
            </a:endParaRPr>
          </a:p>
        </p:txBody>
      </p:sp>
      <p:pic>
        <p:nvPicPr>
          <p:cNvPr id="6" name="Content Placeholder 5">
            <a:extLst>
              <a:ext uri="{FF2B5EF4-FFF2-40B4-BE49-F238E27FC236}">
                <a16:creationId xmlns:a16="http://schemas.microsoft.com/office/drawing/2014/main" id="{3BDFCCF4-2C6A-DF4D-9440-6D490AC33004}"/>
              </a:ext>
            </a:extLst>
          </p:cNvPr>
          <p:cNvPicPr>
            <a:picLocks noGrp="1" noChangeAspect="1"/>
          </p:cNvPicPr>
          <p:nvPr>
            <p:ph sz="half" idx="2"/>
          </p:nvPr>
        </p:nvPicPr>
        <p:blipFill>
          <a:blip r:embed="rId4"/>
          <a:stretch>
            <a:fillRect/>
          </a:stretch>
        </p:blipFill>
        <p:spPr>
          <a:xfrm>
            <a:off x="6565353" y="1904342"/>
            <a:ext cx="5184648" cy="2964521"/>
          </a:xfrm>
        </p:spPr>
      </p:pic>
      <p:sp>
        <p:nvSpPr>
          <p:cNvPr id="4" name="TextBox 3">
            <a:extLst>
              <a:ext uri="{FF2B5EF4-FFF2-40B4-BE49-F238E27FC236}">
                <a16:creationId xmlns:a16="http://schemas.microsoft.com/office/drawing/2014/main" id="{2D8E8348-CC87-7647-B75C-6815F3A9CFA3}"/>
              </a:ext>
            </a:extLst>
          </p:cNvPr>
          <p:cNvSpPr txBox="1"/>
          <p:nvPr/>
        </p:nvSpPr>
        <p:spPr>
          <a:xfrm>
            <a:off x="3290170" y="5963785"/>
            <a:ext cx="5611660" cy="584775"/>
          </a:xfrm>
          <a:prstGeom prst="rect">
            <a:avLst/>
          </a:prstGeom>
          <a:noFill/>
        </p:spPr>
        <p:txBody>
          <a:bodyPr wrap="square" rtlCol="0">
            <a:spAutoFit/>
          </a:bodyPr>
          <a:lstStyle/>
          <a:p>
            <a:pPr algn="ctr"/>
            <a:r>
              <a:rPr lang="en-US" sz="3200" b="1" dirty="0">
                <a:solidFill>
                  <a:srgbClr val="00A887"/>
                </a:solidFill>
                <a:latin typeface="Gill Sans MT" panose="020B0502020104020203" pitchFamily="34" charset="77"/>
              </a:rPr>
              <a:t>THANK YOU!</a:t>
            </a:r>
          </a:p>
        </p:txBody>
      </p:sp>
      <p:cxnSp>
        <p:nvCxnSpPr>
          <p:cNvPr id="9" name="Straight Arrow Connector 8">
            <a:extLst>
              <a:ext uri="{FF2B5EF4-FFF2-40B4-BE49-F238E27FC236}">
                <a16:creationId xmlns:a16="http://schemas.microsoft.com/office/drawing/2014/main" id="{C796A8D5-E650-EC40-95A3-C78160B65509}"/>
              </a:ext>
            </a:extLst>
          </p:cNvPr>
          <p:cNvCxnSpPr>
            <a:cxnSpLocks/>
          </p:cNvCxnSpPr>
          <p:nvPr/>
        </p:nvCxnSpPr>
        <p:spPr>
          <a:xfrm>
            <a:off x="9645172" y="1327760"/>
            <a:ext cx="0" cy="47246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CBA3803-E6D6-6D4A-947D-1FEACD827940}"/>
              </a:ext>
            </a:extLst>
          </p:cNvPr>
          <p:cNvCxnSpPr>
            <a:cxnSpLocks/>
          </p:cNvCxnSpPr>
          <p:nvPr/>
        </p:nvCxnSpPr>
        <p:spPr>
          <a:xfrm flipH="1">
            <a:off x="11472863" y="4042704"/>
            <a:ext cx="464703"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512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F1CC-4F1C-DD45-8CA9-6CB83F6AEF29}"/>
              </a:ext>
            </a:extLst>
          </p:cNvPr>
          <p:cNvSpPr>
            <a:spLocks noGrp="1"/>
          </p:cNvSpPr>
          <p:nvPr>
            <p:ph type="title"/>
          </p:nvPr>
        </p:nvSpPr>
        <p:spPr>
          <a:xfrm>
            <a:off x="838199" y="195884"/>
            <a:ext cx="10515600" cy="1325563"/>
          </a:xfrm>
        </p:spPr>
        <p:txBody>
          <a:bodyPr>
            <a:normAutofit/>
          </a:bodyPr>
          <a:lstStyle/>
          <a:p>
            <a:pPr algn="ctr"/>
            <a:r>
              <a:rPr lang="en-US" sz="4000" b="1" dirty="0">
                <a:solidFill>
                  <a:srgbClr val="005493"/>
                </a:solidFill>
                <a:latin typeface="Gill Sans MT" panose="020B0502020104020203" pitchFamily="34" charset="77"/>
              </a:rPr>
              <a:t>Holding a Deliberative Forum</a:t>
            </a:r>
          </a:p>
        </p:txBody>
      </p:sp>
      <p:sp>
        <p:nvSpPr>
          <p:cNvPr id="3" name="Content Placeholder 2">
            <a:extLst>
              <a:ext uri="{FF2B5EF4-FFF2-40B4-BE49-F238E27FC236}">
                <a16:creationId xmlns:a16="http://schemas.microsoft.com/office/drawing/2014/main" id="{A9B42D94-A8AB-9342-878B-4352DF5B76E7}"/>
              </a:ext>
            </a:extLst>
          </p:cNvPr>
          <p:cNvSpPr>
            <a:spLocks noGrp="1"/>
          </p:cNvSpPr>
          <p:nvPr>
            <p:ph sz="half" idx="1"/>
          </p:nvPr>
        </p:nvSpPr>
        <p:spPr>
          <a:xfrm>
            <a:off x="634911" y="1825625"/>
            <a:ext cx="2516167" cy="4351338"/>
          </a:xfrm>
          <a:solidFill>
            <a:srgbClr val="F0A83C">
              <a:alpha val="60000"/>
            </a:srgbClr>
          </a:solidFill>
        </p:spPr>
        <p:txBody>
          <a:bodyPr>
            <a:normAutofit/>
          </a:bodyPr>
          <a:lstStyle/>
          <a:p>
            <a:pPr marL="0" indent="0">
              <a:buNone/>
            </a:pPr>
            <a:endParaRPr lang="en-US" sz="2000" dirty="0"/>
          </a:p>
          <a:p>
            <a:pPr marL="0" indent="0">
              <a:buNone/>
            </a:pPr>
            <a:r>
              <a:rPr lang="en-US" sz="2000" dirty="0"/>
              <a:t>Review ground rules.</a:t>
            </a:r>
          </a:p>
          <a:p>
            <a:pPr marL="0" indent="0">
              <a:buNone/>
            </a:pPr>
            <a:r>
              <a:rPr lang="en-US" sz="2000" dirty="0"/>
              <a:t>Introduce the issue.</a:t>
            </a:r>
          </a:p>
        </p:txBody>
      </p:sp>
      <p:sp>
        <p:nvSpPr>
          <p:cNvPr id="4" name="Content Placeholder 3">
            <a:extLst>
              <a:ext uri="{FF2B5EF4-FFF2-40B4-BE49-F238E27FC236}">
                <a16:creationId xmlns:a16="http://schemas.microsoft.com/office/drawing/2014/main" id="{293A4B7B-0940-A444-B25A-10CAC80E5401}"/>
              </a:ext>
            </a:extLst>
          </p:cNvPr>
          <p:cNvSpPr>
            <a:spLocks noGrp="1"/>
          </p:cNvSpPr>
          <p:nvPr>
            <p:ph sz="half" idx="2"/>
          </p:nvPr>
        </p:nvSpPr>
        <p:spPr>
          <a:xfrm>
            <a:off x="3395326" y="1834976"/>
            <a:ext cx="2514083" cy="4351338"/>
          </a:xfrm>
          <a:solidFill>
            <a:srgbClr val="5FC2DC">
              <a:alpha val="69804"/>
            </a:srgbClr>
          </a:solidFill>
        </p:spPr>
        <p:txBody>
          <a:bodyPr>
            <a:normAutofit/>
          </a:bodyPr>
          <a:lstStyle/>
          <a:p>
            <a:pPr marL="0" indent="0">
              <a:buNone/>
            </a:pPr>
            <a:endParaRPr lang="en-US" sz="2000" dirty="0"/>
          </a:p>
          <a:p>
            <a:pPr marL="0" indent="0">
              <a:buNone/>
            </a:pPr>
            <a:r>
              <a:rPr lang="en-US" sz="2000" dirty="0"/>
              <a:t>Ask people to describe how the issue affects them, their families, or friends.</a:t>
            </a:r>
          </a:p>
        </p:txBody>
      </p:sp>
      <p:sp>
        <p:nvSpPr>
          <p:cNvPr id="9" name="Content Placeholder 3">
            <a:extLst>
              <a:ext uri="{FF2B5EF4-FFF2-40B4-BE49-F238E27FC236}">
                <a16:creationId xmlns:a16="http://schemas.microsoft.com/office/drawing/2014/main" id="{79AE5E20-7269-E240-967A-08ABE472A315}"/>
              </a:ext>
            </a:extLst>
          </p:cNvPr>
          <p:cNvSpPr txBox="1">
            <a:spLocks/>
          </p:cNvSpPr>
          <p:nvPr/>
        </p:nvSpPr>
        <p:spPr>
          <a:xfrm>
            <a:off x="6171412" y="1834976"/>
            <a:ext cx="2506251" cy="4351338"/>
          </a:xfrm>
          <a:prstGeom prst="rect">
            <a:avLst/>
          </a:prstGeom>
          <a:solidFill>
            <a:srgbClr val="FDDB6B">
              <a:alpha val="89804"/>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Consider each option one at a time. </a:t>
            </a:r>
          </a:p>
          <a:p>
            <a:pPr marL="0" indent="0">
              <a:buFont typeface="Arial" panose="020B0604020202020204" pitchFamily="34" charset="0"/>
              <a:buNone/>
            </a:pPr>
            <a:r>
              <a:rPr lang="en-US" sz="2000" dirty="0"/>
              <a:t>Allow equal time for each.</a:t>
            </a:r>
          </a:p>
          <a:p>
            <a:pPr marL="409575" indent="-409575"/>
            <a:r>
              <a:rPr lang="en-US" sz="2000" dirty="0"/>
              <a:t>What is attractive?</a:t>
            </a:r>
          </a:p>
          <a:p>
            <a:pPr marL="409575" indent="-409575"/>
            <a:r>
              <a:rPr lang="en-US" sz="2000" dirty="0"/>
              <a:t>What about the drawbacks?</a:t>
            </a:r>
          </a:p>
          <a:p>
            <a:pPr marL="0" indent="0">
              <a:buFont typeface="Arial" panose="020B0604020202020204" pitchFamily="34" charset="0"/>
              <a:buNone/>
            </a:pPr>
            <a:endParaRPr lang="en-US" sz="2000" dirty="0"/>
          </a:p>
        </p:txBody>
      </p:sp>
      <p:sp>
        <p:nvSpPr>
          <p:cNvPr id="10" name="Content Placeholder 3">
            <a:extLst>
              <a:ext uri="{FF2B5EF4-FFF2-40B4-BE49-F238E27FC236}">
                <a16:creationId xmlns:a16="http://schemas.microsoft.com/office/drawing/2014/main" id="{8D224CFA-8F77-D140-A462-3446B2C49C3B}"/>
              </a:ext>
            </a:extLst>
          </p:cNvPr>
          <p:cNvSpPr txBox="1">
            <a:spLocks/>
          </p:cNvSpPr>
          <p:nvPr/>
        </p:nvSpPr>
        <p:spPr>
          <a:xfrm>
            <a:off x="8932086" y="1834976"/>
            <a:ext cx="2506250" cy="4351338"/>
          </a:xfrm>
          <a:prstGeom prst="rect">
            <a:avLst/>
          </a:prstGeom>
          <a:solidFill>
            <a:srgbClr val="95C665">
              <a:alpha val="65098"/>
            </a:srgbClr>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Review the conversation as a group.</a:t>
            </a:r>
          </a:p>
          <a:p>
            <a:pPr marL="347663" indent="-347663"/>
            <a:r>
              <a:rPr lang="en-US" sz="2000" dirty="0"/>
              <a:t>What areas of common ground were apparent?</a:t>
            </a:r>
          </a:p>
          <a:p>
            <a:pPr marL="347663" indent="-347663"/>
            <a:r>
              <a:rPr lang="en-US" sz="2000" dirty="0"/>
              <a:t>What tensions and trade-offs were most difficult?</a:t>
            </a:r>
          </a:p>
          <a:p>
            <a:pPr marL="347663" indent="-347663"/>
            <a:r>
              <a:rPr lang="en-US" sz="2000" dirty="0"/>
              <a:t>Whom else do we need to hear from?</a:t>
            </a:r>
          </a:p>
        </p:txBody>
      </p:sp>
      <p:sp>
        <p:nvSpPr>
          <p:cNvPr id="13" name="TextBox 12">
            <a:extLst>
              <a:ext uri="{FF2B5EF4-FFF2-40B4-BE49-F238E27FC236}">
                <a16:creationId xmlns:a16="http://schemas.microsoft.com/office/drawing/2014/main" id="{277C478C-E77E-7441-9426-80D78A3E8567}"/>
              </a:ext>
            </a:extLst>
          </p:cNvPr>
          <p:cNvSpPr txBox="1"/>
          <p:nvPr/>
        </p:nvSpPr>
        <p:spPr>
          <a:xfrm>
            <a:off x="639869" y="1535799"/>
            <a:ext cx="2506249" cy="369332"/>
          </a:xfrm>
          <a:prstGeom prst="rect">
            <a:avLst/>
          </a:prstGeom>
          <a:solidFill>
            <a:srgbClr val="004A85"/>
          </a:solidFill>
        </p:spPr>
        <p:txBody>
          <a:bodyPr wrap="square" rtlCol="0">
            <a:spAutoFit/>
          </a:bodyPr>
          <a:lstStyle/>
          <a:p>
            <a:pPr algn="ctr"/>
            <a:r>
              <a:rPr lang="en-US" dirty="0">
                <a:solidFill>
                  <a:schemeClr val="bg1"/>
                </a:solidFill>
              </a:rPr>
              <a:t>1. Introduction</a:t>
            </a:r>
          </a:p>
        </p:txBody>
      </p:sp>
      <p:sp>
        <p:nvSpPr>
          <p:cNvPr id="14" name="TextBox 13">
            <a:extLst>
              <a:ext uri="{FF2B5EF4-FFF2-40B4-BE49-F238E27FC236}">
                <a16:creationId xmlns:a16="http://schemas.microsoft.com/office/drawing/2014/main" id="{1E4447C3-EB6C-E346-B54E-746F38C41E7B}"/>
              </a:ext>
            </a:extLst>
          </p:cNvPr>
          <p:cNvSpPr txBox="1"/>
          <p:nvPr/>
        </p:nvSpPr>
        <p:spPr>
          <a:xfrm>
            <a:off x="3395326" y="1535799"/>
            <a:ext cx="2526878" cy="369332"/>
          </a:xfrm>
          <a:prstGeom prst="rect">
            <a:avLst/>
          </a:prstGeom>
          <a:solidFill>
            <a:srgbClr val="004A85"/>
          </a:solidFill>
        </p:spPr>
        <p:txBody>
          <a:bodyPr wrap="square" rtlCol="0">
            <a:spAutoFit/>
          </a:bodyPr>
          <a:lstStyle/>
          <a:p>
            <a:pPr algn="ctr"/>
            <a:r>
              <a:rPr lang="en-US" dirty="0">
                <a:solidFill>
                  <a:schemeClr val="bg1"/>
                </a:solidFill>
              </a:rPr>
              <a:t>2. Connect to Issue</a:t>
            </a:r>
          </a:p>
        </p:txBody>
      </p:sp>
      <p:sp>
        <p:nvSpPr>
          <p:cNvPr id="15" name="TextBox 14">
            <a:extLst>
              <a:ext uri="{FF2B5EF4-FFF2-40B4-BE49-F238E27FC236}">
                <a16:creationId xmlns:a16="http://schemas.microsoft.com/office/drawing/2014/main" id="{9A0AA0E2-CA05-974F-9FAA-9E2CE3140D23}"/>
              </a:ext>
            </a:extLst>
          </p:cNvPr>
          <p:cNvSpPr txBox="1"/>
          <p:nvPr/>
        </p:nvSpPr>
        <p:spPr>
          <a:xfrm>
            <a:off x="6171414" y="1521447"/>
            <a:ext cx="2506249" cy="369332"/>
          </a:xfrm>
          <a:prstGeom prst="rect">
            <a:avLst/>
          </a:prstGeom>
          <a:solidFill>
            <a:srgbClr val="004A85"/>
          </a:solidFill>
        </p:spPr>
        <p:txBody>
          <a:bodyPr wrap="square" rtlCol="0">
            <a:spAutoFit/>
          </a:bodyPr>
          <a:lstStyle/>
          <a:p>
            <a:pPr algn="ctr"/>
            <a:r>
              <a:rPr lang="en-US" dirty="0">
                <a:solidFill>
                  <a:schemeClr val="bg1"/>
                </a:solidFill>
              </a:rPr>
              <a:t>3. Consider Each Option</a:t>
            </a:r>
          </a:p>
        </p:txBody>
      </p:sp>
      <p:sp>
        <p:nvSpPr>
          <p:cNvPr id="16" name="TextBox 15">
            <a:extLst>
              <a:ext uri="{FF2B5EF4-FFF2-40B4-BE49-F238E27FC236}">
                <a16:creationId xmlns:a16="http://schemas.microsoft.com/office/drawing/2014/main" id="{9790C919-24C8-484B-A12E-0ADEF32AED80}"/>
              </a:ext>
            </a:extLst>
          </p:cNvPr>
          <p:cNvSpPr txBox="1"/>
          <p:nvPr/>
        </p:nvSpPr>
        <p:spPr>
          <a:xfrm>
            <a:off x="8932088" y="1522381"/>
            <a:ext cx="2506248" cy="369332"/>
          </a:xfrm>
          <a:prstGeom prst="rect">
            <a:avLst/>
          </a:prstGeom>
          <a:solidFill>
            <a:srgbClr val="004A85"/>
          </a:solidFill>
        </p:spPr>
        <p:txBody>
          <a:bodyPr wrap="square" rtlCol="0">
            <a:spAutoFit/>
          </a:bodyPr>
          <a:lstStyle/>
          <a:p>
            <a:pPr algn="ctr"/>
            <a:r>
              <a:rPr lang="en-US" dirty="0">
                <a:solidFill>
                  <a:schemeClr val="bg1"/>
                </a:solidFill>
              </a:rPr>
              <a:t>4. Review and Reflect</a:t>
            </a:r>
          </a:p>
        </p:txBody>
      </p:sp>
      <p:sp>
        <p:nvSpPr>
          <p:cNvPr id="17" name="Right Arrow 16">
            <a:extLst>
              <a:ext uri="{FF2B5EF4-FFF2-40B4-BE49-F238E27FC236}">
                <a16:creationId xmlns:a16="http://schemas.microsoft.com/office/drawing/2014/main" id="{480A319D-5A34-0049-B3D8-FAC4B5EFB0BC}"/>
              </a:ext>
            </a:extLst>
          </p:cNvPr>
          <p:cNvSpPr/>
          <p:nvPr/>
        </p:nvSpPr>
        <p:spPr>
          <a:xfrm>
            <a:off x="2989416" y="4709786"/>
            <a:ext cx="73152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Arrow 19">
            <a:extLst>
              <a:ext uri="{FF2B5EF4-FFF2-40B4-BE49-F238E27FC236}">
                <a16:creationId xmlns:a16="http://schemas.microsoft.com/office/drawing/2014/main" id="{717AD8DF-705C-D841-BB90-5EB0A377E33D}"/>
              </a:ext>
            </a:extLst>
          </p:cNvPr>
          <p:cNvSpPr/>
          <p:nvPr/>
        </p:nvSpPr>
        <p:spPr>
          <a:xfrm>
            <a:off x="5775263" y="4709786"/>
            <a:ext cx="73152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a:extLst>
              <a:ext uri="{FF2B5EF4-FFF2-40B4-BE49-F238E27FC236}">
                <a16:creationId xmlns:a16="http://schemas.microsoft.com/office/drawing/2014/main" id="{955E5690-711E-4345-A64C-A67131F1D82B}"/>
              </a:ext>
            </a:extLst>
          </p:cNvPr>
          <p:cNvSpPr/>
          <p:nvPr/>
        </p:nvSpPr>
        <p:spPr>
          <a:xfrm>
            <a:off x="8547539" y="4709786"/>
            <a:ext cx="73152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4607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1B305-E2FF-1F41-A339-40860C1AC324}"/>
              </a:ext>
            </a:extLst>
          </p:cNvPr>
          <p:cNvSpPr>
            <a:spLocks noGrp="1"/>
          </p:cNvSpPr>
          <p:nvPr>
            <p:ph type="title"/>
          </p:nvPr>
        </p:nvSpPr>
        <p:spPr>
          <a:xfrm>
            <a:off x="838200" y="365126"/>
            <a:ext cx="10515600" cy="824847"/>
          </a:xfrm>
        </p:spPr>
        <p:txBody>
          <a:bodyPr/>
          <a:lstStyle/>
          <a:p>
            <a:pPr algn="ctr"/>
            <a:r>
              <a:rPr lang="en-US" b="1" dirty="0">
                <a:solidFill>
                  <a:srgbClr val="005493"/>
                </a:solidFill>
                <a:latin typeface="Gill Sans MT" panose="020B0502020104020203" pitchFamily="34" charset="77"/>
              </a:rPr>
              <a:t>Ground Rules for a Forum</a:t>
            </a:r>
          </a:p>
        </p:txBody>
      </p:sp>
      <p:sp>
        <p:nvSpPr>
          <p:cNvPr id="3" name="Content Placeholder 2">
            <a:extLst>
              <a:ext uri="{FF2B5EF4-FFF2-40B4-BE49-F238E27FC236}">
                <a16:creationId xmlns:a16="http://schemas.microsoft.com/office/drawing/2014/main" id="{79C0E1BE-6DB0-BC48-888C-AF7E9F7F4504}"/>
              </a:ext>
            </a:extLst>
          </p:cNvPr>
          <p:cNvSpPr>
            <a:spLocks noGrp="1"/>
          </p:cNvSpPr>
          <p:nvPr>
            <p:ph idx="1"/>
          </p:nvPr>
        </p:nvSpPr>
        <p:spPr>
          <a:xfrm>
            <a:off x="838200" y="1327760"/>
            <a:ext cx="10515600" cy="5143500"/>
          </a:xfrm>
        </p:spPr>
        <p:txBody>
          <a:bodyPr>
            <a:normAutofit fontScale="47500" lnSpcReduction="20000"/>
          </a:bodyPr>
          <a:lstStyle/>
          <a:p>
            <a:pPr marL="696913" indent="-696913" algn="just" fontAlgn="auto">
              <a:lnSpc>
                <a:spcPct val="160000"/>
              </a:lnSpc>
              <a:buClr>
                <a:srgbClr val="F1AA3F"/>
              </a:buClr>
              <a:buFont typeface="Wingdings" pitchFamily="2" charset="2"/>
              <a:buChar char="Ø"/>
            </a:pPr>
            <a:r>
              <a:rPr lang="en-US" sz="5800" dirty="0">
                <a:solidFill>
                  <a:srgbClr val="005493"/>
                </a:solidFill>
                <a:latin typeface="Candara" panose="020E0502030303020204" pitchFamily="34" charset="0"/>
              </a:rPr>
              <a:t>Focus on the options and actions we can take nationally and in our communities. </a:t>
            </a:r>
          </a:p>
          <a:p>
            <a:pPr marL="696913" indent="-696913" fontAlgn="auto">
              <a:lnSpc>
                <a:spcPct val="160000"/>
              </a:lnSpc>
              <a:buClr>
                <a:srgbClr val="F1AA3F"/>
              </a:buClr>
              <a:buFont typeface="Wingdings" pitchFamily="2" charset="2"/>
              <a:buChar char="Ø"/>
            </a:pPr>
            <a:r>
              <a:rPr lang="en-US" sz="5800" dirty="0">
                <a:solidFill>
                  <a:srgbClr val="005493"/>
                </a:solidFill>
                <a:latin typeface="Candara" panose="020E0502030303020204" pitchFamily="34" charset="0"/>
              </a:rPr>
              <a:t>Consider all options fairly. </a:t>
            </a:r>
          </a:p>
          <a:p>
            <a:pPr marL="696913" indent="-696913" fontAlgn="auto">
              <a:lnSpc>
                <a:spcPct val="160000"/>
              </a:lnSpc>
              <a:buClr>
                <a:srgbClr val="F1AA3F"/>
              </a:buClr>
              <a:buFont typeface="Wingdings" pitchFamily="2" charset="2"/>
              <a:buChar char="Ø"/>
            </a:pPr>
            <a:r>
              <a:rPr lang="en-US" sz="5800" dirty="0">
                <a:solidFill>
                  <a:srgbClr val="005493"/>
                </a:solidFill>
                <a:latin typeface="Candara" panose="020E0502030303020204" pitchFamily="34" charset="0"/>
              </a:rPr>
              <a:t>Listening is just as important as speaking. </a:t>
            </a:r>
          </a:p>
          <a:p>
            <a:pPr marL="696913" indent="-696913" fontAlgn="auto">
              <a:lnSpc>
                <a:spcPct val="160000"/>
              </a:lnSpc>
              <a:buClr>
                <a:srgbClr val="F1AA3F"/>
              </a:buClr>
              <a:buFont typeface="Wingdings" pitchFamily="2" charset="2"/>
              <a:buChar char="Ø"/>
            </a:pPr>
            <a:r>
              <a:rPr lang="en-US" sz="5800" dirty="0">
                <a:solidFill>
                  <a:srgbClr val="005493"/>
                </a:solidFill>
                <a:latin typeface="Candara" panose="020E0502030303020204" pitchFamily="34" charset="0"/>
              </a:rPr>
              <a:t>No one or two individuals should dominate. </a:t>
            </a:r>
          </a:p>
          <a:p>
            <a:pPr marL="696913" indent="-696913" fontAlgn="auto">
              <a:lnSpc>
                <a:spcPct val="160000"/>
              </a:lnSpc>
              <a:buClr>
                <a:srgbClr val="F1AA3F"/>
              </a:buClr>
              <a:buFont typeface="Wingdings" pitchFamily="2" charset="2"/>
              <a:buChar char="Ø"/>
            </a:pPr>
            <a:r>
              <a:rPr lang="en-US" sz="5800" dirty="0">
                <a:solidFill>
                  <a:srgbClr val="005493"/>
                </a:solidFill>
                <a:latin typeface="Candara" panose="020E0502030303020204" pitchFamily="34" charset="0"/>
              </a:rPr>
              <a:t>Maintain an open and respectful atmosphere. </a:t>
            </a:r>
          </a:p>
          <a:p>
            <a:pPr marL="696913" indent="-696913" fontAlgn="auto">
              <a:lnSpc>
                <a:spcPct val="160000"/>
              </a:lnSpc>
              <a:buClr>
                <a:srgbClr val="F1AA3F"/>
              </a:buClr>
              <a:buFont typeface="Wingdings" pitchFamily="2" charset="2"/>
              <a:buChar char="Ø"/>
            </a:pPr>
            <a:r>
              <a:rPr lang="en-US" sz="5800" dirty="0">
                <a:solidFill>
                  <a:srgbClr val="005493"/>
                </a:solidFill>
                <a:latin typeface="Candara" panose="020E0502030303020204" pitchFamily="34" charset="0"/>
              </a:rPr>
              <a:t>Everyone is encouraged to participate. </a:t>
            </a:r>
          </a:p>
          <a:p>
            <a:pPr marL="0" indent="0">
              <a:buNone/>
            </a:pPr>
            <a:endParaRPr lang="en-US" dirty="0"/>
          </a:p>
        </p:txBody>
      </p:sp>
    </p:spTree>
    <p:extLst>
      <p:ext uri="{BB962C8B-B14F-4D97-AF65-F5344CB8AC3E}">
        <p14:creationId xmlns:p14="http://schemas.microsoft.com/office/powerpoint/2010/main" val="276011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DA5A-065D-2F44-94DD-2E794AE435CD}"/>
              </a:ext>
            </a:extLst>
          </p:cNvPr>
          <p:cNvSpPr>
            <a:spLocks noGrp="1"/>
          </p:cNvSpPr>
          <p:nvPr>
            <p:ph type="title"/>
          </p:nvPr>
        </p:nvSpPr>
        <p:spPr>
          <a:xfrm>
            <a:off x="913356" y="2482023"/>
            <a:ext cx="10515600" cy="1325563"/>
          </a:xfrm>
        </p:spPr>
        <p:txBody>
          <a:bodyPr>
            <a:normAutofit/>
          </a:bodyPr>
          <a:lstStyle/>
          <a:p>
            <a:pPr algn="ctr"/>
            <a:r>
              <a:rPr lang="en-US" b="1" dirty="0">
                <a:solidFill>
                  <a:srgbClr val="273777"/>
                </a:solidFill>
                <a:latin typeface="Gill Sans MT" panose="020B0502020104020203" pitchFamily="34" charset="77"/>
              </a:rPr>
              <a:t>STARTER VIDEO</a:t>
            </a:r>
            <a:br>
              <a:rPr lang="en-US" b="1" dirty="0">
                <a:solidFill>
                  <a:srgbClr val="273777"/>
                </a:solidFill>
                <a:latin typeface="Gill Sans MT" panose="020B0502020104020203" pitchFamily="34" charset="77"/>
              </a:rPr>
            </a:br>
            <a:r>
              <a:rPr lang="en-US" sz="1600" b="1" dirty="0">
                <a:solidFill>
                  <a:srgbClr val="273777"/>
                </a:solidFill>
                <a:latin typeface="Gill Sans MT" panose="020B0502020104020203" pitchFamily="34" charset="77"/>
                <a:hlinkClick r:id="rId2"/>
              </a:rPr>
              <a:t>https://</a:t>
            </a:r>
            <a:r>
              <a:rPr lang="en-US" sz="1600" b="1" dirty="0" err="1">
                <a:solidFill>
                  <a:srgbClr val="273777"/>
                </a:solidFill>
                <a:latin typeface="Gill Sans MT" panose="020B0502020104020203" pitchFamily="34" charset="77"/>
                <a:hlinkClick r:id="rId2"/>
              </a:rPr>
              <a:t>www.nifi.org</a:t>
            </a:r>
            <a:r>
              <a:rPr lang="en-US" sz="1600" b="1" dirty="0">
                <a:solidFill>
                  <a:srgbClr val="273777"/>
                </a:solidFill>
                <a:latin typeface="Gill Sans MT" panose="020B0502020104020203" pitchFamily="34" charset="77"/>
                <a:hlinkClick r:id="rId2"/>
              </a:rPr>
              <a:t>/</a:t>
            </a:r>
            <a:r>
              <a:rPr lang="en-US" sz="1600" b="1" dirty="0" err="1">
                <a:solidFill>
                  <a:srgbClr val="273777"/>
                </a:solidFill>
                <a:latin typeface="Gill Sans MT" panose="020B0502020104020203" pitchFamily="34" charset="77"/>
                <a:hlinkClick r:id="rId2"/>
              </a:rPr>
              <a:t>en</a:t>
            </a:r>
            <a:r>
              <a:rPr lang="en-US" sz="1600" b="1" dirty="0">
                <a:solidFill>
                  <a:srgbClr val="273777"/>
                </a:solidFill>
                <a:latin typeface="Gill Sans MT" panose="020B0502020104020203" pitchFamily="34" charset="77"/>
                <a:hlinkClick r:id="rId2"/>
              </a:rPr>
              <a:t>/issue-guide/health-care-2020</a:t>
            </a:r>
            <a:endParaRPr lang="en-US" sz="1600" b="1" dirty="0">
              <a:solidFill>
                <a:srgbClr val="273777"/>
              </a:solidFill>
              <a:latin typeface="Gill Sans MT" panose="020B0502020104020203" pitchFamily="34" charset="77"/>
            </a:endParaRPr>
          </a:p>
        </p:txBody>
      </p:sp>
    </p:spTree>
    <p:extLst>
      <p:ext uri="{BB962C8B-B14F-4D97-AF65-F5344CB8AC3E}">
        <p14:creationId xmlns:p14="http://schemas.microsoft.com/office/powerpoint/2010/main" val="1032661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B0633E69-5017-D748-9218-B9AA76407DCB}"/>
              </a:ext>
            </a:extLst>
          </p:cNvPr>
          <p:cNvPicPr>
            <a:picLocks noGrp="1" noChangeAspect="1"/>
          </p:cNvPicPr>
          <p:nvPr>
            <p:ph sz="half" idx="1"/>
          </p:nvPr>
        </p:nvPicPr>
        <p:blipFill>
          <a:blip r:embed="rId2"/>
          <a:stretch>
            <a:fillRect/>
          </a:stretch>
        </p:blipFill>
        <p:spPr>
          <a:xfrm>
            <a:off x="1577967" y="0"/>
            <a:ext cx="9086988" cy="6675120"/>
          </a:xfrm>
        </p:spPr>
      </p:pic>
    </p:spTree>
    <p:extLst>
      <p:ext uri="{BB962C8B-B14F-4D97-AF65-F5344CB8AC3E}">
        <p14:creationId xmlns:p14="http://schemas.microsoft.com/office/powerpoint/2010/main" val="39874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DCAF-3909-C745-91E7-763BF0633051}"/>
              </a:ext>
            </a:extLst>
          </p:cNvPr>
          <p:cNvSpPr>
            <a:spLocks noGrp="1"/>
          </p:cNvSpPr>
          <p:nvPr>
            <p:ph type="title"/>
          </p:nvPr>
        </p:nvSpPr>
        <p:spPr>
          <a:xfrm>
            <a:off x="838200" y="365126"/>
            <a:ext cx="10515600" cy="632402"/>
          </a:xfrm>
        </p:spPr>
        <p:txBody>
          <a:bodyPr>
            <a:normAutofit/>
          </a:bodyPr>
          <a:lstStyle/>
          <a:p>
            <a:pPr algn="ctr"/>
            <a:r>
              <a:rPr lang="en-US" sz="3200" b="1" dirty="0">
                <a:solidFill>
                  <a:srgbClr val="005493"/>
                </a:solidFill>
                <a:latin typeface="Gill Sans MT" panose="020B0502020104020203" pitchFamily="34" charset="77"/>
              </a:rPr>
              <a:t>Option 1: Ensure Health Care for All</a:t>
            </a:r>
            <a:endParaRPr lang="en-US" sz="3200" dirty="0"/>
          </a:p>
        </p:txBody>
      </p:sp>
      <p:sp>
        <p:nvSpPr>
          <p:cNvPr id="3" name="Content Placeholder 2">
            <a:extLst>
              <a:ext uri="{FF2B5EF4-FFF2-40B4-BE49-F238E27FC236}">
                <a16:creationId xmlns:a16="http://schemas.microsoft.com/office/drawing/2014/main" id="{EA01A44F-A86E-134A-8B12-05502AB256A4}"/>
              </a:ext>
            </a:extLst>
          </p:cNvPr>
          <p:cNvSpPr>
            <a:spLocks noGrp="1"/>
          </p:cNvSpPr>
          <p:nvPr>
            <p:ph idx="1"/>
          </p:nvPr>
        </p:nvSpPr>
        <p:spPr>
          <a:xfrm>
            <a:off x="838200" y="997528"/>
            <a:ext cx="10515600" cy="3916217"/>
          </a:xfrm>
        </p:spPr>
        <p:txBody>
          <a:bodyPr>
            <a:normAutofit fontScale="32500" lnSpcReduction="20000"/>
          </a:bodyPr>
          <a:lstStyle/>
          <a:p>
            <a:pPr marL="0" indent="0">
              <a:lnSpc>
                <a:spcPct val="170000"/>
              </a:lnSpc>
              <a:buNone/>
            </a:pPr>
            <a:r>
              <a:rPr lang="en-US" sz="5800" b="1" dirty="0">
                <a:solidFill>
                  <a:srgbClr val="005493"/>
                </a:solidFill>
                <a:latin typeface="Candara" panose="020E0502030303020204" pitchFamily="34" charset="0"/>
              </a:rPr>
              <a:t>This option says that all Americans deserve health-care coverage and the fairest way to provide it is to create a single public health insurance program similar to Medicare that covers everybody. </a:t>
            </a:r>
            <a:endParaRPr lang="en-US" sz="2500" dirty="0">
              <a:latin typeface="Candara" panose="020E0502030303020204" pitchFamily="34" charset="0"/>
            </a:endParaRPr>
          </a:p>
          <a:p>
            <a:pPr>
              <a:lnSpc>
                <a:spcPct val="150000"/>
              </a:lnSpc>
              <a:buClr>
                <a:srgbClr val="F1AA3F"/>
              </a:buClr>
              <a:buFont typeface="Wingdings" pitchFamily="2" charset="2"/>
              <a:buChar char="Ø"/>
            </a:pPr>
            <a:r>
              <a:rPr lang="en-US" sz="5800" dirty="0">
                <a:latin typeface="Candara" panose="020E0502030303020204" pitchFamily="34" charset="0"/>
              </a:rPr>
              <a:t>Our current confusing mix of private and public payers leaves even many people who have insurance struggling to afford co-pays, deductibles, premiums, and out-of-pocket expenses as well as worried that they will lose their coverage altogether. </a:t>
            </a:r>
          </a:p>
          <a:p>
            <a:pPr>
              <a:lnSpc>
                <a:spcPct val="150000"/>
              </a:lnSpc>
              <a:buClr>
                <a:srgbClr val="F1AA3F"/>
              </a:buClr>
              <a:buFont typeface="Wingdings" pitchFamily="2" charset="2"/>
              <a:buChar char="Ø"/>
            </a:pPr>
            <a:r>
              <a:rPr lang="en-US" sz="5800" dirty="0">
                <a:latin typeface="Candara" panose="020E0502030303020204" pitchFamily="34" charset="0"/>
              </a:rPr>
              <a:t>Every developed country except the United States provides its citizens with some type of universal coverage that includes both health services and protection from unaffordable costs. </a:t>
            </a:r>
          </a:p>
          <a:p>
            <a:pPr>
              <a:lnSpc>
                <a:spcPct val="150000"/>
              </a:lnSpc>
              <a:buClr>
                <a:srgbClr val="F1AA3F"/>
              </a:buClr>
              <a:buFont typeface="Wingdings" pitchFamily="2" charset="2"/>
              <a:buChar char="Ø"/>
            </a:pPr>
            <a:r>
              <a:rPr lang="en-US" sz="5800" dirty="0">
                <a:latin typeface="Candara" panose="020E0502030303020204" pitchFamily="34" charset="0"/>
              </a:rPr>
              <a:t>Health care should not depend on a person’s income, job, or medical history. </a:t>
            </a:r>
          </a:p>
          <a:p>
            <a:pPr marL="0" indent="0">
              <a:buNone/>
            </a:pPr>
            <a:endParaRPr lang="en-US" sz="5500" b="1" dirty="0">
              <a:solidFill>
                <a:srgbClr val="005493"/>
              </a:solidFill>
              <a:latin typeface="Candara" panose="020E0502030303020204" pitchFamily="34" charset="0"/>
            </a:endParaRPr>
          </a:p>
          <a:p>
            <a:pPr marL="0" indent="0">
              <a:buNone/>
            </a:pPr>
            <a:endParaRPr lang="en-US" dirty="0"/>
          </a:p>
        </p:txBody>
      </p:sp>
      <p:sp>
        <p:nvSpPr>
          <p:cNvPr id="6" name="TextBox 5">
            <a:extLst>
              <a:ext uri="{FF2B5EF4-FFF2-40B4-BE49-F238E27FC236}">
                <a16:creationId xmlns:a16="http://schemas.microsoft.com/office/drawing/2014/main" id="{DAA5DDA1-D284-2349-902C-C5842E751540}"/>
              </a:ext>
            </a:extLst>
          </p:cNvPr>
          <p:cNvSpPr txBox="1"/>
          <p:nvPr/>
        </p:nvSpPr>
        <p:spPr>
          <a:xfrm>
            <a:off x="838200" y="4876799"/>
            <a:ext cx="10515600" cy="1269707"/>
          </a:xfrm>
          <a:prstGeom prst="rect">
            <a:avLst/>
          </a:prstGeom>
          <a:solidFill>
            <a:srgbClr val="00A887">
              <a:alpha val="60000"/>
            </a:srgbClr>
          </a:solidFill>
        </p:spPr>
        <p:txBody>
          <a:bodyPr wrap="square" rtlCol="0">
            <a:spAutoFit/>
          </a:bodyPr>
          <a:lstStyle/>
          <a:p>
            <a:r>
              <a:rPr lang="en-US" sz="1900" b="1" dirty="0">
                <a:solidFill>
                  <a:srgbClr val="004A85"/>
                </a:solidFill>
                <a:latin typeface="Candara" panose="020E0502030303020204" pitchFamily="34" charset="0"/>
              </a:rPr>
              <a:t>A Primary Drawback </a:t>
            </a:r>
            <a:endParaRPr lang="en-US" sz="1900" dirty="0">
              <a:solidFill>
                <a:srgbClr val="004A85"/>
              </a:solidFill>
              <a:latin typeface="Candara" panose="020E0502030303020204" pitchFamily="34" charset="0"/>
            </a:endParaRPr>
          </a:p>
          <a:p>
            <a:pPr lvl="1">
              <a:lnSpc>
                <a:spcPct val="170000"/>
              </a:lnSpc>
            </a:pPr>
            <a:r>
              <a:rPr lang="en-US" i="1" dirty="0">
                <a:latin typeface="Candara" panose="020E0502030303020204" pitchFamily="34" charset="0"/>
              </a:rPr>
              <a:t>This drastic overhaul would eliminate private, job-based insurance that now covers 181 million Americans and create a huge new government responsibility and bureaucracy. </a:t>
            </a:r>
            <a:endParaRPr lang="en-US" dirty="0">
              <a:latin typeface="Candara" panose="020E0502030303020204" pitchFamily="34" charset="0"/>
            </a:endParaRPr>
          </a:p>
        </p:txBody>
      </p:sp>
    </p:spTree>
    <p:extLst>
      <p:ext uri="{BB962C8B-B14F-4D97-AF65-F5344CB8AC3E}">
        <p14:creationId xmlns:p14="http://schemas.microsoft.com/office/powerpoint/2010/main" val="553546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E598236-A828-E748-B0D7-AFD130C2F22C}"/>
              </a:ext>
            </a:extLst>
          </p:cNvPr>
          <p:cNvPicPr>
            <a:picLocks noGrp="1" noChangeAspect="1"/>
          </p:cNvPicPr>
          <p:nvPr>
            <p:ph idx="1"/>
          </p:nvPr>
        </p:nvPicPr>
        <p:blipFill>
          <a:blip r:embed="rId2"/>
          <a:stretch>
            <a:fillRect/>
          </a:stretch>
        </p:blipFill>
        <p:spPr>
          <a:xfrm>
            <a:off x="354330" y="417352"/>
            <a:ext cx="11503222" cy="6126480"/>
          </a:xfrm>
        </p:spPr>
      </p:pic>
    </p:spTree>
    <p:extLst>
      <p:ext uri="{BB962C8B-B14F-4D97-AF65-F5344CB8AC3E}">
        <p14:creationId xmlns:p14="http://schemas.microsoft.com/office/powerpoint/2010/main" val="1962439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C536-DC6C-4F4B-BF35-D7AC0E6C4EA1}"/>
              </a:ext>
            </a:extLst>
          </p:cNvPr>
          <p:cNvSpPr>
            <a:spLocks noGrp="1"/>
          </p:cNvSpPr>
          <p:nvPr>
            <p:ph type="title"/>
          </p:nvPr>
        </p:nvSpPr>
        <p:spPr>
          <a:xfrm>
            <a:off x="839788" y="365125"/>
            <a:ext cx="10515600" cy="640715"/>
          </a:xfrm>
        </p:spPr>
        <p:txBody>
          <a:bodyPr>
            <a:normAutofit/>
          </a:bodyPr>
          <a:lstStyle/>
          <a:p>
            <a:pPr algn="ctr"/>
            <a:r>
              <a:rPr lang="en-US" sz="3600" b="1" dirty="0">
                <a:solidFill>
                  <a:srgbClr val="005493"/>
                </a:solidFill>
                <a:latin typeface="Gill Sans MT" panose="020B0502020104020203" pitchFamily="34" charset="77"/>
              </a:rPr>
              <a:t>Option 1: Ensure Health Care for All</a:t>
            </a:r>
          </a:p>
        </p:txBody>
      </p:sp>
      <p:sp>
        <p:nvSpPr>
          <p:cNvPr id="3" name="Text Placeholder 2">
            <a:extLst>
              <a:ext uri="{FF2B5EF4-FFF2-40B4-BE49-F238E27FC236}">
                <a16:creationId xmlns:a16="http://schemas.microsoft.com/office/drawing/2014/main" id="{18138D1B-4D9B-1E46-A2B2-ED36DFFC2926}"/>
              </a:ext>
            </a:extLst>
          </p:cNvPr>
          <p:cNvSpPr>
            <a:spLocks noGrp="1"/>
          </p:cNvSpPr>
          <p:nvPr>
            <p:ph type="body" idx="1"/>
          </p:nvPr>
        </p:nvSpPr>
        <p:spPr>
          <a:xfrm>
            <a:off x="563875" y="1191327"/>
            <a:ext cx="5433691" cy="421957"/>
          </a:xfrm>
          <a:solidFill>
            <a:srgbClr val="359CDA"/>
          </a:solidFill>
        </p:spPr>
        <p:txBody>
          <a:bodyPr/>
          <a:lstStyle/>
          <a:p>
            <a:r>
              <a:rPr lang="en-US" dirty="0">
                <a:solidFill>
                  <a:schemeClr val="bg1"/>
                </a:solidFill>
              </a:rPr>
              <a:t>Possible Actions	</a:t>
            </a:r>
          </a:p>
        </p:txBody>
      </p:sp>
      <p:sp>
        <p:nvSpPr>
          <p:cNvPr id="4" name="Content Placeholder 3">
            <a:extLst>
              <a:ext uri="{FF2B5EF4-FFF2-40B4-BE49-F238E27FC236}">
                <a16:creationId xmlns:a16="http://schemas.microsoft.com/office/drawing/2014/main" id="{5AF8BBBF-CB97-8C45-A5F3-12F2D71E6688}"/>
              </a:ext>
            </a:extLst>
          </p:cNvPr>
          <p:cNvSpPr>
            <a:spLocks noGrp="1"/>
          </p:cNvSpPr>
          <p:nvPr>
            <p:ph sz="half" idx="2"/>
          </p:nvPr>
        </p:nvSpPr>
        <p:spPr>
          <a:xfrm>
            <a:off x="563876" y="1597977"/>
            <a:ext cx="5433693" cy="1152525"/>
          </a:xfrm>
          <a:solidFill>
            <a:srgbClr val="DCE9F8"/>
          </a:solidFill>
        </p:spPr>
        <p:txBody>
          <a:bodyPr>
            <a:normAutofit/>
          </a:bodyPr>
          <a:lstStyle/>
          <a:p>
            <a:pPr marL="0" indent="0">
              <a:buNone/>
            </a:pPr>
            <a:r>
              <a:rPr lang="en-US" sz="1800" dirty="0">
                <a:latin typeface="Candara" panose="020E0502030303020204" pitchFamily="34" charset="0"/>
              </a:rPr>
              <a:t>Immediately bring the 28 million people who do not have health insurance into a new public plan similar to Medicare. No American should have to go without insurance.</a:t>
            </a:r>
          </a:p>
          <a:p>
            <a:pPr marL="0" indent="0">
              <a:buNone/>
            </a:pPr>
            <a:endParaRPr lang="en-US" sz="1800" dirty="0">
              <a:latin typeface="Candara" panose="020E0502030303020204" pitchFamily="34" charset="0"/>
            </a:endParaRPr>
          </a:p>
        </p:txBody>
      </p:sp>
      <p:sp>
        <p:nvSpPr>
          <p:cNvPr id="5" name="Text Placeholder 4">
            <a:extLst>
              <a:ext uri="{FF2B5EF4-FFF2-40B4-BE49-F238E27FC236}">
                <a16:creationId xmlns:a16="http://schemas.microsoft.com/office/drawing/2014/main" id="{B37A3082-E301-6840-9C24-10859F12C08C}"/>
              </a:ext>
            </a:extLst>
          </p:cNvPr>
          <p:cNvSpPr>
            <a:spLocks noGrp="1"/>
          </p:cNvSpPr>
          <p:nvPr>
            <p:ph type="body" sz="quarter" idx="3"/>
          </p:nvPr>
        </p:nvSpPr>
        <p:spPr>
          <a:xfrm>
            <a:off x="6377142" y="1191327"/>
            <a:ext cx="5433692" cy="421957"/>
          </a:xfrm>
          <a:solidFill>
            <a:srgbClr val="273777">
              <a:alpha val="90980"/>
            </a:srgbClr>
          </a:solidFill>
        </p:spPr>
        <p:txBody>
          <a:bodyPr/>
          <a:lstStyle/>
          <a:p>
            <a:r>
              <a:rPr lang="en-US" dirty="0">
                <a:solidFill>
                  <a:schemeClr val="bg1"/>
                </a:solidFill>
              </a:rPr>
              <a:t>Drawbacks</a:t>
            </a:r>
          </a:p>
        </p:txBody>
      </p:sp>
      <p:sp>
        <p:nvSpPr>
          <p:cNvPr id="6" name="Content Placeholder 5">
            <a:extLst>
              <a:ext uri="{FF2B5EF4-FFF2-40B4-BE49-F238E27FC236}">
                <a16:creationId xmlns:a16="http://schemas.microsoft.com/office/drawing/2014/main" id="{C7753E4B-D0E1-3240-B679-171F6E3CF00B}"/>
              </a:ext>
            </a:extLst>
          </p:cNvPr>
          <p:cNvSpPr>
            <a:spLocks noGrp="1"/>
          </p:cNvSpPr>
          <p:nvPr>
            <p:ph sz="quarter" idx="4"/>
          </p:nvPr>
        </p:nvSpPr>
        <p:spPr>
          <a:xfrm>
            <a:off x="6377144" y="1597037"/>
            <a:ext cx="5433692" cy="1152525"/>
          </a:xfrm>
          <a:solidFill>
            <a:srgbClr val="DBE7F6"/>
          </a:solidFill>
        </p:spPr>
        <p:txBody>
          <a:bodyPr>
            <a:normAutofit/>
          </a:bodyPr>
          <a:lstStyle/>
          <a:p>
            <a:pPr marL="0" indent="0">
              <a:buNone/>
            </a:pPr>
            <a:r>
              <a:rPr lang="en-US" sz="1800" dirty="0"/>
              <a:t>The United States is already deeply in debt and can’t afford a new government benefit. Expanding Medicare could divert care from the seniors and people with disabilities it was created to serve.</a:t>
            </a:r>
          </a:p>
        </p:txBody>
      </p:sp>
      <p:sp>
        <p:nvSpPr>
          <p:cNvPr id="7" name="Content Placeholder 3">
            <a:extLst>
              <a:ext uri="{FF2B5EF4-FFF2-40B4-BE49-F238E27FC236}">
                <a16:creationId xmlns:a16="http://schemas.microsoft.com/office/drawing/2014/main" id="{046FC203-3A03-7A48-8201-F4D5EC66724C}"/>
              </a:ext>
            </a:extLst>
          </p:cNvPr>
          <p:cNvSpPr txBox="1">
            <a:spLocks/>
          </p:cNvSpPr>
          <p:nvPr/>
        </p:nvSpPr>
        <p:spPr>
          <a:xfrm>
            <a:off x="563875" y="2749561"/>
            <a:ext cx="5433693" cy="1152525"/>
          </a:xfrm>
          <a:prstGeom prst="rect">
            <a:avLst/>
          </a:prstGeom>
          <a:solidFill>
            <a:srgbClr val="FFD7AC"/>
          </a:solid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Candara" panose="020E0502030303020204" pitchFamily="34" charset="0"/>
              </a:rPr>
              <a:t>Move people with private and job-based insurance onto the public plan. Having a single payer will simplify our complicated system and save on paperwork and administrative costs.</a:t>
            </a:r>
          </a:p>
          <a:p>
            <a:pPr marL="0" indent="0">
              <a:buFont typeface="Arial" panose="020B0604020202020204" pitchFamily="34" charset="0"/>
              <a:buNone/>
            </a:pPr>
            <a:endParaRPr lang="en-US" sz="1800" dirty="0">
              <a:latin typeface="Candara" panose="020E0502030303020204" pitchFamily="34" charset="0"/>
            </a:endParaRPr>
          </a:p>
        </p:txBody>
      </p:sp>
      <p:sp>
        <p:nvSpPr>
          <p:cNvPr id="8" name="Content Placeholder 3">
            <a:extLst>
              <a:ext uri="{FF2B5EF4-FFF2-40B4-BE49-F238E27FC236}">
                <a16:creationId xmlns:a16="http://schemas.microsoft.com/office/drawing/2014/main" id="{31D2FBD7-93CF-3446-A644-A3CA7B466843}"/>
              </a:ext>
            </a:extLst>
          </p:cNvPr>
          <p:cNvSpPr txBox="1">
            <a:spLocks/>
          </p:cNvSpPr>
          <p:nvPr/>
        </p:nvSpPr>
        <p:spPr>
          <a:xfrm>
            <a:off x="6377143" y="2749562"/>
            <a:ext cx="5433693" cy="1152525"/>
          </a:xfrm>
          <a:prstGeom prst="rect">
            <a:avLst/>
          </a:prstGeom>
          <a:solidFill>
            <a:srgbClr val="FFD7AC"/>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Candara" panose="020E0502030303020204" pitchFamily="34" charset="0"/>
              </a:rPr>
              <a:t>Forcing people onto a Medicare-like plan whether they want it or not would upend our entire healthcare system. Individuals and employers may save on premiums but may well have to pay new taxes.</a:t>
            </a:r>
          </a:p>
          <a:p>
            <a:pPr marL="0" indent="0">
              <a:buFont typeface="Arial" panose="020B0604020202020204" pitchFamily="34" charset="0"/>
              <a:buNone/>
            </a:pPr>
            <a:endParaRPr lang="en-US" sz="1800" dirty="0">
              <a:latin typeface="Candara" panose="020E0502030303020204" pitchFamily="34" charset="0"/>
            </a:endParaRPr>
          </a:p>
        </p:txBody>
      </p:sp>
      <p:sp>
        <p:nvSpPr>
          <p:cNvPr id="9" name="Content Placeholder 3">
            <a:extLst>
              <a:ext uri="{FF2B5EF4-FFF2-40B4-BE49-F238E27FC236}">
                <a16:creationId xmlns:a16="http://schemas.microsoft.com/office/drawing/2014/main" id="{EDAE27EF-36FE-8444-A4F4-C9BD2303D223}"/>
              </a:ext>
            </a:extLst>
          </p:cNvPr>
          <p:cNvSpPr txBox="1">
            <a:spLocks/>
          </p:cNvSpPr>
          <p:nvPr/>
        </p:nvSpPr>
        <p:spPr>
          <a:xfrm>
            <a:off x="563875" y="3888218"/>
            <a:ext cx="5433693" cy="1152525"/>
          </a:xfrm>
          <a:prstGeom prst="rect">
            <a:avLst/>
          </a:prstGeom>
          <a:solidFill>
            <a:srgbClr val="FFF4E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Candara" panose="020E0502030303020204" pitchFamily="34" charset="0"/>
              </a:rPr>
              <a:t>Use government’s enormous purchasing power to force hospitals, doctors, and drug companies to drop and hold down prices.</a:t>
            </a:r>
          </a:p>
          <a:p>
            <a:pPr marL="0" indent="0">
              <a:buFont typeface="Arial" panose="020B0604020202020204" pitchFamily="34" charset="0"/>
              <a:buNone/>
            </a:pPr>
            <a:endParaRPr lang="en-US" sz="1800" dirty="0">
              <a:latin typeface="Candara" panose="020E0502030303020204" pitchFamily="34" charset="0"/>
            </a:endParaRPr>
          </a:p>
        </p:txBody>
      </p:sp>
      <p:sp>
        <p:nvSpPr>
          <p:cNvPr id="10" name="Content Placeholder 3">
            <a:extLst>
              <a:ext uri="{FF2B5EF4-FFF2-40B4-BE49-F238E27FC236}">
                <a16:creationId xmlns:a16="http://schemas.microsoft.com/office/drawing/2014/main" id="{14A8FA76-65D8-9C43-9EAA-4594FF08F9EC}"/>
              </a:ext>
            </a:extLst>
          </p:cNvPr>
          <p:cNvSpPr txBox="1">
            <a:spLocks/>
          </p:cNvSpPr>
          <p:nvPr/>
        </p:nvSpPr>
        <p:spPr>
          <a:xfrm>
            <a:off x="6377142" y="3902087"/>
            <a:ext cx="5433693" cy="1152525"/>
          </a:xfrm>
          <a:prstGeom prst="rect">
            <a:avLst/>
          </a:prstGeom>
          <a:solidFill>
            <a:srgbClr val="FFF4E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Candara" panose="020E0502030303020204" pitchFamily="34" charset="0"/>
              </a:rPr>
              <a:t>Since the government pays less, this could discourage people from going into the medical field and lead to doctor and nurse shortages.</a:t>
            </a:r>
          </a:p>
          <a:p>
            <a:pPr marL="0" indent="0">
              <a:buFont typeface="Arial" panose="020B0604020202020204" pitchFamily="34" charset="0"/>
              <a:buNone/>
            </a:pPr>
            <a:endParaRPr lang="en-US" sz="1800" dirty="0">
              <a:latin typeface="Candara" panose="020E0502030303020204" pitchFamily="34" charset="0"/>
            </a:endParaRPr>
          </a:p>
        </p:txBody>
      </p:sp>
      <p:sp>
        <p:nvSpPr>
          <p:cNvPr id="11" name="Content Placeholder 3">
            <a:extLst>
              <a:ext uri="{FF2B5EF4-FFF2-40B4-BE49-F238E27FC236}">
                <a16:creationId xmlns:a16="http://schemas.microsoft.com/office/drawing/2014/main" id="{4898628D-1850-C44C-BF35-4E39F89CFF73}"/>
              </a:ext>
            </a:extLst>
          </p:cNvPr>
          <p:cNvSpPr txBox="1">
            <a:spLocks/>
          </p:cNvSpPr>
          <p:nvPr/>
        </p:nvSpPr>
        <p:spPr>
          <a:xfrm>
            <a:off x="563875" y="5038365"/>
            <a:ext cx="5433693" cy="1152525"/>
          </a:xfrm>
          <a:prstGeom prst="rect">
            <a:avLst/>
          </a:prstGeom>
          <a:solidFill>
            <a:srgbClr val="C3C2D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Candara" panose="020E0502030303020204" pitchFamily="34" charset="0"/>
              </a:rPr>
              <a:t>Outlaw astronomical jury awards for malpractice. The fear of lawsuits drives doctors to order unnecessary tests and pass on the high costs of malpractice insurance.</a:t>
            </a:r>
          </a:p>
          <a:p>
            <a:pPr marL="0" indent="0">
              <a:buFont typeface="Arial" panose="020B0604020202020204" pitchFamily="34" charset="0"/>
              <a:buNone/>
            </a:pPr>
            <a:endParaRPr lang="en-US" sz="1800" dirty="0">
              <a:latin typeface="Candara" panose="020E0502030303020204" pitchFamily="34" charset="0"/>
            </a:endParaRPr>
          </a:p>
        </p:txBody>
      </p:sp>
      <p:sp>
        <p:nvSpPr>
          <p:cNvPr id="12" name="Content Placeholder 3">
            <a:extLst>
              <a:ext uri="{FF2B5EF4-FFF2-40B4-BE49-F238E27FC236}">
                <a16:creationId xmlns:a16="http://schemas.microsoft.com/office/drawing/2014/main" id="{03A06165-C394-FC4B-8267-DDE40A2B49E1}"/>
              </a:ext>
            </a:extLst>
          </p:cNvPr>
          <p:cNvSpPr txBox="1">
            <a:spLocks/>
          </p:cNvSpPr>
          <p:nvPr/>
        </p:nvSpPr>
        <p:spPr>
          <a:xfrm>
            <a:off x="6377141" y="5038365"/>
            <a:ext cx="5433693" cy="1152525"/>
          </a:xfrm>
          <a:prstGeom prst="rect">
            <a:avLst/>
          </a:prstGeom>
          <a:solidFill>
            <a:srgbClr val="C3C2D4"/>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Candara" panose="020E0502030303020204" pitchFamily="34" charset="0"/>
              </a:rPr>
              <a:t>We will lose an important way of making sure doctors and hospitals are more careful. Medical errors kill up to 250,000 Americans a year.</a:t>
            </a:r>
          </a:p>
          <a:p>
            <a:pPr marL="0" indent="0">
              <a:buFont typeface="Arial" panose="020B0604020202020204" pitchFamily="34" charset="0"/>
              <a:buNone/>
            </a:pPr>
            <a:endParaRPr lang="en-US" sz="1800" dirty="0">
              <a:latin typeface="Candara" panose="020E0502030303020204" pitchFamily="34" charset="0"/>
            </a:endParaRPr>
          </a:p>
        </p:txBody>
      </p:sp>
      <p:sp>
        <p:nvSpPr>
          <p:cNvPr id="14" name="TextBox 13">
            <a:extLst>
              <a:ext uri="{FF2B5EF4-FFF2-40B4-BE49-F238E27FC236}">
                <a16:creationId xmlns:a16="http://schemas.microsoft.com/office/drawing/2014/main" id="{C74473DC-A8E1-524F-A470-21779AF979BB}"/>
              </a:ext>
            </a:extLst>
          </p:cNvPr>
          <p:cNvSpPr txBox="1"/>
          <p:nvPr/>
        </p:nvSpPr>
        <p:spPr>
          <a:xfrm>
            <a:off x="563875" y="6215848"/>
            <a:ext cx="5433693" cy="461665"/>
          </a:xfrm>
          <a:prstGeom prst="rect">
            <a:avLst/>
          </a:prstGeom>
          <a:noFill/>
        </p:spPr>
        <p:txBody>
          <a:bodyPr wrap="square" rtlCol="0">
            <a:spAutoFit/>
          </a:bodyPr>
          <a:lstStyle/>
          <a:p>
            <a:pPr algn="ctr"/>
            <a:r>
              <a:rPr lang="en-US" sz="2400" b="1" dirty="0">
                <a:solidFill>
                  <a:srgbClr val="004A85"/>
                </a:solidFill>
                <a:latin typeface="Candara" panose="020E0502030303020204" pitchFamily="34" charset="0"/>
              </a:rPr>
              <a:t>What else?</a:t>
            </a:r>
          </a:p>
        </p:txBody>
      </p:sp>
      <p:sp>
        <p:nvSpPr>
          <p:cNvPr id="15" name="TextBox 14">
            <a:extLst>
              <a:ext uri="{FF2B5EF4-FFF2-40B4-BE49-F238E27FC236}">
                <a16:creationId xmlns:a16="http://schemas.microsoft.com/office/drawing/2014/main" id="{598E4F62-AABF-0043-BF58-6A56C1139F25}"/>
              </a:ext>
            </a:extLst>
          </p:cNvPr>
          <p:cNvSpPr txBox="1"/>
          <p:nvPr/>
        </p:nvSpPr>
        <p:spPr>
          <a:xfrm>
            <a:off x="6377141" y="6205894"/>
            <a:ext cx="5433693" cy="461665"/>
          </a:xfrm>
          <a:prstGeom prst="rect">
            <a:avLst/>
          </a:prstGeom>
          <a:noFill/>
        </p:spPr>
        <p:txBody>
          <a:bodyPr wrap="square" rtlCol="0">
            <a:spAutoFit/>
          </a:bodyPr>
          <a:lstStyle/>
          <a:p>
            <a:pPr algn="ctr"/>
            <a:r>
              <a:rPr lang="en-US" sz="2400" b="1" dirty="0">
                <a:solidFill>
                  <a:srgbClr val="004A85"/>
                </a:solidFill>
                <a:latin typeface="Candara" panose="020E0502030303020204" pitchFamily="34" charset="0"/>
              </a:rPr>
              <a:t>The trade-off?</a:t>
            </a:r>
          </a:p>
        </p:txBody>
      </p:sp>
    </p:spTree>
    <p:extLst>
      <p:ext uri="{BB962C8B-B14F-4D97-AF65-F5344CB8AC3E}">
        <p14:creationId xmlns:p14="http://schemas.microsoft.com/office/powerpoint/2010/main" val="3997970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DCAF-3909-C745-91E7-763BF0633051}"/>
              </a:ext>
            </a:extLst>
          </p:cNvPr>
          <p:cNvSpPr>
            <a:spLocks noGrp="1"/>
          </p:cNvSpPr>
          <p:nvPr>
            <p:ph type="title"/>
          </p:nvPr>
        </p:nvSpPr>
        <p:spPr>
          <a:xfrm>
            <a:off x="838200" y="365126"/>
            <a:ext cx="10515600" cy="632402"/>
          </a:xfrm>
        </p:spPr>
        <p:txBody>
          <a:bodyPr>
            <a:normAutofit/>
          </a:bodyPr>
          <a:lstStyle/>
          <a:p>
            <a:pPr algn="ctr"/>
            <a:r>
              <a:rPr lang="en-US" sz="3200" b="1" dirty="0">
                <a:solidFill>
                  <a:srgbClr val="005493"/>
                </a:solidFill>
                <a:latin typeface="Gill Sans MT" panose="020B0502020104020203" pitchFamily="34" charset="77"/>
              </a:rPr>
              <a:t>Option 2: Build on What We Have</a:t>
            </a:r>
          </a:p>
        </p:txBody>
      </p:sp>
      <p:sp>
        <p:nvSpPr>
          <p:cNvPr id="3" name="Content Placeholder 2">
            <a:extLst>
              <a:ext uri="{FF2B5EF4-FFF2-40B4-BE49-F238E27FC236}">
                <a16:creationId xmlns:a16="http://schemas.microsoft.com/office/drawing/2014/main" id="{EA01A44F-A86E-134A-8B12-05502AB256A4}"/>
              </a:ext>
            </a:extLst>
          </p:cNvPr>
          <p:cNvSpPr>
            <a:spLocks noGrp="1"/>
          </p:cNvSpPr>
          <p:nvPr>
            <p:ph idx="1"/>
          </p:nvPr>
        </p:nvSpPr>
        <p:spPr>
          <a:xfrm>
            <a:off x="838200" y="997528"/>
            <a:ext cx="10515600" cy="3916217"/>
          </a:xfrm>
        </p:spPr>
        <p:txBody>
          <a:bodyPr>
            <a:normAutofit fontScale="25000" lnSpcReduction="20000"/>
          </a:bodyPr>
          <a:lstStyle/>
          <a:p>
            <a:pPr marL="0" indent="0">
              <a:lnSpc>
                <a:spcPct val="150000"/>
              </a:lnSpc>
              <a:buNone/>
            </a:pPr>
            <a:r>
              <a:rPr lang="en-US" sz="7600" b="1" dirty="0">
                <a:solidFill>
                  <a:srgbClr val="005493"/>
                </a:solidFill>
                <a:latin typeface="Candara" panose="020E0502030303020204" pitchFamily="34" charset="0"/>
              </a:rPr>
              <a:t>This option says we should fix what’s broken about health care—not destroy the whole system currently in place. </a:t>
            </a:r>
          </a:p>
          <a:p>
            <a:pPr marL="285750" indent="-285750">
              <a:lnSpc>
                <a:spcPct val="150000"/>
              </a:lnSpc>
              <a:buClr>
                <a:srgbClr val="F1AA3F"/>
              </a:buClr>
              <a:buFont typeface="Wingdings" pitchFamily="2" charset="2"/>
              <a:buChar char="Ø"/>
            </a:pPr>
            <a:r>
              <a:rPr lang="en-US" sz="7600" dirty="0">
                <a:latin typeface="Candara" panose="020E0502030303020204" pitchFamily="34" charset="0"/>
              </a:rPr>
              <a:t>Improving the mix of private and public options we already have is the safest and least disruptive way to bring down costs and still get the good health care we deserve. </a:t>
            </a:r>
          </a:p>
          <a:p>
            <a:pPr marL="285750" indent="-285750">
              <a:lnSpc>
                <a:spcPct val="150000"/>
              </a:lnSpc>
              <a:buClr>
                <a:srgbClr val="F1AA3F"/>
              </a:buClr>
              <a:buFont typeface="Wingdings" pitchFamily="2" charset="2"/>
              <a:buChar char="Ø"/>
            </a:pPr>
            <a:r>
              <a:rPr lang="en-US" sz="7600" dirty="0">
                <a:latin typeface="Candara" panose="020E0502030303020204" pitchFamily="34" charset="0"/>
              </a:rPr>
              <a:t>To cover more people and protect patients from high prices, we should strengthen and build on the 2010 Affordable Care Act. </a:t>
            </a:r>
          </a:p>
          <a:p>
            <a:pPr marL="285750" indent="-285750">
              <a:lnSpc>
                <a:spcPct val="150000"/>
              </a:lnSpc>
              <a:buClr>
                <a:srgbClr val="F1AA3F"/>
              </a:buClr>
              <a:buFont typeface="Wingdings" pitchFamily="2" charset="2"/>
              <a:buChar char="Ø"/>
            </a:pPr>
            <a:r>
              <a:rPr lang="en-US" sz="7600" dirty="0">
                <a:latin typeface="Candara" panose="020E0502030303020204" pitchFamily="34" charset="0"/>
              </a:rPr>
              <a:t>Its reforms already require insurers to cover preexisting conditions, make many preventive services free, and cut the percentage of people who do not have health insurance from 14 percent down to 9 percent. </a:t>
            </a:r>
          </a:p>
          <a:p>
            <a:pPr marL="0" indent="0">
              <a:buNone/>
            </a:pPr>
            <a:endParaRPr lang="en-US" sz="5500" b="1" dirty="0">
              <a:solidFill>
                <a:srgbClr val="005493"/>
              </a:solidFill>
              <a:latin typeface="Candara" panose="020E0502030303020204" pitchFamily="34" charset="0"/>
            </a:endParaRPr>
          </a:p>
          <a:p>
            <a:pPr marL="0" indent="0">
              <a:buNone/>
            </a:pPr>
            <a:endParaRPr lang="en-US" dirty="0"/>
          </a:p>
        </p:txBody>
      </p:sp>
      <p:sp>
        <p:nvSpPr>
          <p:cNvPr id="6" name="TextBox 5">
            <a:extLst>
              <a:ext uri="{FF2B5EF4-FFF2-40B4-BE49-F238E27FC236}">
                <a16:creationId xmlns:a16="http://schemas.microsoft.com/office/drawing/2014/main" id="{DAA5DDA1-D284-2349-902C-C5842E751540}"/>
              </a:ext>
            </a:extLst>
          </p:cNvPr>
          <p:cNvSpPr txBox="1"/>
          <p:nvPr/>
        </p:nvSpPr>
        <p:spPr>
          <a:xfrm>
            <a:off x="838200" y="4918988"/>
            <a:ext cx="10515600" cy="1318951"/>
          </a:xfrm>
          <a:prstGeom prst="rect">
            <a:avLst/>
          </a:prstGeom>
          <a:solidFill>
            <a:srgbClr val="00A887">
              <a:alpha val="60000"/>
            </a:srgbClr>
          </a:solidFill>
        </p:spPr>
        <p:txBody>
          <a:bodyPr wrap="square" rtlCol="0">
            <a:spAutoFit/>
          </a:bodyPr>
          <a:lstStyle/>
          <a:p>
            <a:pPr>
              <a:lnSpc>
                <a:spcPct val="150000"/>
              </a:lnSpc>
            </a:pPr>
            <a:r>
              <a:rPr lang="en-US" sz="1900" b="1" dirty="0">
                <a:solidFill>
                  <a:srgbClr val="005493"/>
                </a:solidFill>
                <a:latin typeface="Candara" panose="020E0502030303020204" pitchFamily="34" charset="0"/>
              </a:rPr>
              <a:t>A Primary Drawback </a:t>
            </a:r>
            <a:endParaRPr lang="en-US" sz="1900" dirty="0">
              <a:solidFill>
                <a:srgbClr val="005493"/>
              </a:solidFill>
              <a:latin typeface="Candara" panose="020E0502030303020204" pitchFamily="34" charset="0"/>
            </a:endParaRPr>
          </a:p>
          <a:p>
            <a:pPr lvl="1">
              <a:lnSpc>
                <a:spcPct val="150000"/>
              </a:lnSpc>
            </a:pPr>
            <a:r>
              <a:rPr lang="en-US" i="1" dirty="0">
                <a:latin typeface="Candara" panose="020E0502030303020204" pitchFamily="34" charset="0"/>
              </a:rPr>
              <a:t>Keeping the private insurance system we have now means continuing to waste billions of health-care dollars on profits, advertising, duplicative paperwork, and red tape.  </a:t>
            </a:r>
            <a:endParaRPr lang="en-US" dirty="0">
              <a:latin typeface="Candara" panose="020E0502030303020204" pitchFamily="34" charset="0"/>
            </a:endParaRPr>
          </a:p>
        </p:txBody>
      </p:sp>
    </p:spTree>
    <p:extLst>
      <p:ext uri="{BB962C8B-B14F-4D97-AF65-F5344CB8AC3E}">
        <p14:creationId xmlns:p14="http://schemas.microsoft.com/office/powerpoint/2010/main" val="2092306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5285</TotalTime>
  <Words>1558</Words>
  <Application>Microsoft Macintosh PowerPoint</Application>
  <PresentationFormat>Widescreen</PresentationFormat>
  <Paragraphs>122</Paragraphs>
  <Slides>16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Candara</vt:lpstr>
      <vt:lpstr>Gill Sans MT</vt:lpstr>
      <vt:lpstr>Wingdings</vt:lpstr>
      <vt:lpstr>Office Theme</vt:lpstr>
      <vt:lpstr>PowerPoint Presentation</vt:lpstr>
      <vt:lpstr>Holding a Deliberative Forum</vt:lpstr>
      <vt:lpstr>Ground Rules for a Forum</vt:lpstr>
      <vt:lpstr>STARTER VIDEO https://www.nifi.org/en/issue-guide/health-care-2020</vt:lpstr>
      <vt:lpstr>PowerPoint Presentation</vt:lpstr>
      <vt:lpstr>Option 1: Ensure Health Care for All</vt:lpstr>
      <vt:lpstr>PowerPoint Presentation</vt:lpstr>
      <vt:lpstr>Option 1: Ensure Health Care for All</vt:lpstr>
      <vt:lpstr>Option 2: Build on What We Have</vt:lpstr>
      <vt:lpstr>PowerPoint Presentation</vt:lpstr>
      <vt:lpstr>Option 2: Build on What We Have</vt:lpstr>
      <vt:lpstr>Option 3: Let People Make Their Own Choices</vt:lpstr>
      <vt:lpstr>PowerPoint Presentation</vt:lpstr>
      <vt:lpstr>Option 3: Let People Make Their Own Choices</vt:lpstr>
      <vt:lpstr>PowerPoint Presentation</vt:lpstr>
      <vt:lpstr>Post Forum Questionnaire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Darla Minnich</dc:creator>
  <cp:lastModifiedBy>Darla Minnich</cp:lastModifiedBy>
  <cp:revision>97</cp:revision>
  <dcterms:created xsi:type="dcterms:W3CDTF">2020-03-25T20:27:43Z</dcterms:created>
  <dcterms:modified xsi:type="dcterms:W3CDTF">2020-10-22T13:58:48Z</dcterms:modified>
</cp:coreProperties>
</file>