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2" r:id="rId3"/>
    <p:sldId id="257" r:id="rId4"/>
    <p:sldId id="293" r:id="rId5"/>
    <p:sldId id="294" r:id="rId6"/>
    <p:sldId id="295" r:id="rId7"/>
    <p:sldId id="284" r:id="rId8"/>
    <p:sldId id="296" r:id="rId9"/>
    <p:sldId id="278" r:id="rId10"/>
    <p:sldId id="285" r:id="rId11"/>
    <p:sldId id="297" r:id="rId12"/>
    <p:sldId id="298" r:id="rId13"/>
    <p:sldId id="299" r:id="rId14"/>
    <p:sldId id="301" r:id="rId15"/>
    <p:sldId id="300" r:id="rId16"/>
    <p:sldId id="269"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C4"/>
    <a:srgbClr val="46B053"/>
    <a:srgbClr val="FFED97"/>
    <a:srgbClr val="D8B13F"/>
    <a:srgbClr val="004B8D"/>
    <a:srgbClr val="FFFCEC"/>
    <a:srgbClr val="DAECC3"/>
    <a:srgbClr val="E5CB7F"/>
    <a:srgbClr val="B9E6FB"/>
    <a:srgbClr val="F4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9"/>
    <p:restoredTop sz="94633"/>
  </p:normalViewPr>
  <p:slideViewPr>
    <p:cSldViewPr snapToGrid="0" snapToObjects="1">
      <p:cViewPr varScale="1">
        <p:scale>
          <a:sx n="200" d="100"/>
          <a:sy n="200" d="100"/>
        </p:scale>
        <p:origin x="440"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255FA-3A39-3B4F-9023-300076FA9520}" type="datetimeFigureOut">
              <a:rPr lang="en-US" smtClean="0"/>
              <a:t>8/26/20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93CB3-6F0F-EB47-8867-6C2C1F7735BE}" type="slidenum">
              <a:rPr lang="en-US" smtClean="0"/>
              <a:t>‹#›</a:t>
            </a:fld>
            <a:endParaRPr lang="en-US" dirty="0"/>
          </a:p>
        </p:txBody>
      </p:sp>
    </p:spTree>
    <p:extLst>
      <p:ext uri="{BB962C8B-B14F-4D97-AF65-F5344CB8AC3E}">
        <p14:creationId xmlns:p14="http://schemas.microsoft.com/office/powerpoint/2010/main" val="306644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1</a:t>
            </a:fld>
            <a:endParaRPr lang="en-US" dirty="0"/>
          </a:p>
        </p:txBody>
      </p:sp>
    </p:spTree>
    <p:extLst>
      <p:ext uri="{BB962C8B-B14F-4D97-AF65-F5344CB8AC3E}">
        <p14:creationId xmlns:p14="http://schemas.microsoft.com/office/powerpoint/2010/main" val="385060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7</a:t>
            </a:fld>
            <a:endParaRPr lang="en-US" dirty="0"/>
          </a:p>
        </p:txBody>
      </p:sp>
    </p:spTree>
    <p:extLst>
      <p:ext uri="{BB962C8B-B14F-4D97-AF65-F5344CB8AC3E}">
        <p14:creationId xmlns:p14="http://schemas.microsoft.com/office/powerpoint/2010/main" val="395735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17</a:t>
            </a:fld>
            <a:endParaRPr lang="en-US" dirty="0"/>
          </a:p>
        </p:txBody>
      </p:sp>
    </p:spTree>
    <p:extLst>
      <p:ext uri="{BB962C8B-B14F-4D97-AF65-F5344CB8AC3E}">
        <p14:creationId xmlns:p14="http://schemas.microsoft.com/office/powerpoint/2010/main" val="224632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7D88-9437-C448-9077-EDB7558D6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E307B5-9D02-DE41-8642-ED4B63E26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BBFD1-693B-D749-BAA7-457660F5968C}"/>
              </a:ext>
            </a:extLst>
          </p:cNvPr>
          <p:cNvSpPr>
            <a:spLocks noGrp="1"/>
          </p:cNvSpPr>
          <p:nvPr>
            <p:ph type="dt" sz="half" idx="10"/>
          </p:nvPr>
        </p:nvSpPr>
        <p:spPr/>
        <p:txBody>
          <a:bodyPr/>
          <a:lstStyle/>
          <a:p>
            <a:fld id="{1C7391D5-3AF0-174C-A95F-8515586461DE}" type="datetimeFigureOut">
              <a:rPr lang="en-US" smtClean="0"/>
              <a:t>8/26/20</a:t>
            </a:fld>
            <a:endParaRPr lang="en-US" dirty="0"/>
          </a:p>
        </p:txBody>
      </p:sp>
      <p:sp>
        <p:nvSpPr>
          <p:cNvPr id="5" name="Footer Placeholder 4">
            <a:extLst>
              <a:ext uri="{FF2B5EF4-FFF2-40B4-BE49-F238E27FC236}">
                <a16:creationId xmlns:a16="http://schemas.microsoft.com/office/drawing/2014/main" id="{8CE27CBA-ABDC-4940-AA77-A2912A49D0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7362D-6DA6-BE46-95FE-05119BCFD4C6}"/>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105220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F333-4F91-9244-84EA-563FBFE52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D860E3-A8BA-DA40-BAFF-C5162B1CEF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DF7CA-2145-344D-8DD3-169A1E90F3F3}"/>
              </a:ext>
            </a:extLst>
          </p:cNvPr>
          <p:cNvSpPr>
            <a:spLocks noGrp="1"/>
          </p:cNvSpPr>
          <p:nvPr>
            <p:ph type="dt" sz="half" idx="10"/>
          </p:nvPr>
        </p:nvSpPr>
        <p:spPr/>
        <p:txBody>
          <a:bodyPr/>
          <a:lstStyle/>
          <a:p>
            <a:fld id="{1C7391D5-3AF0-174C-A95F-8515586461DE}" type="datetimeFigureOut">
              <a:rPr lang="en-US" smtClean="0"/>
              <a:t>8/26/20</a:t>
            </a:fld>
            <a:endParaRPr lang="en-US" dirty="0"/>
          </a:p>
        </p:txBody>
      </p:sp>
      <p:sp>
        <p:nvSpPr>
          <p:cNvPr id="5" name="Footer Placeholder 4">
            <a:extLst>
              <a:ext uri="{FF2B5EF4-FFF2-40B4-BE49-F238E27FC236}">
                <a16:creationId xmlns:a16="http://schemas.microsoft.com/office/drawing/2014/main" id="{40747633-E3A1-6043-95A8-55052D105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4816C7-C90B-3C43-AE5B-E6881FB7428B}"/>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94516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F7307-3831-F84F-B17E-8DA3BF42E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2BC981-822B-AC40-82E4-37A72E9539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CCE84-5C42-1142-BE4E-9476CBB3265C}"/>
              </a:ext>
            </a:extLst>
          </p:cNvPr>
          <p:cNvSpPr>
            <a:spLocks noGrp="1"/>
          </p:cNvSpPr>
          <p:nvPr>
            <p:ph type="dt" sz="half" idx="10"/>
          </p:nvPr>
        </p:nvSpPr>
        <p:spPr/>
        <p:txBody>
          <a:bodyPr/>
          <a:lstStyle/>
          <a:p>
            <a:fld id="{1C7391D5-3AF0-174C-A95F-8515586461DE}" type="datetimeFigureOut">
              <a:rPr lang="en-US" smtClean="0"/>
              <a:t>8/26/20</a:t>
            </a:fld>
            <a:endParaRPr lang="en-US" dirty="0"/>
          </a:p>
        </p:txBody>
      </p:sp>
      <p:sp>
        <p:nvSpPr>
          <p:cNvPr id="5" name="Footer Placeholder 4">
            <a:extLst>
              <a:ext uri="{FF2B5EF4-FFF2-40B4-BE49-F238E27FC236}">
                <a16:creationId xmlns:a16="http://schemas.microsoft.com/office/drawing/2014/main" id="{A100BE03-32DA-AB46-BEBD-943204538B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9BBA54-BF6D-AC47-858D-C273AD04CBD0}"/>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46922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F5C-52A5-4E4E-B730-0317AA319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99230-BB6F-4248-90C9-0CC81A819E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F37C1-6F10-C148-9047-BF7DD20D1DD8}"/>
              </a:ext>
            </a:extLst>
          </p:cNvPr>
          <p:cNvSpPr>
            <a:spLocks noGrp="1"/>
          </p:cNvSpPr>
          <p:nvPr>
            <p:ph type="dt" sz="half" idx="10"/>
          </p:nvPr>
        </p:nvSpPr>
        <p:spPr/>
        <p:txBody>
          <a:bodyPr/>
          <a:lstStyle/>
          <a:p>
            <a:fld id="{1C7391D5-3AF0-174C-A95F-8515586461DE}" type="datetimeFigureOut">
              <a:rPr lang="en-US" smtClean="0"/>
              <a:t>8/26/20</a:t>
            </a:fld>
            <a:endParaRPr lang="en-US" dirty="0"/>
          </a:p>
        </p:txBody>
      </p:sp>
      <p:sp>
        <p:nvSpPr>
          <p:cNvPr id="5" name="Footer Placeholder 4">
            <a:extLst>
              <a:ext uri="{FF2B5EF4-FFF2-40B4-BE49-F238E27FC236}">
                <a16:creationId xmlns:a16="http://schemas.microsoft.com/office/drawing/2014/main" id="{B80DE063-A758-6E46-946C-21A7C625D0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968BC7-4031-9740-9258-7DB1648D2364}"/>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99264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E280-AFEF-7A47-B90E-C17367537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D3CBD4-F77D-2844-BEA5-D8D8766D00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52EACA-D6D8-1544-AFB0-E65EFA183A72}"/>
              </a:ext>
            </a:extLst>
          </p:cNvPr>
          <p:cNvSpPr>
            <a:spLocks noGrp="1"/>
          </p:cNvSpPr>
          <p:nvPr>
            <p:ph type="dt" sz="half" idx="10"/>
          </p:nvPr>
        </p:nvSpPr>
        <p:spPr/>
        <p:txBody>
          <a:bodyPr/>
          <a:lstStyle/>
          <a:p>
            <a:fld id="{1C7391D5-3AF0-174C-A95F-8515586461DE}" type="datetimeFigureOut">
              <a:rPr lang="en-US" smtClean="0"/>
              <a:t>8/26/20</a:t>
            </a:fld>
            <a:endParaRPr lang="en-US" dirty="0"/>
          </a:p>
        </p:txBody>
      </p:sp>
      <p:sp>
        <p:nvSpPr>
          <p:cNvPr id="5" name="Footer Placeholder 4">
            <a:extLst>
              <a:ext uri="{FF2B5EF4-FFF2-40B4-BE49-F238E27FC236}">
                <a16:creationId xmlns:a16="http://schemas.microsoft.com/office/drawing/2014/main" id="{07269707-69EA-7646-AA30-9A886E7DF8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BF43F6-1392-5241-9027-765379AA59CF}"/>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75978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AE08-296C-7B4E-9CC2-AB3ABD71C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EF23C-A720-B04F-A42C-E525784E9B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B0331-515B-614E-B1FC-DAB2E882E0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D52CF1-89DF-254D-AE93-30DA1B028261}"/>
              </a:ext>
            </a:extLst>
          </p:cNvPr>
          <p:cNvSpPr>
            <a:spLocks noGrp="1"/>
          </p:cNvSpPr>
          <p:nvPr>
            <p:ph type="dt" sz="half" idx="10"/>
          </p:nvPr>
        </p:nvSpPr>
        <p:spPr/>
        <p:txBody>
          <a:bodyPr/>
          <a:lstStyle/>
          <a:p>
            <a:fld id="{1C7391D5-3AF0-174C-A95F-8515586461DE}" type="datetimeFigureOut">
              <a:rPr lang="en-US" smtClean="0"/>
              <a:t>8/26/20</a:t>
            </a:fld>
            <a:endParaRPr lang="en-US" dirty="0"/>
          </a:p>
        </p:txBody>
      </p:sp>
      <p:sp>
        <p:nvSpPr>
          <p:cNvPr id="6" name="Footer Placeholder 5">
            <a:extLst>
              <a:ext uri="{FF2B5EF4-FFF2-40B4-BE49-F238E27FC236}">
                <a16:creationId xmlns:a16="http://schemas.microsoft.com/office/drawing/2014/main" id="{C6E923E2-DF3B-F24D-9C38-6630B8AE6E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8BF54D-761E-F443-A75A-4FE7477EE30C}"/>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48844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92AB-2641-454A-99BB-606DAAF5AF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BBD57F-4DBE-4847-A7F7-E25594912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DFF8AB-FC45-D647-963C-8F23DBDB6B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1ACFC3-E968-DE4D-83E1-39475CF3D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6F9A0-7ABA-3446-9D32-F655F0611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4FC2BB-E70C-4C42-A565-91A654ECF2E5}"/>
              </a:ext>
            </a:extLst>
          </p:cNvPr>
          <p:cNvSpPr>
            <a:spLocks noGrp="1"/>
          </p:cNvSpPr>
          <p:nvPr>
            <p:ph type="dt" sz="half" idx="10"/>
          </p:nvPr>
        </p:nvSpPr>
        <p:spPr/>
        <p:txBody>
          <a:bodyPr/>
          <a:lstStyle/>
          <a:p>
            <a:fld id="{1C7391D5-3AF0-174C-A95F-8515586461DE}" type="datetimeFigureOut">
              <a:rPr lang="en-US" smtClean="0"/>
              <a:t>8/26/20</a:t>
            </a:fld>
            <a:endParaRPr lang="en-US" dirty="0"/>
          </a:p>
        </p:txBody>
      </p:sp>
      <p:sp>
        <p:nvSpPr>
          <p:cNvPr id="8" name="Footer Placeholder 7">
            <a:extLst>
              <a:ext uri="{FF2B5EF4-FFF2-40B4-BE49-F238E27FC236}">
                <a16:creationId xmlns:a16="http://schemas.microsoft.com/office/drawing/2014/main" id="{1B72E32E-88A7-9743-95DC-49A8042F53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168C576-CFD7-8545-B201-869C6815B197}"/>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57338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BA7D-F6E2-F44B-8C6E-307E565AE4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07259-0662-574B-9325-4EF7BCCE768C}"/>
              </a:ext>
            </a:extLst>
          </p:cNvPr>
          <p:cNvSpPr>
            <a:spLocks noGrp="1"/>
          </p:cNvSpPr>
          <p:nvPr>
            <p:ph type="dt" sz="half" idx="10"/>
          </p:nvPr>
        </p:nvSpPr>
        <p:spPr/>
        <p:txBody>
          <a:bodyPr/>
          <a:lstStyle/>
          <a:p>
            <a:fld id="{1C7391D5-3AF0-174C-A95F-8515586461DE}" type="datetimeFigureOut">
              <a:rPr lang="en-US" smtClean="0"/>
              <a:t>8/26/20</a:t>
            </a:fld>
            <a:endParaRPr lang="en-US" dirty="0"/>
          </a:p>
        </p:txBody>
      </p:sp>
      <p:sp>
        <p:nvSpPr>
          <p:cNvPr id="4" name="Footer Placeholder 3">
            <a:extLst>
              <a:ext uri="{FF2B5EF4-FFF2-40B4-BE49-F238E27FC236}">
                <a16:creationId xmlns:a16="http://schemas.microsoft.com/office/drawing/2014/main" id="{379F1282-7D30-B14D-8B29-0374FD21F0E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357CFE-4F4E-F845-8D57-9ACC4A8DB128}"/>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361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30764-4760-8B49-B434-96BD5B152577}"/>
              </a:ext>
            </a:extLst>
          </p:cNvPr>
          <p:cNvSpPr>
            <a:spLocks noGrp="1"/>
          </p:cNvSpPr>
          <p:nvPr>
            <p:ph type="dt" sz="half" idx="10"/>
          </p:nvPr>
        </p:nvSpPr>
        <p:spPr/>
        <p:txBody>
          <a:bodyPr/>
          <a:lstStyle/>
          <a:p>
            <a:fld id="{1C7391D5-3AF0-174C-A95F-8515586461DE}" type="datetimeFigureOut">
              <a:rPr lang="en-US" smtClean="0"/>
              <a:t>8/26/20</a:t>
            </a:fld>
            <a:endParaRPr lang="en-US" dirty="0"/>
          </a:p>
        </p:txBody>
      </p:sp>
      <p:sp>
        <p:nvSpPr>
          <p:cNvPr id="3" name="Footer Placeholder 2">
            <a:extLst>
              <a:ext uri="{FF2B5EF4-FFF2-40B4-BE49-F238E27FC236}">
                <a16:creationId xmlns:a16="http://schemas.microsoft.com/office/drawing/2014/main" id="{7D4632C9-B356-9743-953D-4F38A034E2E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AB3000-E455-2149-8545-D5A10B2F47C6}"/>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116836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F020-0A71-C44A-8A84-53F19A917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A0E0D1-5EE0-9146-A946-C90CAC3D5F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88293A-1D77-4744-B84D-128F22D4C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882C45-A7A2-E246-854A-CEE7B7311EDC}"/>
              </a:ext>
            </a:extLst>
          </p:cNvPr>
          <p:cNvSpPr>
            <a:spLocks noGrp="1"/>
          </p:cNvSpPr>
          <p:nvPr>
            <p:ph type="dt" sz="half" idx="10"/>
          </p:nvPr>
        </p:nvSpPr>
        <p:spPr/>
        <p:txBody>
          <a:bodyPr/>
          <a:lstStyle/>
          <a:p>
            <a:fld id="{1C7391D5-3AF0-174C-A95F-8515586461DE}" type="datetimeFigureOut">
              <a:rPr lang="en-US" smtClean="0"/>
              <a:t>8/26/20</a:t>
            </a:fld>
            <a:endParaRPr lang="en-US" dirty="0"/>
          </a:p>
        </p:txBody>
      </p:sp>
      <p:sp>
        <p:nvSpPr>
          <p:cNvPr id="6" name="Footer Placeholder 5">
            <a:extLst>
              <a:ext uri="{FF2B5EF4-FFF2-40B4-BE49-F238E27FC236}">
                <a16:creationId xmlns:a16="http://schemas.microsoft.com/office/drawing/2014/main" id="{7C9A9B95-4357-F44B-9F86-1E2A3FEEBA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7FD4B-3E47-2647-AFC5-FB28D77FE972}"/>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372613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30D2-3CE1-B749-97E5-071566AE0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D419B-B89B-5B4E-B729-E3349E17A8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8F9B36-5CB2-0D4A-A6E9-5D6D0B362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AB7529-7346-9947-8839-1C92C881C8BE}"/>
              </a:ext>
            </a:extLst>
          </p:cNvPr>
          <p:cNvSpPr>
            <a:spLocks noGrp="1"/>
          </p:cNvSpPr>
          <p:nvPr>
            <p:ph type="dt" sz="half" idx="10"/>
          </p:nvPr>
        </p:nvSpPr>
        <p:spPr/>
        <p:txBody>
          <a:bodyPr/>
          <a:lstStyle/>
          <a:p>
            <a:fld id="{1C7391D5-3AF0-174C-A95F-8515586461DE}" type="datetimeFigureOut">
              <a:rPr lang="en-US" smtClean="0"/>
              <a:t>8/26/20</a:t>
            </a:fld>
            <a:endParaRPr lang="en-US" dirty="0"/>
          </a:p>
        </p:txBody>
      </p:sp>
      <p:sp>
        <p:nvSpPr>
          <p:cNvPr id="6" name="Footer Placeholder 5">
            <a:extLst>
              <a:ext uri="{FF2B5EF4-FFF2-40B4-BE49-F238E27FC236}">
                <a16:creationId xmlns:a16="http://schemas.microsoft.com/office/drawing/2014/main" id="{CEF57221-1064-864D-91AF-546C97EA5D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776507-6963-9543-9DFC-2D36C193F770}"/>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423721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66DDF-B0BD-E842-946C-96B5A0F7F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610D91-9268-CE42-B059-64CE8B65A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BCE36-75E4-CF47-8640-09F43CA6D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391D5-3AF0-174C-A95F-8515586461DE}" type="datetimeFigureOut">
              <a:rPr lang="en-US" smtClean="0"/>
              <a:t>8/26/20</a:t>
            </a:fld>
            <a:endParaRPr lang="en-US" dirty="0"/>
          </a:p>
        </p:txBody>
      </p:sp>
      <p:sp>
        <p:nvSpPr>
          <p:cNvPr id="5" name="Footer Placeholder 4">
            <a:extLst>
              <a:ext uri="{FF2B5EF4-FFF2-40B4-BE49-F238E27FC236}">
                <a16:creationId xmlns:a16="http://schemas.microsoft.com/office/drawing/2014/main" id="{D62325C2-E85B-8846-BA0C-F3FB06226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556C74-6ED4-014A-A6CA-A3BD81332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1858A-7CE6-4D47-A435-1DD0BDA2891A}" type="slidenum">
              <a:rPr lang="en-US" smtClean="0"/>
              <a:t>‹#›</a:t>
            </a:fld>
            <a:endParaRPr lang="en-US" dirty="0"/>
          </a:p>
        </p:txBody>
      </p:sp>
    </p:spTree>
    <p:extLst>
      <p:ext uri="{BB962C8B-B14F-4D97-AF65-F5344CB8AC3E}">
        <p14:creationId xmlns:p14="http://schemas.microsoft.com/office/powerpoint/2010/main" val="249564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surveymonkey.com/r/healthcareadvisory2019"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1BC592-9323-BE44-854B-C6510E0C6901}"/>
              </a:ext>
            </a:extLst>
          </p:cNvPr>
          <p:cNvSpPr>
            <a:spLocks noGrp="1"/>
          </p:cNvSpPr>
          <p:nvPr>
            <p:ph type="subTitle" idx="1"/>
          </p:nvPr>
        </p:nvSpPr>
        <p:spPr>
          <a:xfrm>
            <a:off x="952500" y="188913"/>
            <a:ext cx="4983678" cy="6320744"/>
          </a:xfrm>
        </p:spPr>
        <p:txBody>
          <a:bodyPr>
            <a:normAutofit/>
          </a:bodyPr>
          <a:lstStyle/>
          <a:p>
            <a:endParaRPr lang="en-US" sz="1800" b="1" dirty="0">
              <a:solidFill>
                <a:srgbClr val="005493"/>
              </a:solidFill>
            </a:endParaRPr>
          </a:p>
          <a:p>
            <a:endParaRPr lang="en-US" sz="1400" b="1" dirty="0">
              <a:solidFill>
                <a:srgbClr val="005493"/>
              </a:solidFill>
            </a:endParaRPr>
          </a:p>
          <a:p>
            <a:r>
              <a:rPr lang="en-US" sz="4000" b="1" dirty="0">
                <a:solidFill>
                  <a:srgbClr val="007EC4"/>
                </a:solidFill>
                <a:latin typeface="Gill Sans MT" panose="020B0502020104020203" pitchFamily="34" charset="77"/>
              </a:rPr>
              <a:t>WELCOME</a:t>
            </a:r>
            <a:r>
              <a:rPr lang="en-US" sz="3200" b="1" dirty="0">
                <a:solidFill>
                  <a:srgbClr val="007EC4"/>
                </a:solidFill>
                <a:latin typeface="Gill Sans MT" panose="020B0502020104020203" pitchFamily="34" charset="77"/>
              </a:rPr>
              <a:t> </a:t>
            </a:r>
          </a:p>
          <a:p>
            <a:endParaRPr lang="en-US" sz="2800" dirty="0">
              <a:solidFill>
                <a:srgbClr val="007EC4"/>
              </a:solidFill>
              <a:latin typeface="Gill Sans MT" panose="020B0502020104020203" pitchFamily="34" charset="77"/>
            </a:endParaRPr>
          </a:p>
          <a:p>
            <a:r>
              <a:rPr lang="en-US" sz="3200" dirty="0">
                <a:solidFill>
                  <a:srgbClr val="007EC4"/>
                </a:solidFill>
                <a:latin typeface="Gill Sans MT" panose="020B0502020104020203" pitchFamily="34" charset="77"/>
              </a:rPr>
              <a:t>NATIONAL ISSUES FORUM</a:t>
            </a:r>
          </a:p>
          <a:p>
            <a:endParaRPr lang="en-US" sz="2800" dirty="0">
              <a:solidFill>
                <a:srgbClr val="007EC4"/>
              </a:solidFill>
              <a:latin typeface="Gill Sans MT" panose="020B0502020104020203" pitchFamily="34" charset="77"/>
            </a:endParaRPr>
          </a:p>
          <a:p>
            <a:r>
              <a:rPr lang="en-US" sz="3200" dirty="0">
                <a:solidFill>
                  <a:srgbClr val="007EC4"/>
                </a:solidFill>
                <a:latin typeface="Gill Sans MT" panose="020B0502020104020203" pitchFamily="34" charset="77"/>
              </a:rPr>
              <a:t>ON </a:t>
            </a:r>
          </a:p>
          <a:p>
            <a:endParaRPr lang="en-US" sz="2800" dirty="0">
              <a:solidFill>
                <a:srgbClr val="005493"/>
              </a:solidFill>
              <a:latin typeface="Gill Sans MT" panose="020B0502020104020203" pitchFamily="34" charset="77"/>
            </a:endParaRPr>
          </a:p>
          <a:p>
            <a:r>
              <a:rPr lang="en-US" sz="3200" b="1" dirty="0">
                <a:solidFill>
                  <a:srgbClr val="42AF54"/>
                </a:solidFill>
                <a:latin typeface="Gill Sans MT" panose="020B0502020104020203" pitchFamily="34" charset="77"/>
              </a:rPr>
              <a:t>IMMIGRATION</a:t>
            </a:r>
          </a:p>
          <a:p>
            <a:endParaRPr lang="en-US" sz="3200" dirty="0">
              <a:solidFill>
                <a:srgbClr val="005493"/>
              </a:solidFill>
              <a:latin typeface="Gill Sans MT" panose="020B0502020104020203" pitchFamily="34" charset="77"/>
            </a:endParaRPr>
          </a:p>
          <a:p>
            <a:r>
              <a:rPr lang="en-US" dirty="0">
                <a:solidFill>
                  <a:srgbClr val="42AF54"/>
                </a:solidFill>
                <a:latin typeface="Gill Sans MT" panose="020B0502020104020203" pitchFamily="34" charset="77"/>
              </a:rPr>
              <a:t>[INSERT DATE]</a:t>
            </a:r>
          </a:p>
          <a:p>
            <a:endParaRPr lang="en-US" sz="3200" dirty="0">
              <a:solidFill>
                <a:srgbClr val="005493"/>
              </a:solidFill>
              <a:latin typeface="Gill Sans MT" panose="020B0502020104020203" pitchFamily="34" charset="77"/>
            </a:endParaRPr>
          </a:p>
          <a:p>
            <a:endParaRPr lang="en-US" dirty="0"/>
          </a:p>
        </p:txBody>
      </p:sp>
      <p:pic>
        <p:nvPicPr>
          <p:cNvPr id="5" name="Picture 4">
            <a:extLst>
              <a:ext uri="{FF2B5EF4-FFF2-40B4-BE49-F238E27FC236}">
                <a16:creationId xmlns:a16="http://schemas.microsoft.com/office/drawing/2014/main" id="{1C256AD2-2328-B34E-BBAB-A763C0A0091A}"/>
              </a:ext>
            </a:extLst>
          </p:cNvPr>
          <p:cNvPicPr>
            <a:picLocks noChangeAspect="1"/>
          </p:cNvPicPr>
          <p:nvPr/>
        </p:nvPicPr>
        <p:blipFill>
          <a:blip r:embed="rId3"/>
          <a:stretch>
            <a:fillRect/>
          </a:stretch>
        </p:blipFill>
        <p:spPr>
          <a:xfrm>
            <a:off x="6629456" y="0"/>
            <a:ext cx="5156088" cy="6858000"/>
          </a:xfrm>
          <a:prstGeom prst="rect">
            <a:avLst/>
          </a:prstGeom>
        </p:spPr>
      </p:pic>
    </p:spTree>
    <p:extLst>
      <p:ext uri="{BB962C8B-B14F-4D97-AF65-F5344CB8AC3E}">
        <p14:creationId xmlns:p14="http://schemas.microsoft.com/office/powerpoint/2010/main" val="226120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DCAF-3909-C745-91E7-763BF0633051}"/>
              </a:ext>
            </a:extLst>
          </p:cNvPr>
          <p:cNvSpPr>
            <a:spLocks noGrp="1"/>
          </p:cNvSpPr>
          <p:nvPr>
            <p:ph type="title"/>
          </p:nvPr>
        </p:nvSpPr>
        <p:spPr>
          <a:xfrm>
            <a:off x="838200" y="365126"/>
            <a:ext cx="10515600" cy="632402"/>
          </a:xfrm>
        </p:spPr>
        <p:txBody>
          <a:bodyPr>
            <a:noAutofit/>
          </a:bodyPr>
          <a:lstStyle/>
          <a:p>
            <a:pPr algn="ctr"/>
            <a:r>
              <a:rPr lang="en-US" sz="2600" b="1" dirty="0">
                <a:solidFill>
                  <a:srgbClr val="46B053"/>
                </a:solidFill>
                <a:latin typeface="Gill Sans MT" panose="020B0502020104020203" pitchFamily="34" charset="77"/>
              </a:rPr>
              <a:t>Option 2:</a:t>
            </a:r>
            <a:r>
              <a:rPr lang="en-US" sz="2600" b="1" dirty="0">
                <a:solidFill>
                  <a:srgbClr val="005493"/>
                </a:solidFill>
                <a:latin typeface="Gill Sans MT" panose="020B0502020104020203" pitchFamily="34" charset="77"/>
              </a:rPr>
              <a:t> </a:t>
            </a:r>
            <a:r>
              <a:rPr lang="en-US" sz="2600" b="1" dirty="0">
                <a:solidFill>
                  <a:srgbClr val="007EC4"/>
                </a:solidFill>
                <a:latin typeface="Gill Sans MT" panose="020B0502020104020203" pitchFamily="34" charset="77"/>
              </a:rPr>
              <a:t>Enforce the Law; Be Fair to Those Who Follow the Rules</a:t>
            </a:r>
          </a:p>
        </p:txBody>
      </p:sp>
      <p:sp>
        <p:nvSpPr>
          <p:cNvPr id="3" name="Content Placeholder 2">
            <a:extLst>
              <a:ext uri="{FF2B5EF4-FFF2-40B4-BE49-F238E27FC236}">
                <a16:creationId xmlns:a16="http://schemas.microsoft.com/office/drawing/2014/main" id="{EA01A44F-A86E-134A-8B12-05502AB256A4}"/>
              </a:ext>
            </a:extLst>
          </p:cNvPr>
          <p:cNvSpPr>
            <a:spLocks noGrp="1"/>
          </p:cNvSpPr>
          <p:nvPr>
            <p:ph idx="1"/>
          </p:nvPr>
        </p:nvSpPr>
        <p:spPr>
          <a:xfrm>
            <a:off x="838200" y="997528"/>
            <a:ext cx="10515600" cy="3916217"/>
          </a:xfrm>
        </p:spPr>
        <p:txBody>
          <a:bodyPr>
            <a:normAutofit/>
          </a:bodyPr>
          <a:lstStyle/>
          <a:p>
            <a:pPr marL="0" indent="0">
              <a:lnSpc>
                <a:spcPct val="150000"/>
              </a:lnSpc>
              <a:buNone/>
            </a:pPr>
            <a:r>
              <a:rPr lang="en-US" sz="1800" b="1" dirty="0">
                <a:solidFill>
                  <a:srgbClr val="007EC4"/>
                </a:solidFill>
                <a:latin typeface="Candara" panose="020E0502030303020204" pitchFamily="34" charset="0"/>
              </a:rPr>
              <a:t>This option says we need a fair system, in which the rules are clear and, above all, enforced.</a:t>
            </a:r>
          </a:p>
          <a:p>
            <a:pPr>
              <a:lnSpc>
                <a:spcPct val="130000"/>
              </a:lnSpc>
              <a:buClr>
                <a:srgbClr val="46B053"/>
              </a:buClr>
              <a:buFont typeface="Wingdings" pitchFamily="2" charset="2"/>
              <a:buChar char="Ø"/>
            </a:pPr>
            <a:r>
              <a:rPr lang="en-US" sz="1800" dirty="0">
                <a:latin typeface="Candara" panose="020E0502030303020204" pitchFamily="34" charset="0"/>
              </a:rPr>
              <a:t>Ever since the nation’s first immigration policies were put into place, the premise has been that welcoming newcomers should be done in an orderly way. </a:t>
            </a:r>
          </a:p>
          <a:p>
            <a:pPr>
              <a:lnSpc>
                <a:spcPct val="130000"/>
              </a:lnSpc>
              <a:buClr>
                <a:srgbClr val="46B053"/>
              </a:buClr>
              <a:buFont typeface="Wingdings" pitchFamily="2" charset="2"/>
              <a:buChar char="Ø"/>
            </a:pPr>
            <a:r>
              <a:rPr lang="en-US" sz="1800" dirty="0">
                <a:latin typeface="Candara" panose="020E0502030303020204" pitchFamily="34" charset="0"/>
              </a:rPr>
              <a:t>With an estimated 10.5 million people living in the country illegally, our current system is unjust and uncontrolled. </a:t>
            </a:r>
          </a:p>
          <a:p>
            <a:pPr>
              <a:lnSpc>
                <a:spcPct val="130000"/>
              </a:lnSpc>
              <a:buClr>
                <a:srgbClr val="46B053"/>
              </a:buClr>
              <a:buFont typeface="Wingdings" pitchFamily="2" charset="2"/>
              <a:buChar char="Ø"/>
            </a:pPr>
            <a:r>
              <a:rPr lang="en-US" sz="1800" dirty="0">
                <a:latin typeface="Candara" panose="020E0502030303020204" pitchFamily="34" charset="0"/>
              </a:rPr>
              <a:t>In fairness to the many people who are waiting to come to the US and stay here legally, we have an obligation to enforce our borders and deport people who enter the country without our permission. </a:t>
            </a:r>
          </a:p>
          <a:p>
            <a:pPr>
              <a:lnSpc>
                <a:spcPct val="130000"/>
              </a:lnSpc>
              <a:buClr>
                <a:srgbClr val="46B053"/>
              </a:buClr>
              <a:buFont typeface="Wingdings" pitchFamily="2" charset="2"/>
              <a:buChar char="Ø"/>
            </a:pPr>
            <a:r>
              <a:rPr lang="en-US" sz="1800" dirty="0">
                <a:latin typeface="Candara" panose="020E0502030303020204" pitchFamily="34" charset="0"/>
              </a:rPr>
              <a:t>We must strengthen our commitment to border security, crack down on those who overstay their visas, and introduce more stringent measures to deal with immigrants living outside the law.</a:t>
            </a:r>
          </a:p>
          <a:p>
            <a:pPr indent="0">
              <a:buNone/>
            </a:pPr>
            <a:endParaRPr lang="en-US" sz="5500" b="1" dirty="0">
              <a:solidFill>
                <a:srgbClr val="005493"/>
              </a:solidFill>
              <a:latin typeface="Candara" panose="020E0502030303020204" pitchFamily="34" charset="0"/>
            </a:endParaRPr>
          </a:p>
          <a:p>
            <a:pPr marL="0" indent="0">
              <a:buNone/>
            </a:pPr>
            <a:endParaRPr lang="en-US" dirty="0"/>
          </a:p>
        </p:txBody>
      </p:sp>
      <p:sp>
        <p:nvSpPr>
          <p:cNvPr id="6" name="TextBox 5">
            <a:extLst>
              <a:ext uri="{FF2B5EF4-FFF2-40B4-BE49-F238E27FC236}">
                <a16:creationId xmlns:a16="http://schemas.microsoft.com/office/drawing/2014/main" id="{DAA5DDA1-D284-2349-902C-C5842E751540}"/>
              </a:ext>
            </a:extLst>
          </p:cNvPr>
          <p:cNvSpPr txBox="1"/>
          <p:nvPr/>
        </p:nvSpPr>
        <p:spPr>
          <a:xfrm>
            <a:off x="838200" y="5032427"/>
            <a:ext cx="10515600" cy="1318951"/>
          </a:xfrm>
          <a:prstGeom prst="rect">
            <a:avLst/>
          </a:prstGeom>
          <a:solidFill>
            <a:srgbClr val="46B053">
              <a:alpha val="50000"/>
            </a:srgbClr>
          </a:solidFill>
        </p:spPr>
        <p:txBody>
          <a:bodyPr wrap="square" rtlCol="0">
            <a:spAutoFit/>
          </a:bodyPr>
          <a:lstStyle/>
          <a:p>
            <a:pPr>
              <a:lnSpc>
                <a:spcPct val="150000"/>
              </a:lnSpc>
            </a:pPr>
            <a:r>
              <a:rPr lang="en-US" sz="1900" b="1" dirty="0">
                <a:solidFill>
                  <a:srgbClr val="007EC4"/>
                </a:solidFill>
                <a:latin typeface="Candara" panose="020E0502030303020204" pitchFamily="34" charset="0"/>
              </a:rPr>
              <a:t>A Primary Drawback </a:t>
            </a:r>
            <a:endParaRPr lang="en-US" sz="1900" dirty="0">
              <a:solidFill>
                <a:srgbClr val="007EC4"/>
              </a:solidFill>
              <a:latin typeface="Candara" panose="020E0502030303020204" pitchFamily="34" charset="0"/>
            </a:endParaRPr>
          </a:p>
          <a:p>
            <a:pPr lvl="1">
              <a:lnSpc>
                <a:spcPct val="150000"/>
              </a:lnSpc>
            </a:pPr>
            <a:r>
              <a:rPr lang="en-US" i="1" dirty="0">
                <a:latin typeface="Candara" panose="020E0502030303020204" pitchFamily="34" charset="0"/>
              </a:rPr>
              <a:t>This will harm millions of people now living in our communities and contributing to our society. It will spread fear in cities and towns nationwide.  </a:t>
            </a:r>
            <a:endParaRPr lang="en-US" dirty="0">
              <a:latin typeface="Candara" panose="020E0502030303020204" pitchFamily="34" charset="0"/>
            </a:endParaRPr>
          </a:p>
        </p:txBody>
      </p:sp>
    </p:spTree>
    <p:extLst>
      <p:ext uri="{BB962C8B-B14F-4D97-AF65-F5344CB8AC3E}">
        <p14:creationId xmlns:p14="http://schemas.microsoft.com/office/powerpoint/2010/main" val="209230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1D714B-4C76-2644-9561-D94FD729166C}"/>
              </a:ext>
            </a:extLst>
          </p:cNvPr>
          <p:cNvPicPr>
            <a:picLocks noChangeAspect="1"/>
          </p:cNvPicPr>
          <p:nvPr/>
        </p:nvPicPr>
        <p:blipFill>
          <a:blip r:embed="rId2"/>
          <a:stretch>
            <a:fillRect/>
          </a:stretch>
        </p:blipFill>
        <p:spPr>
          <a:xfrm>
            <a:off x="0" y="42333"/>
            <a:ext cx="12192000" cy="6773333"/>
          </a:xfrm>
          <a:prstGeom prst="rect">
            <a:avLst/>
          </a:prstGeom>
        </p:spPr>
      </p:pic>
    </p:spTree>
    <p:extLst>
      <p:ext uri="{BB962C8B-B14F-4D97-AF65-F5344CB8AC3E}">
        <p14:creationId xmlns:p14="http://schemas.microsoft.com/office/powerpoint/2010/main" val="410226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839788" y="365125"/>
            <a:ext cx="10515600" cy="640715"/>
          </a:xfrm>
        </p:spPr>
        <p:txBody>
          <a:bodyPr>
            <a:normAutofit fontScale="90000"/>
          </a:bodyPr>
          <a:lstStyle/>
          <a:p>
            <a:pPr algn="ctr"/>
            <a:r>
              <a:rPr lang="en-US" sz="2800" b="1" dirty="0">
                <a:solidFill>
                  <a:srgbClr val="46B053"/>
                </a:solidFill>
                <a:latin typeface="Gill Sans MT" panose="020B0502020104020203" pitchFamily="34" charset="77"/>
              </a:rPr>
              <a:t>Option 2:</a:t>
            </a:r>
            <a:r>
              <a:rPr lang="en-US" sz="2800" b="1" dirty="0">
                <a:solidFill>
                  <a:srgbClr val="005493"/>
                </a:solidFill>
                <a:latin typeface="Gill Sans MT" panose="020B0502020104020203" pitchFamily="34" charset="77"/>
              </a:rPr>
              <a:t> </a:t>
            </a:r>
            <a:r>
              <a:rPr lang="en-US" sz="2800" b="1" dirty="0">
                <a:solidFill>
                  <a:srgbClr val="007EC4"/>
                </a:solidFill>
                <a:latin typeface="Gill Sans MT" panose="020B0502020104020203" pitchFamily="34" charset="77"/>
              </a:rPr>
              <a:t>Enforce the Law; Be Fair to Those Who Follow the Rules</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75" y="1191327"/>
            <a:ext cx="5433691" cy="421957"/>
          </a:xfrm>
          <a:solidFill>
            <a:srgbClr val="007EC4"/>
          </a:solidFill>
        </p:spPr>
        <p:txBody>
          <a:bodyPr/>
          <a:lstStyle/>
          <a:p>
            <a:r>
              <a:rPr lang="en-US" dirty="0">
                <a:solidFill>
                  <a:schemeClr val="bg1"/>
                </a:solidFill>
                <a:latin typeface="Candara" panose="020E0502030303020204" pitchFamily="34" charset="0"/>
              </a:rPr>
              <a:t>Actions</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76" y="1597978"/>
            <a:ext cx="5433693" cy="731520"/>
          </a:xfrm>
          <a:solidFill>
            <a:srgbClr val="E6F6FD"/>
          </a:solidFill>
        </p:spPr>
        <p:txBody>
          <a:bodyPr>
            <a:normAutofit/>
          </a:bodyPr>
          <a:lstStyle/>
          <a:p>
            <a:pPr marL="0" indent="0">
              <a:buNone/>
            </a:pPr>
            <a:r>
              <a:rPr lang="en-US" sz="1400" dirty="0">
                <a:latin typeface="Candara" panose="020E0502030303020204" pitchFamily="34" charset="0"/>
              </a:rPr>
              <a:t>Identify people who entered the country illegally and deport them. Require that they reapply for entry. </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42" y="1191327"/>
            <a:ext cx="5433692" cy="421957"/>
          </a:xfrm>
          <a:solidFill>
            <a:srgbClr val="D8B13F"/>
          </a:solidFill>
        </p:spPr>
        <p:txBody>
          <a:bodyPr/>
          <a:lstStyle/>
          <a:p>
            <a:r>
              <a:rPr lang="en-US" dirty="0">
                <a:solidFill>
                  <a:schemeClr val="bg1"/>
                </a:solidFill>
                <a:latin typeface="Candara" panose="020E0502030303020204" pitchFamily="34" charset="0"/>
              </a:rPr>
              <a:t>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44" y="1597037"/>
            <a:ext cx="5433692" cy="731520"/>
          </a:xfrm>
          <a:solidFill>
            <a:srgbClr val="FFF5C6"/>
          </a:solidFill>
        </p:spPr>
        <p:txBody>
          <a:bodyPr>
            <a:normAutofit/>
          </a:bodyPr>
          <a:lstStyle/>
          <a:p>
            <a:pPr marL="0" indent="0">
              <a:buNone/>
            </a:pPr>
            <a:r>
              <a:rPr lang="en-US" sz="1400" dirty="0">
                <a:latin typeface="Candara" panose="020E0502030303020204" pitchFamily="34" charset="0"/>
              </a:rPr>
              <a:t>This will tear up families—many of which include one or more US-born children. The punishment is not only impractical but far outweighs the crime</a:t>
            </a:r>
            <a:r>
              <a:rPr lang="en-US" sz="1800" dirty="0">
                <a:latin typeface="Candara" panose="020E0502030303020204" pitchFamily="34" charset="0"/>
              </a:rPr>
              <a:t>.</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72" y="2328557"/>
            <a:ext cx="5433693" cy="731520"/>
          </a:xfrm>
          <a:prstGeom prst="rect">
            <a:avLst/>
          </a:prstGeom>
          <a:solidFill>
            <a:srgbClr val="B9E6FB"/>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Candara" panose="020E0502030303020204" pitchFamily="34" charset="0"/>
              </a:rPr>
              <a:t>Cut off federal funding, including pandemic economic recovery aid, to sanctuary cities that refuse to cooperate with federal immigration agents. </a:t>
            </a:r>
          </a:p>
          <a:p>
            <a:pPr marL="0" indent="0">
              <a:buFont typeface="Arial" panose="020B0604020202020204" pitchFamily="34" charset="0"/>
              <a:buNone/>
            </a:pPr>
            <a:endParaRPr lang="en-US" sz="1800" dirty="0">
              <a:latin typeface="Candara" panose="020E0502030303020204" pitchFamily="34" charset="0"/>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130" y="2328557"/>
            <a:ext cx="5433693" cy="731520"/>
          </a:xfrm>
          <a:prstGeom prst="rect">
            <a:avLst/>
          </a:prstGeom>
          <a:solidFill>
            <a:srgbClr val="E5CB7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andara" panose="020E0502030303020204" pitchFamily="34" charset="0"/>
              </a:rPr>
              <a:t>This punishes entire communities over disputes that should be settled in court. It could mean underfunded police departments and schools in some places and deny aid at a time of dire need.</a:t>
            </a:r>
          </a:p>
          <a:p>
            <a:pPr marL="0" indent="0">
              <a:buFont typeface="Arial" panose="020B0604020202020204" pitchFamily="34" charset="0"/>
              <a:buNone/>
            </a:pPr>
            <a:endParaRPr lang="en-US" sz="1800" dirty="0">
              <a:latin typeface="Candara" panose="020E0502030303020204" pitchFamily="34" charset="0"/>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59" y="3060077"/>
            <a:ext cx="5433693" cy="731520"/>
          </a:xfrm>
          <a:prstGeom prst="rect">
            <a:avLst/>
          </a:prstGeom>
          <a:solidFill>
            <a:srgbClr val="DAECC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Candara" panose="020E0502030303020204" pitchFamily="34" charset="0"/>
              </a:rPr>
              <a:t>Prosecute employers if they hire workers without legal papers. </a:t>
            </a:r>
          </a:p>
          <a:p>
            <a:pPr marL="0" indent="0">
              <a:buFont typeface="Arial" panose="020B0604020202020204" pitchFamily="34" charset="0"/>
              <a:buNone/>
            </a:pPr>
            <a:endParaRPr lang="en-US" sz="1800" dirty="0">
              <a:latin typeface="Candara" panose="020E0502030303020204" pitchFamily="34" charset="0"/>
            </a:endParaRP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130" y="3058848"/>
            <a:ext cx="5433693" cy="731520"/>
          </a:xfrm>
          <a:prstGeom prst="rect">
            <a:avLst/>
          </a:prstGeom>
          <a:solidFill>
            <a:srgbClr val="FFED97"/>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andara" panose="020E0502030303020204" pitchFamily="34" charset="0"/>
              </a:rPr>
              <a:t>This will create chaos in industries such as agriculture and construction and lead to higher prices for basic goods such as food and housing when times are already tough. </a:t>
            </a:r>
          </a:p>
          <a:p>
            <a:pPr marL="0" indent="0">
              <a:buFont typeface="Arial" panose="020B0604020202020204" pitchFamily="34" charset="0"/>
              <a:buNone/>
            </a:pPr>
            <a:endParaRPr lang="en-US" sz="1800" dirty="0">
              <a:latin typeface="Candara" panose="020E0502030303020204" pitchFamily="34" charset="0"/>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46" y="3790368"/>
            <a:ext cx="5433693" cy="731520"/>
          </a:xfrm>
          <a:prstGeom prst="rect">
            <a:avLst/>
          </a:prstGeom>
          <a:solidFill>
            <a:srgbClr val="F4FB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andara" panose="020E0502030303020204" pitchFamily="34" charset="0"/>
              </a:rPr>
              <a:t>Build a secure southern boarder wall.</a:t>
            </a:r>
          </a:p>
          <a:p>
            <a:pPr marL="0" indent="0">
              <a:buFont typeface="Arial" panose="020B0604020202020204" pitchFamily="34" charset="0"/>
              <a:buNone/>
            </a:pPr>
            <a:endParaRPr lang="en-US" sz="1800" dirty="0">
              <a:latin typeface="Candara" panose="020E0502030303020204" pitchFamily="34" charset="0"/>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129" y="3789139"/>
            <a:ext cx="5433693" cy="731520"/>
          </a:xfrm>
          <a:prstGeom prst="rect">
            <a:avLst/>
          </a:prstGeom>
          <a:solidFill>
            <a:srgbClr val="FFFCE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andara" panose="020E0502030303020204" pitchFamily="34" charset="0"/>
              </a:rPr>
              <a:t>This will cost billions of tax dollars needed instead for pandemic recovery. Plus, it fails to address problems with people entering from Canada or through airports or people over-staying temporary visas.</a:t>
            </a:r>
          </a:p>
          <a:p>
            <a:pPr marL="0" indent="0">
              <a:buFont typeface="Arial" panose="020B0604020202020204" pitchFamily="34" charset="0"/>
              <a:buNone/>
            </a:pPr>
            <a:endParaRPr lang="en-US" sz="1800" dirty="0">
              <a:latin typeface="Candara" panose="020E0502030303020204" pitchFamily="34" charset="0"/>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846" y="4520659"/>
            <a:ext cx="5433693" cy="731520"/>
          </a:xfrm>
          <a:prstGeom prst="rect">
            <a:avLst/>
          </a:prstGeom>
          <a:solidFill>
            <a:srgbClr val="B9E6FB"/>
          </a:solidFill>
        </p:spPr>
        <p:txBody>
          <a:bodyPr wrap="square" rtlCol="0">
            <a:spAutoFit/>
          </a:bodyPr>
          <a:lstStyle/>
          <a:p>
            <a:r>
              <a:rPr lang="en-US" sz="1400" dirty="0">
                <a:latin typeface="Candara" panose="020E0502030303020204" pitchFamily="34" charset="0"/>
              </a:rPr>
              <a:t>Detain all adults who enter the country illegally even if this means separating families.</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116" y="4520659"/>
            <a:ext cx="5433693" cy="731520"/>
          </a:xfrm>
          <a:prstGeom prst="rect">
            <a:avLst/>
          </a:prstGeom>
          <a:solidFill>
            <a:srgbClr val="E5CB7F"/>
          </a:solidFill>
        </p:spPr>
        <p:txBody>
          <a:bodyPr wrap="square" rtlCol="0">
            <a:spAutoFit/>
          </a:bodyPr>
          <a:lstStyle/>
          <a:p>
            <a:r>
              <a:rPr lang="en-US" sz="1400" dirty="0">
                <a:latin typeface="Candara" panose="020E0502030303020204" pitchFamily="34" charset="0"/>
              </a:rPr>
              <a:t>Such a zero tolerance policy traumatizes children who had no say in their parents’ decisions and invites international condemnation.</a:t>
            </a:r>
          </a:p>
        </p:txBody>
      </p:sp>
      <p:sp>
        <p:nvSpPr>
          <p:cNvPr id="13" name="TextBox 12">
            <a:extLst>
              <a:ext uri="{FF2B5EF4-FFF2-40B4-BE49-F238E27FC236}">
                <a16:creationId xmlns:a16="http://schemas.microsoft.com/office/drawing/2014/main" id="{09A087BB-8DC6-BC42-92B3-53CACFD307F2}"/>
              </a:ext>
            </a:extLst>
          </p:cNvPr>
          <p:cNvSpPr txBox="1"/>
          <p:nvPr/>
        </p:nvSpPr>
        <p:spPr>
          <a:xfrm>
            <a:off x="563847" y="5250950"/>
            <a:ext cx="5433692" cy="400110"/>
          </a:xfrm>
          <a:prstGeom prst="rect">
            <a:avLst/>
          </a:prstGeom>
          <a:solidFill>
            <a:srgbClr val="FFFCEC"/>
          </a:solidFill>
        </p:spPr>
        <p:txBody>
          <a:bodyPr wrap="square" rtlCol="0">
            <a:spAutoFit/>
          </a:bodyPr>
          <a:lstStyle/>
          <a:p>
            <a:r>
              <a:rPr lang="en-US" sz="2000" b="1" dirty="0">
                <a:solidFill>
                  <a:srgbClr val="007EC4"/>
                </a:solidFill>
              </a:rPr>
              <a:t>What else?</a:t>
            </a:r>
          </a:p>
        </p:txBody>
      </p:sp>
      <p:sp>
        <p:nvSpPr>
          <p:cNvPr id="16" name="TextBox 15">
            <a:extLst>
              <a:ext uri="{FF2B5EF4-FFF2-40B4-BE49-F238E27FC236}">
                <a16:creationId xmlns:a16="http://schemas.microsoft.com/office/drawing/2014/main" id="{04DFFF85-94B4-A940-B8D8-CC9651BA141B}"/>
              </a:ext>
            </a:extLst>
          </p:cNvPr>
          <p:cNvSpPr txBox="1"/>
          <p:nvPr/>
        </p:nvSpPr>
        <p:spPr>
          <a:xfrm>
            <a:off x="6377116" y="5235932"/>
            <a:ext cx="5433693" cy="400110"/>
          </a:xfrm>
          <a:prstGeom prst="rect">
            <a:avLst/>
          </a:prstGeom>
          <a:solidFill>
            <a:srgbClr val="FFFCEC"/>
          </a:solidFill>
        </p:spPr>
        <p:txBody>
          <a:bodyPr wrap="square" rtlCol="0">
            <a:spAutoFit/>
          </a:bodyPr>
          <a:lstStyle/>
          <a:p>
            <a:r>
              <a:rPr lang="en-US" sz="2000" b="1" dirty="0">
                <a:solidFill>
                  <a:srgbClr val="007EC4"/>
                </a:solidFill>
              </a:rPr>
              <a:t>What’s the trade-off?</a:t>
            </a:r>
          </a:p>
        </p:txBody>
      </p:sp>
    </p:spTree>
    <p:extLst>
      <p:ext uri="{BB962C8B-B14F-4D97-AF65-F5344CB8AC3E}">
        <p14:creationId xmlns:p14="http://schemas.microsoft.com/office/powerpoint/2010/main" val="108067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DCAF-3909-C745-91E7-763BF0633051}"/>
              </a:ext>
            </a:extLst>
          </p:cNvPr>
          <p:cNvSpPr>
            <a:spLocks noGrp="1"/>
          </p:cNvSpPr>
          <p:nvPr>
            <p:ph type="title"/>
          </p:nvPr>
        </p:nvSpPr>
        <p:spPr>
          <a:xfrm>
            <a:off x="838200" y="365126"/>
            <a:ext cx="10515600" cy="632402"/>
          </a:xfrm>
        </p:spPr>
        <p:txBody>
          <a:bodyPr>
            <a:noAutofit/>
          </a:bodyPr>
          <a:lstStyle/>
          <a:p>
            <a:pPr algn="ctr"/>
            <a:r>
              <a:rPr lang="en-US" sz="2600" b="1" dirty="0">
                <a:solidFill>
                  <a:srgbClr val="46B053"/>
                </a:solidFill>
                <a:latin typeface="Gill Sans MT" panose="020B0502020104020203" pitchFamily="34" charset="77"/>
              </a:rPr>
              <a:t>Option 3:</a:t>
            </a:r>
            <a:r>
              <a:rPr lang="en-US" sz="2600" b="1" dirty="0">
                <a:solidFill>
                  <a:srgbClr val="005493"/>
                </a:solidFill>
                <a:latin typeface="Gill Sans MT" panose="020B0502020104020203" pitchFamily="34" charset="77"/>
              </a:rPr>
              <a:t> </a:t>
            </a:r>
            <a:r>
              <a:rPr lang="en-US" sz="2600" b="1" dirty="0">
                <a:solidFill>
                  <a:srgbClr val="007EC4"/>
                </a:solidFill>
                <a:latin typeface="Gill Sans MT" panose="020B0502020104020203" pitchFamily="34" charset="77"/>
              </a:rPr>
              <a:t>Slow Down and Rebuild Our Common Bonds</a:t>
            </a:r>
          </a:p>
        </p:txBody>
      </p:sp>
      <p:sp>
        <p:nvSpPr>
          <p:cNvPr id="3" name="Content Placeholder 2">
            <a:extLst>
              <a:ext uri="{FF2B5EF4-FFF2-40B4-BE49-F238E27FC236}">
                <a16:creationId xmlns:a16="http://schemas.microsoft.com/office/drawing/2014/main" id="{EA01A44F-A86E-134A-8B12-05502AB256A4}"/>
              </a:ext>
            </a:extLst>
          </p:cNvPr>
          <p:cNvSpPr>
            <a:spLocks noGrp="1"/>
          </p:cNvSpPr>
          <p:nvPr>
            <p:ph idx="1"/>
          </p:nvPr>
        </p:nvSpPr>
        <p:spPr>
          <a:xfrm>
            <a:off x="838200" y="997528"/>
            <a:ext cx="10515600" cy="3916217"/>
          </a:xfrm>
        </p:spPr>
        <p:txBody>
          <a:bodyPr>
            <a:normAutofit lnSpcReduction="10000"/>
          </a:bodyPr>
          <a:lstStyle/>
          <a:p>
            <a:pPr marL="0" indent="0">
              <a:lnSpc>
                <a:spcPct val="150000"/>
              </a:lnSpc>
              <a:buNone/>
            </a:pPr>
            <a:r>
              <a:rPr lang="en-US" sz="1800" b="1" dirty="0">
                <a:solidFill>
                  <a:srgbClr val="005493"/>
                </a:solidFill>
                <a:latin typeface="Candara" panose="020E0502030303020204" pitchFamily="34" charset="0"/>
              </a:rPr>
              <a:t>This option recognizes that newcomers have strengthened our culture in the past.</a:t>
            </a:r>
          </a:p>
          <a:p>
            <a:pPr>
              <a:lnSpc>
                <a:spcPct val="130000"/>
              </a:lnSpc>
              <a:buClr>
                <a:srgbClr val="46B053"/>
              </a:buClr>
              <a:buFont typeface="Wingdings" pitchFamily="2" charset="2"/>
              <a:buChar char="Ø"/>
            </a:pPr>
            <a:r>
              <a:rPr lang="en-US" sz="1800" dirty="0">
                <a:latin typeface="Candara" panose="020E0502030303020204" pitchFamily="34" charset="0"/>
              </a:rPr>
              <a:t>The number of foreign-born residents has reached 44.4 million, or 13.6 percent of the population. </a:t>
            </a:r>
          </a:p>
          <a:p>
            <a:pPr>
              <a:lnSpc>
                <a:spcPct val="130000"/>
              </a:lnSpc>
              <a:buClr>
                <a:srgbClr val="46B053"/>
              </a:buClr>
              <a:buFont typeface="Wingdings" pitchFamily="2" charset="2"/>
              <a:buChar char="Ø"/>
            </a:pPr>
            <a:r>
              <a:rPr lang="en-US" sz="1800" dirty="0">
                <a:latin typeface="Candara" panose="020E0502030303020204" pitchFamily="34" charset="0"/>
              </a:rPr>
              <a:t>Fifty years ago, the foreign-born share of our population was 4.7 percent. </a:t>
            </a:r>
          </a:p>
          <a:p>
            <a:pPr>
              <a:lnSpc>
                <a:spcPct val="130000"/>
              </a:lnSpc>
              <a:buClr>
                <a:srgbClr val="46B053"/>
              </a:buClr>
              <a:buFont typeface="Wingdings" pitchFamily="2" charset="2"/>
              <a:buChar char="Ø"/>
            </a:pPr>
            <a:r>
              <a:rPr lang="en-US" sz="1800" dirty="0">
                <a:latin typeface="Candara" panose="020E0502030303020204" pitchFamily="34" charset="0"/>
              </a:rPr>
              <a:t>The country is now so diverse that we must regain our sense of national purpose and identity. </a:t>
            </a:r>
          </a:p>
          <a:p>
            <a:pPr>
              <a:lnSpc>
                <a:spcPct val="130000"/>
              </a:lnSpc>
              <a:buClr>
                <a:srgbClr val="46B053"/>
              </a:buClr>
              <a:buFont typeface="Wingdings" pitchFamily="2" charset="2"/>
              <a:buChar char="Ø"/>
            </a:pPr>
            <a:r>
              <a:rPr lang="en-US" sz="1800" dirty="0">
                <a:latin typeface="Candara" panose="020E0502030303020204" pitchFamily="34" charset="0"/>
              </a:rPr>
              <a:t>We need to moderate the flow of immigrants and focus more on helping newcomers integrate into US society.</a:t>
            </a:r>
          </a:p>
          <a:p>
            <a:pPr>
              <a:lnSpc>
                <a:spcPct val="130000"/>
              </a:lnSpc>
              <a:buClr>
                <a:srgbClr val="46B053"/>
              </a:buClr>
              <a:buFont typeface="Wingdings" pitchFamily="2" charset="2"/>
              <a:buChar char="Ø"/>
            </a:pPr>
            <a:r>
              <a:rPr lang="en-US" sz="1800" dirty="0">
                <a:latin typeface="Candara" panose="020E0502030303020204" pitchFamily="34" charset="0"/>
              </a:rPr>
              <a:t>We should have a measured immigration policy—one that reduces the rate of immigration and ensures that immigrants become part of the US community.</a:t>
            </a:r>
          </a:p>
          <a:p>
            <a:pPr>
              <a:lnSpc>
                <a:spcPct val="130000"/>
              </a:lnSpc>
              <a:buClr>
                <a:srgbClr val="46B053"/>
              </a:buClr>
              <a:buFont typeface="Wingdings" pitchFamily="2" charset="2"/>
              <a:buChar char="Ø"/>
            </a:pPr>
            <a:r>
              <a:rPr lang="en-US" sz="1800" dirty="0">
                <a:latin typeface="Candara" panose="020E0502030303020204" pitchFamily="34" charset="0"/>
              </a:rPr>
              <a:t>We need to find ways to accommodate newcomers without compromising our sense of national unity.</a:t>
            </a:r>
          </a:p>
          <a:p>
            <a:pPr indent="0">
              <a:buNone/>
            </a:pPr>
            <a:endParaRPr lang="en-US" sz="5500" b="1" dirty="0">
              <a:solidFill>
                <a:srgbClr val="005493"/>
              </a:solidFill>
              <a:latin typeface="Candara" panose="020E0502030303020204" pitchFamily="34" charset="0"/>
            </a:endParaRPr>
          </a:p>
          <a:p>
            <a:pPr marL="0" indent="0">
              <a:buNone/>
            </a:pPr>
            <a:endParaRPr lang="en-US" dirty="0"/>
          </a:p>
        </p:txBody>
      </p:sp>
      <p:sp>
        <p:nvSpPr>
          <p:cNvPr id="6" name="TextBox 5">
            <a:extLst>
              <a:ext uri="{FF2B5EF4-FFF2-40B4-BE49-F238E27FC236}">
                <a16:creationId xmlns:a16="http://schemas.microsoft.com/office/drawing/2014/main" id="{DAA5DDA1-D284-2349-902C-C5842E751540}"/>
              </a:ext>
            </a:extLst>
          </p:cNvPr>
          <p:cNvSpPr txBox="1"/>
          <p:nvPr/>
        </p:nvSpPr>
        <p:spPr>
          <a:xfrm>
            <a:off x="838200" y="4974370"/>
            <a:ext cx="10515600" cy="1734449"/>
          </a:xfrm>
          <a:prstGeom prst="rect">
            <a:avLst/>
          </a:prstGeom>
          <a:solidFill>
            <a:srgbClr val="46B053">
              <a:alpha val="50000"/>
            </a:srgbClr>
          </a:solidFill>
        </p:spPr>
        <p:txBody>
          <a:bodyPr wrap="square" rtlCol="0">
            <a:spAutoFit/>
          </a:bodyPr>
          <a:lstStyle/>
          <a:p>
            <a:pPr>
              <a:lnSpc>
                <a:spcPct val="150000"/>
              </a:lnSpc>
            </a:pPr>
            <a:r>
              <a:rPr lang="en-US" sz="1900" b="1" dirty="0">
                <a:solidFill>
                  <a:srgbClr val="007EC4"/>
                </a:solidFill>
                <a:latin typeface="Candara" panose="020E0502030303020204" pitchFamily="34" charset="0"/>
              </a:rPr>
              <a:t>A Primary Drawback </a:t>
            </a:r>
          </a:p>
          <a:p>
            <a:pPr lvl="1">
              <a:lnSpc>
                <a:spcPct val="150000"/>
              </a:lnSpc>
            </a:pPr>
            <a:r>
              <a:rPr lang="en-US" i="1" dirty="0">
                <a:latin typeface="Candara" panose="020E0502030303020204" pitchFamily="34" charset="0"/>
              </a:rPr>
              <a:t>This option would rob us of much of the energy and hard work people from around the world bring to the United States. The coronavirus pandemic only underscored how many of our “essential workers—serving in hospitals, staffing grocery stores, and producing food—are immigrants.  </a:t>
            </a:r>
            <a:endParaRPr lang="en-US" dirty="0">
              <a:latin typeface="Candara" panose="020E0502030303020204" pitchFamily="34" charset="0"/>
            </a:endParaRPr>
          </a:p>
        </p:txBody>
      </p:sp>
    </p:spTree>
    <p:extLst>
      <p:ext uri="{BB962C8B-B14F-4D97-AF65-F5344CB8AC3E}">
        <p14:creationId xmlns:p14="http://schemas.microsoft.com/office/powerpoint/2010/main" val="263611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A768E3-87C7-9D4B-B022-74B0DFB26019}"/>
              </a:ext>
            </a:extLst>
          </p:cNvPr>
          <p:cNvPicPr>
            <a:picLocks noChangeAspect="1"/>
          </p:cNvPicPr>
          <p:nvPr/>
        </p:nvPicPr>
        <p:blipFill>
          <a:blip r:embed="rId2"/>
          <a:stretch>
            <a:fillRect/>
          </a:stretch>
        </p:blipFill>
        <p:spPr>
          <a:xfrm>
            <a:off x="2818279" y="0"/>
            <a:ext cx="6555441" cy="6858000"/>
          </a:xfrm>
          <a:prstGeom prst="rect">
            <a:avLst/>
          </a:prstGeom>
        </p:spPr>
      </p:pic>
    </p:spTree>
    <p:extLst>
      <p:ext uri="{BB962C8B-B14F-4D97-AF65-F5344CB8AC3E}">
        <p14:creationId xmlns:p14="http://schemas.microsoft.com/office/powerpoint/2010/main" val="553450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839788" y="365125"/>
            <a:ext cx="10515600" cy="640715"/>
          </a:xfrm>
        </p:spPr>
        <p:txBody>
          <a:bodyPr>
            <a:normAutofit/>
          </a:bodyPr>
          <a:lstStyle/>
          <a:p>
            <a:pPr algn="ctr"/>
            <a:r>
              <a:rPr lang="en-US" sz="2800" b="1" dirty="0">
                <a:solidFill>
                  <a:srgbClr val="46B053"/>
                </a:solidFill>
                <a:latin typeface="Gill Sans MT" panose="020B0502020104020203" pitchFamily="34" charset="77"/>
              </a:rPr>
              <a:t>Option 3:</a:t>
            </a:r>
            <a:r>
              <a:rPr lang="en-US" sz="2800" b="1" dirty="0">
                <a:solidFill>
                  <a:srgbClr val="005493"/>
                </a:solidFill>
                <a:latin typeface="Gill Sans MT" panose="020B0502020104020203" pitchFamily="34" charset="77"/>
              </a:rPr>
              <a:t> </a:t>
            </a:r>
            <a:r>
              <a:rPr lang="en-US" sz="2800" b="1" dirty="0">
                <a:solidFill>
                  <a:srgbClr val="007EC4"/>
                </a:solidFill>
                <a:latin typeface="Gill Sans MT" panose="020B0502020104020203" pitchFamily="34" charset="77"/>
              </a:rPr>
              <a:t>Slow Down and Rebuild Our Common Bonds</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75" y="1191327"/>
            <a:ext cx="5433691" cy="421957"/>
          </a:xfrm>
          <a:solidFill>
            <a:srgbClr val="007EC4"/>
          </a:solidFill>
        </p:spPr>
        <p:txBody>
          <a:bodyPr/>
          <a:lstStyle/>
          <a:p>
            <a:r>
              <a:rPr lang="en-US" dirty="0">
                <a:solidFill>
                  <a:schemeClr val="bg1"/>
                </a:solidFill>
                <a:latin typeface="Candara" panose="020E0502030303020204" pitchFamily="34" charset="0"/>
              </a:rPr>
              <a:t>Actions</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76" y="1597978"/>
            <a:ext cx="5433693" cy="731520"/>
          </a:xfrm>
          <a:solidFill>
            <a:srgbClr val="E6F6FD"/>
          </a:solidFill>
        </p:spPr>
        <p:txBody>
          <a:bodyPr>
            <a:normAutofit/>
          </a:bodyPr>
          <a:lstStyle/>
          <a:p>
            <a:pPr marL="0" indent="0">
              <a:buNone/>
            </a:pPr>
            <a:r>
              <a:rPr lang="en-US" sz="1400" dirty="0">
                <a:latin typeface="Candara" panose="020E0502030303020204" pitchFamily="34" charset="0"/>
              </a:rPr>
              <a:t>Reduce the number of legal immigrants admitted to the United States each year. </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42" y="1191327"/>
            <a:ext cx="5433692" cy="421957"/>
          </a:xfrm>
          <a:solidFill>
            <a:srgbClr val="D8B13F"/>
          </a:solidFill>
        </p:spPr>
        <p:txBody>
          <a:bodyPr/>
          <a:lstStyle/>
          <a:p>
            <a:r>
              <a:rPr lang="en-US" dirty="0">
                <a:solidFill>
                  <a:schemeClr val="bg1"/>
                </a:solidFill>
                <a:latin typeface="Candara" panose="020E0502030303020204" pitchFamily="34" charset="0"/>
              </a:rPr>
              <a:t>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44" y="1597037"/>
            <a:ext cx="5433692" cy="731520"/>
          </a:xfrm>
          <a:solidFill>
            <a:srgbClr val="FFF5C6"/>
          </a:solidFill>
        </p:spPr>
        <p:txBody>
          <a:bodyPr>
            <a:normAutofit/>
          </a:bodyPr>
          <a:lstStyle/>
          <a:p>
            <a:pPr marL="0" indent="0">
              <a:buNone/>
            </a:pPr>
            <a:r>
              <a:rPr lang="en-US" sz="1400" dirty="0">
                <a:latin typeface="Candara" panose="020E0502030303020204" pitchFamily="34" charset="0"/>
              </a:rPr>
              <a:t>This deprives us of the workers needed in key industries such as agriculture and construction and could threaten the economy by lowering birthrates</a:t>
            </a:r>
            <a:r>
              <a:rPr lang="en-US" sz="1800" dirty="0">
                <a:latin typeface="Candara" panose="020E0502030303020204" pitchFamily="34" charset="0"/>
              </a:rPr>
              <a:t>.</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72" y="2328557"/>
            <a:ext cx="5433693" cy="731520"/>
          </a:xfrm>
          <a:prstGeom prst="rect">
            <a:avLst/>
          </a:prstGeom>
          <a:solidFill>
            <a:srgbClr val="B9E6FB"/>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Candara" panose="020E0502030303020204" pitchFamily="34" charset="0"/>
              </a:rPr>
              <a:t>Given preference to immigrants who already speak English. </a:t>
            </a:r>
          </a:p>
          <a:p>
            <a:pPr marL="0" indent="0">
              <a:buFont typeface="Arial" panose="020B0604020202020204" pitchFamily="34" charset="0"/>
              <a:buNone/>
            </a:pPr>
            <a:endParaRPr lang="en-US" sz="1800" dirty="0">
              <a:latin typeface="Candara" panose="020E0502030303020204" pitchFamily="34" charset="0"/>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130" y="2328557"/>
            <a:ext cx="5433693" cy="731520"/>
          </a:xfrm>
          <a:prstGeom prst="rect">
            <a:avLst/>
          </a:prstGeom>
          <a:solidFill>
            <a:srgbClr val="E5CB7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andara" panose="020E0502030303020204" pitchFamily="34" charset="0"/>
              </a:rPr>
              <a:t>This would place an undue burden on some immigrants—especially those who are willing to take on some of the back-breaking jobs most Americans do not want.</a:t>
            </a:r>
          </a:p>
          <a:p>
            <a:pPr marL="0" indent="0">
              <a:buFont typeface="Arial" panose="020B0604020202020204" pitchFamily="34" charset="0"/>
              <a:buNone/>
            </a:pPr>
            <a:endParaRPr lang="en-US" sz="1800" dirty="0">
              <a:latin typeface="Candara" panose="020E0502030303020204" pitchFamily="34" charset="0"/>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59" y="3060077"/>
            <a:ext cx="5433693" cy="731520"/>
          </a:xfrm>
          <a:prstGeom prst="rect">
            <a:avLst/>
          </a:prstGeom>
          <a:solidFill>
            <a:srgbClr val="DAECC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Candara" panose="020E0502030303020204" pitchFamily="34" charset="0"/>
              </a:rPr>
              <a:t>Restrict family reunification to spouses and young children, and concentrate on admitting immigrants who will work in areas where we need them. </a:t>
            </a:r>
          </a:p>
          <a:p>
            <a:pPr marL="0" indent="0">
              <a:buFont typeface="Arial" panose="020B0604020202020204" pitchFamily="34" charset="0"/>
              <a:buNone/>
            </a:pPr>
            <a:endParaRPr lang="en-US" sz="1800" dirty="0">
              <a:latin typeface="Candara" panose="020E0502030303020204" pitchFamily="34" charset="0"/>
            </a:endParaRP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130" y="3058848"/>
            <a:ext cx="5433693" cy="731520"/>
          </a:xfrm>
          <a:prstGeom prst="rect">
            <a:avLst/>
          </a:prstGeom>
          <a:solidFill>
            <a:srgbClr val="FFED97"/>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andara" panose="020E0502030303020204" pitchFamily="34" charset="0"/>
              </a:rPr>
              <a:t>This would split immigrant families apart, forcing people who come here to leave loved ones behind, sometimes in danger or poverty. </a:t>
            </a:r>
          </a:p>
          <a:p>
            <a:pPr marL="0" indent="0">
              <a:buFont typeface="Arial" panose="020B0604020202020204" pitchFamily="34" charset="0"/>
              <a:buNone/>
            </a:pPr>
            <a:endParaRPr lang="en-US" sz="1800" dirty="0">
              <a:latin typeface="Candara" panose="020E0502030303020204" pitchFamily="34" charset="0"/>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46" y="3790368"/>
            <a:ext cx="5433693" cy="950976"/>
          </a:xfrm>
          <a:prstGeom prst="rect">
            <a:avLst/>
          </a:prstGeom>
          <a:solidFill>
            <a:srgbClr val="F4FB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andara" panose="020E0502030303020204" pitchFamily="34" charset="0"/>
              </a:rPr>
              <a:t>Schools should require English immersion programs so newcomers learn the language as quickly as possible and absorb US culture and democratic values.</a:t>
            </a:r>
          </a:p>
          <a:p>
            <a:pPr marL="0" indent="0">
              <a:buFont typeface="Arial" panose="020B0604020202020204" pitchFamily="34" charset="0"/>
              <a:buNone/>
            </a:pPr>
            <a:endParaRPr lang="en-US" sz="1800" dirty="0">
              <a:latin typeface="Candara" panose="020E0502030303020204" pitchFamily="34" charset="0"/>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129" y="3789139"/>
            <a:ext cx="5433693" cy="950976"/>
          </a:xfrm>
          <a:prstGeom prst="rect">
            <a:avLst/>
          </a:prstGeom>
          <a:solidFill>
            <a:srgbClr val="FFFCE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dirty="0">
                <a:latin typeface="Candara" panose="020E0502030303020204" pitchFamily="34" charset="0"/>
              </a:rPr>
              <a:t>Special language programs take needed time and funds away from other important subjects. Besides, teaching classes in both languages would better prepare students to participate in today’s global economy.</a:t>
            </a:r>
          </a:p>
          <a:p>
            <a:pPr marL="0" indent="0">
              <a:buFont typeface="Arial" panose="020B0604020202020204" pitchFamily="34" charset="0"/>
              <a:buNone/>
            </a:pPr>
            <a:endParaRPr lang="en-US" sz="1800" dirty="0">
              <a:latin typeface="Candara" panose="020E0502030303020204" pitchFamily="34" charset="0"/>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832" y="4739987"/>
            <a:ext cx="5433693" cy="954107"/>
          </a:xfrm>
          <a:prstGeom prst="rect">
            <a:avLst/>
          </a:prstGeom>
          <a:solidFill>
            <a:srgbClr val="B9E6FB"/>
          </a:solidFill>
        </p:spPr>
        <p:txBody>
          <a:bodyPr wrap="square" rtlCol="0">
            <a:spAutoFit/>
          </a:bodyPr>
          <a:lstStyle/>
          <a:p>
            <a:r>
              <a:rPr lang="en-US" sz="1400" dirty="0">
                <a:latin typeface="Candara" panose="020E0502030303020204" pitchFamily="34" charset="0"/>
              </a:rPr>
              <a:t>Distribute refugees among many communities so they are not all resettled in the same few places, which overburdens the communities’ ability to absorb them and provide the support they need.</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115" y="4733803"/>
            <a:ext cx="5433693" cy="950976"/>
          </a:xfrm>
          <a:prstGeom prst="rect">
            <a:avLst/>
          </a:prstGeom>
          <a:solidFill>
            <a:srgbClr val="E5CB7F"/>
          </a:solidFill>
        </p:spPr>
        <p:txBody>
          <a:bodyPr wrap="square" rtlCol="0">
            <a:spAutoFit/>
          </a:bodyPr>
          <a:lstStyle/>
          <a:p>
            <a:r>
              <a:rPr lang="en-US" sz="1400" dirty="0">
                <a:latin typeface="Candara" panose="020E0502030303020204" pitchFamily="34" charset="0"/>
              </a:rPr>
              <a:t>This would require more communities to accept and welcome newcomers.</a:t>
            </a:r>
          </a:p>
        </p:txBody>
      </p:sp>
      <p:sp>
        <p:nvSpPr>
          <p:cNvPr id="13" name="TextBox 12">
            <a:extLst>
              <a:ext uri="{FF2B5EF4-FFF2-40B4-BE49-F238E27FC236}">
                <a16:creationId xmlns:a16="http://schemas.microsoft.com/office/drawing/2014/main" id="{09A087BB-8DC6-BC42-92B3-53CACFD307F2}"/>
              </a:ext>
            </a:extLst>
          </p:cNvPr>
          <p:cNvSpPr txBox="1"/>
          <p:nvPr/>
        </p:nvSpPr>
        <p:spPr>
          <a:xfrm>
            <a:off x="563818" y="5694094"/>
            <a:ext cx="5433692" cy="400110"/>
          </a:xfrm>
          <a:prstGeom prst="rect">
            <a:avLst/>
          </a:prstGeom>
          <a:solidFill>
            <a:srgbClr val="FFFCEC"/>
          </a:solidFill>
        </p:spPr>
        <p:txBody>
          <a:bodyPr wrap="square" rtlCol="0">
            <a:spAutoFit/>
          </a:bodyPr>
          <a:lstStyle/>
          <a:p>
            <a:r>
              <a:rPr lang="en-US" sz="2000" b="1" dirty="0">
                <a:solidFill>
                  <a:srgbClr val="007EC4"/>
                </a:solidFill>
              </a:rPr>
              <a:t>What else?</a:t>
            </a:r>
          </a:p>
        </p:txBody>
      </p:sp>
      <p:sp>
        <p:nvSpPr>
          <p:cNvPr id="16" name="TextBox 15">
            <a:extLst>
              <a:ext uri="{FF2B5EF4-FFF2-40B4-BE49-F238E27FC236}">
                <a16:creationId xmlns:a16="http://schemas.microsoft.com/office/drawing/2014/main" id="{04DFFF85-94B4-A940-B8D8-CC9651BA141B}"/>
              </a:ext>
            </a:extLst>
          </p:cNvPr>
          <p:cNvSpPr txBox="1"/>
          <p:nvPr/>
        </p:nvSpPr>
        <p:spPr>
          <a:xfrm>
            <a:off x="6377115" y="5694094"/>
            <a:ext cx="5433693" cy="400110"/>
          </a:xfrm>
          <a:prstGeom prst="rect">
            <a:avLst/>
          </a:prstGeom>
          <a:solidFill>
            <a:srgbClr val="FFFCEC"/>
          </a:solidFill>
        </p:spPr>
        <p:txBody>
          <a:bodyPr wrap="square" rtlCol="0">
            <a:spAutoFit/>
          </a:bodyPr>
          <a:lstStyle/>
          <a:p>
            <a:r>
              <a:rPr lang="en-US" sz="2000" b="1" dirty="0">
                <a:solidFill>
                  <a:srgbClr val="007EC4"/>
                </a:solidFill>
              </a:rPr>
              <a:t>What’s the trade-off?</a:t>
            </a:r>
          </a:p>
        </p:txBody>
      </p:sp>
    </p:spTree>
    <p:extLst>
      <p:ext uri="{BB962C8B-B14F-4D97-AF65-F5344CB8AC3E}">
        <p14:creationId xmlns:p14="http://schemas.microsoft.com/office/powerpoint/2010/main" val="93307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854F49-21E7-F542-9B23-B6072E96CC5F}"/>
              </a:ext>
            </a:extLst>
          </p:cNvPr>
          <p:cNvSpPr>
            <a:spLocks noGrp="1"/>
          </p:cNvSpPr>
          <p:nvPr>
            <p:ph sz="half" idx="1"/>
          </p:nvPr>
        </p:nvSpPr>
        <p:spPr>
          <a:xfrm>
            <a:off x="190500" y="258976"/>
            <a:ext cx="11741150" cy="6358277"/>
          </a:xfrm>
          <a:solidFill>
            <a:srgbClr val="007EC4"/>
          </a:solidFill>
        </p:spPr>
        <p:txBody>
          <a:bodyPr>
            <a:normAutofit lnSpcReduction="10000"/>
          </a:bodyPr>
          <a:lstStyle/>
          <a:p>
            <a:pPr marL="0" indent="0" algn="ctr">
              <a:buNone/>
            </a:pPr>
            <a:br>
              <a:rPr lang="en-US" sz="3600" b="1" dirty="0">
                <a:solidFill>
                  <a:schemeClr val="bg1"/>
                </a:solidFill>
                <a:latin typeface="Gill Sans MT" panose="020B0502020104020203" pitchFamily="34" charset="77"/>
              </a:rPr>
            </a:br>
            <a:r>
              <a:rPr lang="en-US" sz="3600" b="1" dirty="0">
                <a:solidFill>
                  <a:schemeClr val="bg1"/>
                </a:solidFill>
                <a:latin typeface="Gill Sans MT" panose="020B0502020104020203" pitchFamily="34" charset="77"/>
              </a:rPr>
              <a:t>Closing Reflections</a:t>
            </a:r>
            <a:br>
              <a:rPr lang="en-US" sz="3600" b="1" dirty="0">
                <a:solidFill>
                  <a:schemeClr val="bg1"/>
                </a:solidFill>
                <a:latin typeface="Gill Sans MT" panose="020B0502020104020203" pitchFamily="34" charset="77"/>
              </a:rPr>
            </a:br>
            <a:endParaRPr lang="en-US" sz="2400" b="1" dirty="0">
              <a:solidFill>
                <a:schemeClr val="bg1"/>
              </a:solidFill>
              <a:latin typeface="Gill Sans MT" panose="020B0502020104020203" pitchFamily="34" charset="77"/>
            </a:endParaRPr>
          </a:p>
          <a:p>
            <a:pPr marL="0" indent="0">
              <a:buNone/>
            </a:pPr>
            <a:r>
              <a:rPr lang="en-US" sz="3200" b="1" dirty="0">
                <a:solidFill>
                  <a:schemeClr val="bg1"/>
                </a:solidFill>
                <a:latin typeface="Candara" panose="020E0502030303020204" pitchFamily="34" charset="0"/>
              </a:rPr>
              <a:t>Some important questions to consider are these:</a:t>
            </a:r>
          </a:p>
          <a:p>
            <a:pPr marL="685800" indent="-320040">
              <a:lnSpc>
                <a:spcPct val="150000"/>
              </a:lnSpc>
              <a:buFont typeface="Wingdings" pitchFamily="2" charset="2"/>
              <a:buChar char="Ø"/>
            </a:pPr>
            <a:r>
              <a:rPr lang="en-US" sz="2400" b="1" dirty="0">
                <a:solidFill>
                  <a:schemeClr val="bg1"/>
                </a:solidFill>
                <a:latin typeface="Candara" panose="020E0502030303020204" pitchFamily="34" charset="0"/>
              </a:rPr>
              <a:t>On what do we agree?</a:t>
            </a:r>
          </a:p>
          <a:p>
            <a:pPr marL="685800" indent="-320040">
              <a:lnSpc>
                <a:spcPct val="150000"/>
              </a:lnSpc>
              <a:buFont typeface="Wingdings" pitchFamily="2" charset="2"/>
              <a:buChar char="Ø"/>
            </a:pPr>
            <a:r>
              <a:rPr lang="en-US" sz="2400" b="1" dirty="0">
                <a:solidFill>
                  <a:schemeClr val="bg1"/>
                </a:solidFill>
                <a:latin typeface="Candara" panose="020E0502030303020204" pitchFamily="34" charset="0"/>
              </a:rPr>
              <a:t>About what do we need to talk more?</a:t>
            </a:r>
          </a:p>
          <a:p>
            <a:pPr marL="685800" indent="-320040">
              <a:lnSpc>
                <a:spcPct val="150000"/>
              </a:lnSpc>
              <a:buFont typeface="Wingdings" pitchFamily="2" charset="2"/>
              <a:buChar char="Ø"/>
            </a:pPr>
            <a:r>
              <a:rPr lang="en-US" sz="2400" b="1" dirty="0">
                <a:solidFill>
                  <a:schemeClr val="bg1"/>
                </a:solidFill>
                <a:latin typeface="Candara" panose="020E0502030303020204" pitchFamily="34" charset="0"/>
              </a:rPr>
              <a:t>Who else should we hear from?</a:t>
            </a:r>
          </a:p>
          <a:p>
            <a:pPr marL="685800" indent="-320040">
              <a:lnSpc>
                <a:spcPct val="150000"/>
              </a:lnSpc>
              <a:buFont typeface="Wingdings" pitchFamily="2" charset="2"/>
              <a:buChar char="Ø"/>
            </a:pPr>
            <a:r>
              <a:rPr lang="en-US" sz="2400" b="1" dirty="0">
                <a:solidFill>
                  <a:schemeClr val="bg1"/>
                </a:solidFill>
                <a:latin typeface="Candara" panose="020E0502030303020204" pitchFamily="34" charset="0"/>
              </a:rPr>
              <a:t>What more do we need to know?</a:t>
            </a:r>
          </a:p>
          <a:p>
            <a:pPr marL="685800" indent="-320040">
              <a:lnSpc>
                <a:spcPct val="150000"/>
              </a:lnSpc>
              <a:buFont typeface="Wingdings" pitchFamily="2" charset="2"/>
              <a:buChar char="Ø"/>
            </a:pPr>
            <a:r>
              <a:rPr lang="en-US" sz="2400" b="1" dirty="0">
                <a:solidFill>
                  <a:schemeClr val="bg1"/>
                </a:solidFill>
                <a:latin typeface="Candara" panose="020E0502030303020204" pitchFamily="34" charset="0"/>
              </a:rPr>
              <a:t>How do the ideas and options in this guide affect what we do as individuals, as members of our communities, and as citizens and residents in the United States as a whole?</a:t>
            </a:r>
          </a:p>
        </p:txBody>
      </p:sp>
    </p:spTree>
    <p:extLst>
      <p:ext uri="{BB962C8B-B14F-4D97-AF65-F5344CB8AC3E}">
        <p14:creationId xmlns:p14="http://schemas.microsoft.com/office/powerpoint/2010/main" val="426819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4426-AD25-344D-8F1A-80DDE61989BD}"/>
              </a:ext>
            </a:extLst>
          </p:cNvPr>
          <p:cNvSpPr>
            <a:spLocks noGrp="1"/>
          </p:cNvSpPr>
          <p:nvPr>
            <p:ph type="title"/>
          </p:nvPr>
        </p:nvSpPr>
        <p:spPr>
          <a:xfrm>
            <a:off x="838200" y="281054"/>
            <a:ext cx="10515600" cy="1046706"/>
          </a:xfrm>
        </p:spPr>
        <p:txBody>
          <a:bodyPr>
            <a:normAutofit/>
          </a:bodyPr>
          <a:lstStyle/>
          <a:p>
            <a:pPr algn="ctr"/>
            <a:r>
              <a:rPr lang="en-US" sz="3600" b="1" dirty="0">
                <a:solidFill>
                  <a:srgbClr val="007EC4"/>
                </a:solidFill>
                <a:latin typeface="Gill Sans MT" panose="020B0502020104020203" pitchFamily="34" charset="77"/>
              </a:rPr>
              <a:t>Post Forum Questionnaire</a:t>
            </a:r>
          </a:p>
        </p:txBody>
      </p:sp>
      <p:sp>
        <p:nvSpPr>
          <p:cNvPr id="3" name="Content Placeholder 2">
            <a:extLst>
              <a:ext uri="{FF2B5EF4-FFF2-40B4-BE49-F238E27FC236}">
                <a16:creationId xmlns:a16="http://schemas.microsoft.com/office/drawing/2014/main" id="{4373B2B9-86AD-0141-97E9-DA8B4613EDDC}"/>
              </a:ext>
            </a:extLst>
          </p:cNvPr>
          <p:cNvSpPr>
            <a:spLocks noGrp="1"/>
          </p:cNvSpPr>
          <p:nvPr>
            <p:ph sz="half" idx="1"/>
          </p:nvPr>
        </p:nvSpPr>
        <p:spPr>
          <a:xfrm>
            <a:off x="533921" y="1327760"/>
            <a:ext cx="5528675" cy="4636025"/>
          </a:xfrm>
        </p:spPr>
        <p:txBody>
          <a:bodyPr>
            <a:normAutofit fontScale="85000" lnSpcReduction="20000"/>
          </a:bodyPr>
          <a:lstStyle/>
          <a:p>
            <a:pPr marL="0" indent="0">
              <a:lnSpc>
                <a:spcPct val="160000"/>
              </a:lnSpc>
              <a:buNone/>
            </a:pPr>
            <a:r>
              <a:rPr lang="en-US" sz="2600" dirty="0">
                <a:solidFill>
                  <a:srgbClr val="007EC4"/>
                </a:solidFill>
                <a:latin typeface="Candara" panose="020E0502030303020204" pitchFamily="34" charset="0"/>
              </a:rPr>
              <a:t>Now that you’ve had a chance to participate in a forum on this issue, we’d like to know what you’re thinking. Anonymous responses will be included in summary reports on the forums and in research to help us better understand how people are thinking about current issues.</a:t>
            </a:r>
            <a:endParaRPr lang="en-US" sz="2000" dirty="0">
              <a:solidFill>
                <a:srgbClr val="007EC4"/>
              </a:solidFill>
              <a:latin typeface="Candara" panose="020E0502030303020204" pitchFamily="34" charset="0"/>
            </a:endParaRPr>
          </a:p>
          <a:p>
            <a:pPr marL="349250" indent="-349250">
              <a:lnSpc>
                <a:spcPct val="170000"/>
              </a:lnSpc>
              <a:buFont typeface="Wingdings" pitchFamily="2" charset="2"/>
              <a:buChar char="Ø"/>
            </a:pPr>
            <a:r>
              <a:rPr lang="en-US" sz="2600" dirty="0">
                <a:solidFill>
                  <a:srgbClr val="007EC4"/>
                </a:solidFill>
                <a:latin typeface="Candara" panose="020E0502030303020204" pitchFamily="34" charset="0"/>
              </a:rPr>
              <a:t>You may fill out this questionnaire online. </a:t>
            </a:r>
            <a:r>
              <a:rPr lang="en-US" sz="2600" dirty="0">
                <a:solidFill>
                  <a:srgbClr val="007EC4"/>
                </a:solidFill>
                <a:latin typeface="Candara" panose="020E0502030303020204" pitchFamily="34" charset="0"/>
                <a:hlinkClick r:id="rId3">
                  <a:extLst>
                    <a:ext uri="{A12FA001-AC4F-418D-AE19-62706E023703}">
                      <ahyp:hlinkClr xmlns:ahyp="http://schemas.microsoft.com/office/drawing/2018/hyperlinkcolor" val="tx"/>
                    </a:ext>
                  </a:extLst>
                </a:hlinkClick>
              </a:rPr>
              <a:t>www.nifi.org/questionnaires</a:t>
            </a:r>
            <a:r>
              <a:rPr lang="en-US" sz="2600" dirty="0">
                <a:solidFill>
                  <a:srgbClr val="007EC4"/>
                </a:solidFill>
                <a:latin typeface="Candara" panose="020E0502030303020204" pitchFamily="34" charset="0"/>
              </a:rPr>
              <a:t>. </a:t>
            </a:r>
          </a:p>
          <a:p>
            <a:pPr marL="0" indent="0">
              <a:buNone/>
            </a:pPr>
            <a:endParaRPr lang="en-US" sz="2000" dirty="0">
              <a:solidFill>
                <a:srgbClr val="005493"/>
              </a:solidFill>
            </a:endParaRPr>
          </a:p>
        </p:txBody>
      </p:sp>
      <p:sp>
        <p:nvSpPr>
          <p:cNvPr id="4" name="TextBox 3">
            <a:extLst>
              <a:ext uri="{FF2B5EF4-FFF2-40B4-BE49-F238E27FC236}">
                <a16:creationId xmlns:a16="http://schemas.microsoft.com/office/drawing/2014/main" id="{2D8E8348-CC87-7647-B75C-6815F3A9CFA3}"/>
              </a:ext>
            </a:extLst>
          </p:cNvPr>
          <p:cNvSpPr txBox="1"/>
          <p:nvPr/>
        </p:nvSpPr>
        <p:spPr>
          <a:xfrm>
            <a:off x="3290170" y="5963785"/>
            <a:ext cx="5611660" cy="584775"/>
          </a:xfrm>
          <a:prstGeom prst="rect">
            <a:avLst/>
          </a:prstGeom>
          <a:noFill/>
        </p:spPr>
        <p:txBody>
          <a:bodyPr wrap="square" rtlCol="0">
            <a:spAutoFit/>
          </a:bodyPr>
          <a:lstStyle/>
          <a:p>
            <a:pPr algn="ctr"/>
            <a:r>
              <a:rPr lang="en-US" sz="3200" b="1" dirty="0">
                <a:solidFill>
                  <a:srgbClr val="46B053"/>
                </a:solidFill>
                <a:latin typeface="Gill Sans MT" panose="020B0502020104020203" pitchFamily="34" charset="77"/>
              </a:rPr>
              <a:t>THANK YOU!</a:t>
            </a:r>
          </a:p>
        </p:txBody>
      </p:sp>
      <p:cxnSp>
        <p:nvCxnSpPr>
          <p:cNvPr id="9" name="Straight Arrow Connector 8">
            <a:extLst>
              <a:ext uri="{FF2B5EF4-FFF2-40B4-BE49-F238E27FC236}">
                <a16:creationId xmlns:a16="http://schemas.microsoft.com/office/drawing/2014/main" id="{C796A8D5-E650-EC40-95A3-C78160B65509}"/>
              </a:ext>
            </a:extLst>
          </p:cNvPr>
          <p:cNvCxnSpPr>
            <a:cxnSpLocks/>
          </p:cNvCxnSpPr>
          <p:nvPr/>
        </p:nvCxnSpPr>
        <p:spPr>
          <a:xfrm>
            <a:off x="11063774" y="1327760"/>
            <a:ext cx="0" cy="457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B7B0931A-6469-C94F-89E2-809C44CC7E6E}"/>
              </a:ext>
            </a:extLst>
          </p:cNvPr>
          <p:cNvPicPr>
            <a:picLocks noGrp="1" noChangeAspect="1"/>
          </p:cNvPicPr>
          <p:nvPr>
            <p:ph sz="half" idx="2"/>
          </p:nvPr>
        </p:nvPicPr>
        <p:blipFill>
          <a:blip r:embed="rId4"/>
          <a:stretch>
            <a:fillRect/>
          </a:stretch>
        </p:blipFill>
        <p:spPr>
          <a:xfrm>
            <a:off x="6563338" y="1800225"/>
            <a:ext cx="5338065" cy="3383280"/>
          </a:xfrm>
        </p:spPr>
      </p:pic>
    </p:spTree>
    <p:extLst>
      <p:ext uri="{BB962C8B-B14F-4D97-AF65-F5344CB8AC3E}">
        <p14:creationId xmlns:p14="http://schemas.microsoft.com/office/powerpoint/2010/main" val="421351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F1CC-4F1C-DD45-8CA9-6CB83F6AEF29}"/>
              </a:ext>
            </a:extLst>
          </p:cNvPr>
          <p:cNvSpPr>
            <a:spLocks noGrp="1"/>
          </p:cNvSpPr>
          <p:nvPr>
            <p:ph type="title"/>
          </p:nvPr>
        </p:nvSpPr>
        <p:spPr>
          <a:xfrm>
            <a:off x="838199" y="195884"/>
            <a:ext cx="10515600" cy="1325563"/>
          </a:xfrm>
        </p:spPr>
        <p:txBody>
          <a:bodyPr>
            <a:normAutofit/>
          </a:bodyPr>
          <a:lstStyle/>
          <a:p>
            <a:pPr algn="ctr"/>
            <a:r>
              <a:rPr lang="en-US" sz="4000" b="1" dirty="0">
                <a:solidFill>
                  <a:srgbClr val="007EC4"/>
                </a:solidFill>
                <a:latin typeface="Gill Sans MT" panose="020B0502020104020203" pitchFamily="34" charset="77"/>
              </a:rPr>
              <a:t>Holding a Deliberative Forum</a:t>
            </a:r>
          </a:p>
        </p:txBody>
      </p:sp>
      <p:sp>
        <p:nvSpPr>
          <p:cNvPr id="3" name="Content Placeholder 2">
            <a:extLst>
              <a:ext uri="{FF2B5EF4-FFF2-40B4-BE49-F238E27FC236}">
                <a16:creationId xmlns:a16="http://schemas.microsoft.com/office/drawing/2014/main" id="{A9B42D94-A8AB-9342-878B-4352DF5B76E7}"/>
              </a:ext>
            </a:extLst>
          </p:cNvPr>
          <p:cNvSpPr>
            <a:spLocks noGrp="1"/>
          </p:cNvSpPr>
          <p:nvPr>
            <p:ph sz="half" idx="1"/>
          </p:nvPr>
        </p:nvSpPr>
        <p:spPr>
          <a:xfrm>
            <a:off x="634911" y="1825625"/>
            <a:ext cx="2516167" cy="4351338"/>
          </a:xfrm>
          <a:solidFill>
            <a:srgbClr val="F0A83C">
              <a:alpha val="60000"/>
            </a:srgbClr>
          </a:solidFill>
        </p:spPr>
        <p:txBody>
          <a:bodyPr>
            <a:normAutofit/>
          </a:bodyPr>
          <a:lstStyle/>
          <a:p>
            <a:pPr marL="0" indent="0">
              <a:buNone/>
            </a:pPr>
            <a:endParaRPr lang="en-US" sz="2000" dirty="0"/>
          </a:p>
          <a:p>
            <a:pPr marL="0" indent="0">
              <a:buNone/>
            </a:pPr>
            <a:r>
              <a:rPr lang="en-US" sz="2000" dirty="0"/>
              <a:t>Review ground rules.</a:t>
            </a:r>
          </a:p>
          <a:p>
            <a:pPr marL="0" indent="0">
              <a:buNone/>
            </a:pPr>
            <a:r>
              <a:rPr lang="en-US" sz="2000" dirty="0"/>
              <a:t>Introduce the issue.</a:t>
            </a:r>
          </a:p>
        </p:txBody>
      </p:sp>
      <p:sp>
        <p:nvSpPr>
          <p:cNvPr id="4" name="Content Placeholder 3">
            <a:extLst>
              <a:ext uri="{FF2B5EF4-FFF2-40B4-BE49-F238E27FC236}">
                <a16:creationId xmlns:a16="http://schemas.microsoft.com/office/drawing/2014/main" id="{293A4B7B-0940-A444-B25A-10CAC80E5401}"/>
              </a:ext>
            </a:extLst>
          </p:cNvPr>
          <p:cNvSpPr>
            <a:spLocks noGrp="1"/>
          </p:cNvSpPr>
          <p:nvPr>
            <p:ph sz="half" idx="2"/>
          </p:nvPr>
        </p:nvSpPr>
        <p:spPr>
          <a:xfrm>
            <a:off x="3408121" y="1834976"/>
            <a:ext cx="2514083" cy="4351338"/>
          </a:xfrm>
          <a:solidFill>
            <a:srgbClr val="5FC2DC">
              <a:alpha val="69804"/>
            </a:srgbClr>
          </a:solidFill>
        </p:spPr>
        <p:txBody>
          <a:bodyPr>
            <a:normAutofit/>
          </a:bodyPr>
          <a:lstStyle/>
          <a:p>
            <a:pPr marL="0" indent="0">
              <a:buNone/>
            </a:pPr>
            <a:endParaRPr lang="en-US" sz="2000" dirty="0"/>
          </a:p>
          <a:p>
            <a:pPr marL="0" indent="0">
              <a:buNone/>
            </a:pPr>
            <a:r>
              <a:rPr lang="en-US" sz="2000" dirty="0"/>
              <a:t>Ask people to describe how the issue affects them, their families, or friends.</a:t>
            </a:r>
          </a:p>
        </p:txBody>
      </p:sp>
      <p:sp>
        <p:nvSpPr>
          <p:cNvPr id="9" name="Content Placeholder 3">
            <a:extLst>
              <a:ext uri="{FF2B5EF4-FFF2-40B4-BE49-F238E27FC236}">
                <a16:creationId xmlns:a16="http://schemas.microsoft.com/office/drawing/2014/main" id="{79AE5E20-7269-E240-967A-08ABE472A315}"/>
              </a:ext>
            </a:extLst>
          </p:cNvPr>
          <p:cNvSpPr txBox="1">
            <a:spLocks/>
          </p:cNvSpPr>
          <p:nvPr/>
        </p:nvSpPr>
        <p:spPr>
          <a:xfrm>
            <a:off x="6171412" y="1834976"/>
            <a:ext cx="2506251" cy="4351338"/>
          </a:xfrm>
          <a:prstGeom prst="rect">
            <a:avLst/>
          </a:prstGeom>
          <a:solidFill>
            <a:srgbClr val="FDDB6B">
              <a:alpha val="89804"/>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Consider each option one at a time. </a:t>
            </a:r>
          </a:p>
          <a:p>
            <a:pPr marL="0" indent="0">
              <a:buFont typeface="Arial" panose="020B0604020202020204" pitchFamily="34" charset="0"/>
              <a:buNone/>
            </a:pPr>
            <a:r>
              <a:rPr lang="en-US" sz="2000" dirty="0"/>
              <a:t>Allow equal time for each.</a:t>
            </a:r>
          </a:p>
          <a:p>
            <a:pPr marL="409575" indent="-409575"/>
            <a:r>
              <a:rPr lang="en-US" sz="2000" dirty="0"/>
              <a:t>What is attractive?</a:t>
            </a:r>
          </a:p>
          <a:p>
            <a:pPr marL="409575" indent="-409575"/>
            <a:r>
              <a:rPr lang="en-US" sz="2000" dirty="0"/>
              <a:t>What about the drawbacks?</a:t>
            </a:r>
          </a:p>
          <a:p>
            <a:pPr marL="0" indent="0">
              <a:buFont typeface="Arial" panose="020B0604020202020204" pitchFamily="34" charset="0"/>
              <a:buNone/>
            </a:pPr>
            <a:endParaRPr lang="en-US" sz="2000" dirty="0"/>
          </a:p>
        </p:txBody>
      </p:sp>
      <p:sp>
        <p:nvSpPr>
          <p:cNvPr id="10" name="Content Placeholder 3">
            <a:extLst>
              <a:ext uri="{FF2B5EF4-FFF2-40B4-BE49-F238E27FC236}">
                <a16:creationId xmlns:a16="http://schemas.microsoft.com/office/drawing/2014/main" id="{8D224CFA-8F77-D140-A462-3446B2C49C3B}"/>
              </a:ext>
            </a:extLst>
          </p:cNvPr>
          <p:cNvSpPr txBox="1">
            <a:spLocks/>
          </p:cNvSpPr>
          <p:nvPr/>
        </p:nvSpPr>
        <p:spPr>
          <a:xfrm>
            <a:off x="8942541" y="1834976"/>
            <a:ext cx="2506248" cy="4351338"/>
          </a:xfrm>
          <a:prstGeom prst="rect">
            <a:avLst/>
          </a:prstGeom>
          <a:solidFill>
            <a:srgbClr val="95C665">
              <a:alpha val="65098"/>
            </a:srgbClr>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Review the conversation as a group.</a:t>
            </a:r>
          </a:p>
          <a:p>
            <a:pPr marL="347663" indent="-347663"/>
            <a:r>
              <a:rPr lang="en-US" sz="2000" dirty="0"/>
              <a:t>What areas of common ground were apparent?</a:t>
            </a:r>
          </a:p>
          <a:p>
            <a:pPr marL="347663" indent="-347663"/>
            <a:r>
              <a:rPr lang="en-US" sz="2000" dirty="0"/>
              <a:t>What tensions and trade-offs were most difficult?</a:t>
            </a:r>
          </a:p>
          <a:p>
            <a:pPr marL="347663" indent="-347663"/>
            <a:r>
              <a:rPr lang="en-US" sz="2000" dirty="0"/>
              <a:t>Who else do we need to hear from?</a:t>
            </a:r>
          </a:p>
        </p:txBody>
      </p:sp>
      <p:sp>
        <p:nvSpPr>
          <p:cNvPr id="13" name="TextBox 12">
            <a:extLst>
              <a:ext uri="{FF2B5EF4-FFF2-40B4-BE49-F238E27FC236}">
                <a16:creationId xmlns:a16="http://schemas.microsoft.com/office/drawing/2014/main" id="{277C478C-E77E-7441-9426-80D78A3E8567}"/>
              </a:ext>
            </a:extLst>
          </p:cNvPr>
          <p:cNvSpPr txBox="1"/>
          <p:nvPr/>
        </p:nvSpPr>
        <p:spPr>
          <a:xfrm>
            <a:off x="634910" y="1535799"/>
            <a:ext cx="2516168" cy="369332"/>
          </a:xfrm>
          <a:prstGeom prst="rect">
            <a:avLst/>
          </a:prstGeom>
          <a:solidFill>
            <a:srgbClr val="004B8D"/>
          </a:solidFill>
        </p:spPr>
        <p:txBody>
          <a:bodyPr wrap="square" rtlCol="0">
            <a:spAutoFit/>
          </a:bodyPr>
          <a:lstStyle/>
          <a:p>
            <a:pPr algn="ctr"/>
            <a:r>
              <a:rPr lang="en-US" dirty="0">
                <a:solidFill>
                  <a:schemeClr val="bg1"/>
                </a:solidFill>
              </a:rPr>
              <a:t>1. Introduction</a:t>
            </a:r>
          </a:p>
        </p:txBody>
      </p:sp>
      <p:sp>
        <p:nvSpPr>
          <p:cNvPr id="14" name="TextBox 13">
            <a:extLst>
              <a:ext uri="{FF2B5EF4-FFF2-40B4-BE49-F238E27FC236}">
                <a16:creationId xmlns:a16="http://schemas.microsoft.com/office/drawing/2014/main" id="{1E4447C3-EB6C-E346-B54E-746F38C41E7B}"/>
              </a:ext>
            </a:extLst>
          </p:cNvPr>
          <p:cNvSpPr txBox="1"/>
          <p:nvPr/>
        </p:nvSpPr>
        <p:spPr>
          <a:xfrm>
            <a:off x="3408120" y="1535799"/>
            <a:ext cx="2514083" cy="369332"/>
          </a:xfrm>
          <a:prstGeom prst="rect">
            <a:avLst/>
          </a:prstGeom>
          <a:solidFill>
            <a:srgbClr val="004A85"/>
          </a:solidFill>
        </p:spPr>
        <p:txBody>
          <a:bodyPr wrap="square" rtlCol="0">
            <a:spAutoFit/>
          </a:bodyPr>
          <a:lstStyle/>
          <a:p>
            <a:pPr algn="ctr"/>
            <a:r>
              <a:rPr lang="en-US" dirty="0">
                <a:solidFill>
                  <a:schemeClr val="bg1"/>
                </a:solidFill>
              </a:rPr>
              <a:t>2. Connect to Issue</a:t>
            </a:r>
          </a:p>
        </p:txBody>
      </p:sp>
      <p:sp>
        <p:nvSpPr>
          <p:cNvPr id="15" name="TextBox 14">
            <a:extLst>
              <a:ext uri="{FF2B5EF4-FFF2-40B4-BE49-F238E27FC236}">
                <a16:creationId xmlns:a16="http://schemas.microsoft.com/office/drawing/2014/main" id="{9A0AA0E2-CA05-974F-9FAA-9E2CE3140D23}"/>
              </a:ext>
            </a:extLst>
          </p:cNvPr>
          <p:cNvSpPr txBox="1"/>
          <p:nvPr/>
        </p:nvSpPr>
        <p:spPr>
          <a:xfrm>
            <a:off x="6171414" y="1521447"/>
            <a:ext cx="2506249" cy="369332"/>
          </a:xfrm>
          <a:prstGeom prst="rect">
            <a:avLst/>
          </a:prstGeom>
          <a:solidFill>
            <a:srgbClr val="004A85"/>
          </a:solidFill>
        </p:spPr>
        <p:txBody>
          <a:bodyPr wrap="square" rtlCol="0">
            <a:spAutoFit/>
          </a:bodyPr>
          <a:lstStyle/>
          <a:p>
            <a:pPr algn="ctr"/>
            <a:r>
              <a:rPr lang="en-US" dirty="0">
                <a:solidFill>
                  <a:schemeClr val="bg1"/>
                </a:solidFill>
              </a:rPr>
              <a:t>3. Consider Each Option</a:t>
            </a:r>
          </a:p>
        </p:txBody>
      </p:sp>
      <p:sp>
        <p:nvSpPr>
          <p:cNvPr id="16" name="TextBox 15">
            <a:extLst>
              <a:ext uri="{FF2B5EF4-FFF2-40B4-BE49-F238E27FC236}">
                <a16:creationId xmlns:a16="http://schemas.microsoft.com/office/drawing/2014/main" id="{9790C919-24C8-484B-A12E-0ADEF32AED80}"/>
              </a:ext>
            </a:extLst>
          </p:cNvPr>
          <p:cNvSpPr txBox="1"/>
          <p:nvPr/>
        </p:nvSpPr>
        <p:spPr>
          <a:xfrm>
            <a:off x="8942539" y="1518157"/>
            <a:ext cx="2506250" cy="369332"/>
          </a:xfrm>
          <a:prstGeom prst="rect">
            <a:avLst/>
          </a:prstGeom>
          <a:solidFill>
            <a:srgbClr val="004A85"/>
          </a:solidFill>
        </p:spPr>
        <p:txBody>
          <a:bodyPr wrap="square" rtlCol="0">
            <a:spAutoFit/>
          </a:bodyPr>
          <a:lstStyle/>
          <a:p>
            <a:pPr algn="ctr"/>
            <a:r>
              <a:rPr lang="en-US" dirty="0">
                <a:solidFill>
                  <a:schemeClr val="bg1"/>
                </a:solidFill>
              </a:rPr>
              <a:t>4. Review and Reflect</a:t>
            </a:r>
          </a:p>
        </p:txBody>
      </p:sp>
      <p:sp>
        <p:nvSpPr>
          <p:cNvPr id="17" name="Right Arrow 16">
            <a:extLst>
              <a:ext uri="{FF2B5EF4-FFF2-40B4-BE49-F238E27FC236}">
                <a16:creationId xmlns:a16="http://schemas.microsoft.com/office/drawing/2014/main" id="{480A319D-5A34-0049-B3D8-FAC4B5EFB0BC}"/>
              </a:ext>
            </a:extLst>
          </p:cNvPr>
          <p:cNvSpPr/>
          <p:nvPr/>
        </p:nvSpPr>
        <p:spPr>
          <a:xfrm>
            <a:off x="2989416" y="4709786"/>
            <a:ext cx="731520" cy="365760"/>
          </a:xfrm>
          <a:prstGeom prst="rightArrow">
            <a:avLst/>
          </a:prstGeom>
          <a:solidFill>
            <a:srgbClr val="007EC4"/>
          </a:solidFill>
          <a:ln>
            <a:solidFill>
              <a:srgbClr val="007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2AF54"/>
              </a:solidFill>
            </a:endParaRPr>
          </a:p>
        </p:txBody>
      </p:sp>
      <p:sp>
        <p:nvSpPr>
          <p:cNvPr id="20" name="Right Arrow 19">
            <a:extLst>
              <a:ext uri="{FF2B5EF4-FFF2-40B4-BE49-F238E27FC236}">
                <a16:creationId xmlns:a16="http://schemas.microsoft.com/office/drawing/2014/main" id="{717AD8DF-705C-D841-BB90-5EB0A377E33D}"/>
              </a:ext>
            </a:extLst>
          </p:cNvPr>
          <p:cNvSpPr/>
          <p:nvPr/>
        </p:nvSpPr>
        <p:spPr>
          <a:xfrm>
            <a:off x="5775263" y="4709786"/>
            <a:ext cx="731520" cy="365760"/>
          </a:xfrm>
          <a:prstGeom prst="rightArrow">
            <a:avLst/>
          </a:prstGeom>
          <a:solidFill>
            <a:srgbClr val="007EC4"/>
          </a:solidFill>
          <a:ln>
            <a:solidFill>
              <a:srgbClr val="007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a:extLst>
              <a:ext uri="{FF2B5EF4-FFF2-40B4-BE49-F238E27FC236}">
                <a16:creationId xmlns:a16="http://schemas.microsoft.com/office/drawing/2014/main" id="{955E5690-711E-4345-A64C-A67131F1D82B}"/>
              </a:ext>
            </a:extLst>
          </p:cNvPr>
          <p:cNvSpPr/>
          <p:nvPr/>
        </p:nvSpPr>
        <p:spPr>
          <a:xfrm>
            <a:off x="8547539" y="4709786"/>
            <a:ext cx="731520" cy="365760"/>
          </a:xfrm>
          <a:prstGeom prst="rightArrow">
            <a:avLst/>
          </a:prstGeom>
          <a:solidFill>
            <a:srgbClr val="007EC4"/>
          </a:solidFill>
          <a:ln>
            <a:solidFill>
              <a:srgbClr val="007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460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B305-E2FF-1F41-A339-40860C1AC324}"/>
              </a:ext>
            </a:extLst>
          </p:cNvPr>
          <p:cNvSpPr>
            <a:spLocks noGrp="1"/>
          </p:cNvSpPr>
          <p:nvPr>
            <p:ph type="title"/>
          </p:nvPr>
        </p:nvSpPr>
        <p:spPr>
          <a:xfrm>
            <a:off x="838200" y="365126"/>
            <a:ext cx="10515600" cy="824847"/>
          </a:xfrm>
        </p:spPr>
        <p:txBody>
          <a:bodyPr/>
          <a:lstStyle/>
          <a:p>
            <a:pPr algn="ctr"/>
            <a:r>
              <a:rPr lang="en-US" b="1" dirty="0">
                <a:solidFill>
                  <a:srgbClr val="42AF54"/>
                </a:solidFill>
                <a:latin typeface="Gill Sans MT" panose="020B0502020104020203" pitchFamily="34" charset="77"/>
              </a:rPr>
              <a:t>Ground Rules for a Forum</a:t>
            </a:r>
          </a:p>
        </p:txBody>
      </p:sp>
      <p:sp>
        <p:nvSpPr>
          <p:cNvPr id="3" name="Content Placeholder 2">
            <a:extLst>
              <a:ext uri="{FF2B5EF4-FFF2-40B4-BE49-F238E27FC236}">
                <a16:creationId xmlns:a16="http://schemas.microsoft.com/office/drawing/2014/main" id="{79C0E1BE-6DB0-BC48-888C-AF7E9F7F4504}"/>
              </a:ext>
            </a:extLst>
          </p:cNvPr>
          <p:cNvSpPr>
            <a:spLocks noGrp="1"/>
          </p:cNvSpPr>
          <p:nvPr>
            <p:ph idx="1"/>
          </p:nvPr>
        </p:nvSpPr>
        <p:spPr>
          <a:xfrm>
            <a:off x="838200" y="1327760"/>
            <a:ext cx="10515600" cy="5143500"/>
          </a:xfrm>
        </p:spPr>
        <p:txBody>
          <a:bodyPr>
            <a:normAutofit fontScale="47500" lnSpcReduction="20000"/>
          </a:bodyPr>
          <a:lstStyle/>
          <a:p>
            <a:pPr algn="just" fontAlgn="auto">
              <a:lnSpc>
                <a:spcPct val="160000"/>
              </a:lnSpc>
              <a:buClr>
                <a:srgbClr val="42AF54"/>
              </a:buClr>
              <a:buFont typeface="Wingdings" pitchFamily="2" charset="2"/>
              <a:buChar char="Ø"/>
            </a:pPr>
            <a:r>
              <a:rPr lang="en-US" sz="5800" dirty="0">
                <a:solidFill>
                  <a:srgbClr val="007EC4"/>
                </a:solidFill>
                <a:latin typeface="Candara" panose="020E0502030303020204" pitchFamily="34" charset="0"/>
              </a:rPr>
              <a:t>Focus on the options and actions we can take nationally and in our communities. </a:t>
            </a:r>
          </a:p>
          <a:p>
            <a:pPr fontAlgn="auto">
              <a:lnSpc>
                <a:spcPct val="160000"/>
              </a:lnSpc>
              <a:buClr>
                <a:srgbClr val="42AF54"/>
              </a:buClr>
              <a:buFont typeface="Wingdings" pitchFamily="2" charset="2"/>
              <a:buChar char="Ø"/>
            </a:pPr>
            <a:r>
              <a:rPr lang="en-US" sz="5800" dirty="0">
                <a:solidFill>
                  <a:srgbClr val="007EC4"/>
                </a:solidFill>
                <a:latin typeface="Candara" panose="020E0502030303020204" pitchFamily="34" charset="0"/>
              </a:rPr>
              <a:t>Consider all options fairly. </a:t>
            </a:r>
          </a:p>
          <a:p>
            <a:pPr fontAlgn="auto">
              <a:lnSpc>
                <a:spcPct val="160000"/>
              </a:lnSpc>
              <a:buClr>
                <a:srgbClr val="42AF54"/>
              </a:buClr>
              <a:buFont typeface="Wingdings" pitchFamily="2" charset="2"/>
              <a:buChar char="Ø"/>
            </a:pPr>
            <a:r>
              <a:rPr lang="en-US" sz="5800" dirty="0">
                <a:solidFill>
                  <a:srgbClr val="007EC4"/>
                </a:solidFill>
                <a:latin typeface="Candara" panose="020E0502030303020204" pitchFamily="34" charset="0"/>
              </a:rPr>
              <a:t>Listening is just as important as speaking. </a:t>
            </a:r>
          </a:p>
          <a:p>
            <a:pPr fontAlgn="auto">
              <a:lnSpc>
                <a:spcPct val="160000"/>
              </a:lnSpc>
              <a:buClr>
                <a:srgbClr val="42AF54"/>
              </a:buClr>
              <a:buFont typeface="Wingdings" pitchFamily="2" charset="2"/>
              <a:buChar char="Ø"/>
            </a:pPr>
            <a:r>
              <a:rPr lang="en-US" sz="5800" dirty="0">
                <a:solidFill>
                  <a:srgbClr val="007EC4"/>
                </a:solidFill>
                <a:latin typeface="Candara" panose="020E0502030303020204" pitchFamily="34" charset="0"/>
              </a:rPr>
              <a:t>No one or two individuals should dominate. </a:t>
            </a:r>
          </a:p>
          <a:p>
            <a:pPr fontAlgn="auto">
              <a:lnSpc>
                <a:spcPct val="160000"/>
              </a:lnSpc>
              <a:buClr>
                <a:srgbClr val="42AF54"/>
              </a:buClr>
              <a:buFont typeface="Wingdings" pitchFamily="2" charset="2"/>
              <a:buChar char="Ø"/>
            </a:pPr>
            <a:r>
              <a:rPr lang="en-US" sz="5800" dirty="0">
                <a:solidFill>
                  <a:srgbClr val="007EC4"/>
                </a:solidFill>
                <a:latin typeface="Candara" panose="020E0502030303020204" pitchFamily="34" charset="0"/>
              </a:rPr>
              <a:t>Maintain an open and respectful atmosphere. </a:t>
            </a:r>
          </a:p>
          <a:p>
            <a:pPr fontAlgn="auto">
              <a:lnSpc>
                <a:spcPct val="160000"/>
              </a:lnSpc>
              <a:buClr>
                <a:srgbClr val="42AF54"/>
              </a:buClr>
              <a:buFont typeface="Wingdings" pitchFamily="2" charset="2"/>
              <a:buChar char="Ø"/>
            </a:pPr>
            <a:r>
              <a:rPr lang="en-US" sz="5800" dirty="0">
                <a:solidFill>
                  <a:srgbClr val="007EC4"/>
                </a:solidFill>
                <a:latin typeface="Candara" panose="020E0502030303020204" pitchFamily="34" charset="0"/>
              </a:rPr>
              <a:t>Everyone is encouraged to participate. </a:t>
            </a:r>
          </a:p>
          <a:p>
            <a:pPr marL="0" indent="0">
              <a:buNone/>
            </a:pPr>
            <a:endParaRPr lang="en-US" dirty="0"/>
          </a:p>
        </p:txBody>
      </p:sp>
    </p:spTree>
    <p:extLst>
      <p:ext uri="{BB962C8B-B14F-4D97-AF65-F5344CB8AC3E}">
        <p14:creationId xmlns:p14="http://schemas.microsoft.com/office/powerpoint/2010/main" val="27601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DA5A-065D-2F44-94DD-2E794AE435CD}"/>
              </a:ext>
            </a:extLst>
          </p:cNvPr>
          <p:cNvSpPr>
            <a:spLocks noGrp="1"/>
          </p:cNvSpPr>
          <p:nvPr>
            <p:ph type="title"/>
          </p:nvPr>
        </p:nvSpPr>
        <p:spPr>
          <a:xfrm>
            <a:off x="913356" y="2482023"/>
            <a:ext cx="10515600" cy="1325563"/>
          </a:xfrm>
        </p:spPr>
        <p:txBody>
          <a:bodyPr>
            <a:normAutofit/>
          </a:bodyPr>
          <a:lstStyle/>
          <a:p>
            <a:pPr algn="ctr"/>
            <a:r>
              <a:rPr lang="en-US" b="1" dirty="0">
                <a:solidFill>
                  <a:srgbClr val="42AF54"/>
                </a:solidFill>
                <a:latin typeface="Gill Sans MT" panose="020B0502020104020203" pitchFamily="34" charset="77"/>
              </a:rPr>
              <a:t>STARTER VIDEO</a:t>
            </a:r>
            <a:br>
              <a:rPr lang="en-US" b="1" dirty="0">
                <a:solidFill>
                  <a:srgbClr val="273777"/>
                </a:solidFill>
                <a:latin typeface="Gill Sans MT" panose="020B0502020104020203" pitchFamily="34" charset="77"/>
              </a:rPr>
            </a:br>
            <a:r>
              <a:rPr lang="en-US" sz="1600" b="1" dirty="0">
                <a:solidFill>
                  <a:srgbClr val="BD3B4B"/>
                </a:solidFill>
                <a:latin typeface="Gill Sans MT" panose="020B0502020104020203" pitchFamily="34" charset="77"/>
              </a:rPr>
              <a:t>Insert link</a:t>
            </a:r>
          </a:p>
        </p:txBody>
      </p:sp>
    </p:spTree>
    <p:extLst>
      <p:ext uri="{BB962C8B-B14F-4D97-AF65-F5344CB8AC3E}">
        <p14:creationId xmlns:p14="http://schemas.microsoft.com/office/powerpoint/2010/main" val="103266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27AA97-112C-1F40-A704-BAF38CEB3FC9}"/>
              </a:ext>
            </a:extLst>
          </p:cNvPr>
          <p:cNvPicPr>
            <a:picLocks noChangeAspect="1"/>
          </p:cNvPicPr>
          <p:nvPr/>
        </p:nvPicPr>
        <p:blipFill>
          <a:blip r:embed="rId2"/>
          <a:stretch>
            <a:fillRect/>
          </a:stretch>
        </p:blipFill>
        <p:spPr>
          <a:xfrm>
            <a:off x="0" y="55880"/>
            <a:ext cx="12192000" cy="6746240"/>
          </a:xfrm>
          <a:prstGeom prst="rect">
            <a:avLst/>
          </a:prstGeom>
        </p:spPr>
      </p:pic>
    </p:spTree>
    <p:extLst>
      <p:ext uri="{BB962C8B-B14F-4D97-AF65-F5344CB8AC3E}">
        <p14:creationId xmlns:p14="http://schemas.microsoft.com/office/powerpoint/2010/main" val="247353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D1F979-53C1-984F-9220-0ABDDC5FE2EC}"/>
              </a:ext>
            </a:extLst>
          </p:cNvPr>
          <p:cNvPicPr>
            <a:picLocks noChangeAspect="1"/>
          </p:cNvPicPr>
          <p:nvPr/>
        </p:nvPicPr>
        <p:blipFill>
          <a:blip r:embed="rId2"/>
          <a:stretch>
            <a:fillRect/>
          </a:stretch>
        </p:blipFill>
        <p:spPr>
          <a:xfrm>
            <a:off x="6343650" y="0"/>
            <a:ext cx="5486400" cy="6858000"/>
          </a:xfrm>
          <a:prstGeom prst="rect">
            <a:avLst/>
          </a:prstGeom>
        </p:spPr>
      </p:pic>
      <p:pic>
        <p:nvPicPr>
          <p:cNvPr id="5" name="Picture 4">
            <a:extLst>
              <a:ext uri="{FF2B5EF4-FFF2-40B4-BE49-F238E27FC236}">
                <a16:creationId xmlns:a16="http://schemas.microsoft.com/office/drawing/2014/main" id="{583FC8A1-DB2F-6A49-B7B6-7932C33AA057}"/>
              </a:ext>
            </a:extLst>
          </p:cNvPr>
          <p:cNvPicPr>
            <a:picLocks noChangeAspect="1"/>
          </p:cNvPicPr>
          <p:nvPr/>
        </p:nvPicPr>
        <p:blipFill>
          <a:blip r:embed="rId3"/>
          <a:stretch>
            <a:fillRect/>
          </a:stretch>
        </p:blipFill>
        <p:spPr>
          <a:xfrm>
            <a:off x="120650" y="0"/>
            <a:ext cx="5486400" cy="6858000"/>
          </a:xfrm>
          <a:prstGeom prst="rect">
            <a:avLst/>
          </a:prstGeom>
        </p:spPr>
      </p:pic>
    </p:spTree>
    <p:extLst>
      <p:ext uri="{BB962C8B-B14F-4D97-AF65-F5344CB8AC3E}">
        <p14:creationId xmlns:p14="http://schemas.microsoft.com/office/powerpoint/2010/main" val="142963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DCAF-3909-C745-91E7-763BF0633051}"/>
              </a:ext>
            </a:extLst>
          </p:cNvPr>
          <p:cNvSpPr>
            <a:spLocks noGrp="1"/>
          </p:cNvSpPr>
          <p:nvPr>
            <p:ph type="title"/>
          </p:nvPr>
        </p:nvSpPr>
        <p:spPr>
          <a:xfrm>
            <a:off x="838200" y="365126"/>
            <a:ext cx="10515600" cy="632402"/>
          </a:xfrm>
        </p:spPr>
        <p:txBody>
          <a:bodyPr>
            <a:normAutofit fontScale="90000"/>
          </a:bodyPr>
          <a:lstStyle/>
          <a:p>
            <a:pPr algn="ctr"/>
            <a:r>
              <a:rPr lang="en-US" sz="3200" b="1" dirty="0">
                <a:solidFill>
                  <a:srgbClr val="42AF54"/>
                </a:solidFill>
                <a:latin typeface="Gill Sans MT" panose="020B0502020104020203" pitchFamily="34" charset="77"/>
              </a:rPr>
              <a:t>Option 1:</a:t>
            </a:r>
            <a:r>
              <a:rPr lang="en-US" sz="3200" b="1" dirty="0">
                <a:solidFill>
                  <a:srgbClr val="005493"/>
                </a:solidFill>
                <a:latin typeface="Gill Sans MT" panose="020B0502020104020203" pitchFamily="34" charset="77"/>
              </a:rPr>
              <a:t> </a:t>
            </a:r>
            <a:r>
              <a:rPr lang="en-US" sz="3200" b="1" dirty="0">
                <a:solidFill>
                  <a:srgbClr val="007EC4"/>
                </a:solidFill>
                <a:latin typeface="Gill Sans MT" panose="020B0502020104020203" pitchFamily="34" charset="77"/>
              </a:rPr>
              <a:t>Welcome Immigrants; Be a Beacon of Freedom</a:t>
            </a:r>
            <a:endParaRPr lang="en-US" sz="3200" dirty="0">
              <a:solidFill>
                <a:srgbClr val="007EC4"/>
              </a:solidFill>
            </a:endParaRPr>
          </a:p>
        </p:txBody>
      </p:sp>
      <p:sp>
        <p:nvSpPr>
          <p:cNvPr id="3" name="Content Placeholder 2">
            <a:extLst>
              <a:ext uri="{FF2B5EF4-FFF2-40B4-BE49-F238E27FC236}">
                <a16:creationId xmlns:a16="http://schemas.microsoft.com/office/drawing/2014/main" id="{EA01A44F-A86E-134A-8B12-05502AB256A4}"/>
              </a:ext>
            </a:extLst>
          </p:cNvPr>
          <p:cNvSpPr>
            <a:spLocks noGrp="1"/>
          </p:cNvSpPr>
          <p:nvPr>
            <p:ph idx="1"/>
          </p:nvPr>
        </p:nvSpPr>
        <p:spPr>
          <a:xfrm>
            <a:off x="838200" y="1084615"/>
            <a:ext cx="10515600" cy="3741386"/>
          </a:xfrm>
        </p:spPr>
        <p:txBody>
          <a:bodyPr>
            <a:normAutofit fontScale="25000" lnSpcReduction="20000"/>
          </a:bodyPr>
          <a:lstStyle/>
          <a:p>
            <a:pPr marL="12700" indent="0">
              <a:lnSpc>
                <a:spcPct val="150000"/>
              </a:lnSpc>
              <a:buNone/>
            </a:pPr>
            <a:r>
              <a:rPr lang="en-US" sz="7600" b="1" dirty="0">
                <a:solidFill>
                  <a:srgbClr val="007EC4"/>
                </a:solidFill>
                <a:latin typeface="Candara" panose="020E0502030303020204" pitchFamily="34" charset="0"/>
              </a:rPr>
              <a:t>This option says that immigration has helped make the United States what it is today--a dynamic and diverse culture, an engine of the global economy, and a beacon of freedom around the world. </a:t>
            </a:r>
          </a:p>
          <a:p>
            <a:pPr>
              <a:lnSpc>
                <a:spcPct val="150000"/>
              </a:lnSpc>
              <a:buClr>
                <a:srgbClr val="42AF54"/>
              </a:buClr>
              <a:buFont typeface="Wingdings" pitchFamily="2" charset="2"/>
              <a:buChar char="Ø"/>
            </a:pPr>
            <a:r>
              <a:rPr lang="en-US" sz="7000" dirty="0">
                <a:latin typeface="Candara" panose="020E0502030303020204" pitchFamily="34" charset="0"/>
              </a:rPr>
              <a:t>We should develop an immigration policy that builds on that tradition, one that welcomes newcomers, helps immigrant families stay together, and protects those fleeing war and oppression. </a:t>
            </a:r>
          </a:p>
          <a:p>
            <a:pPr>
              <a:lnSpc>
                <a:spcPct val="150000"/>
              </a:lnSpc>
              <a:buClr>
                <a:srgbClr val="42AF54"/>
              </a:buClr>
              <a:buFont typeface="Wingdings" pitchFamily="2" charset="2"/>
              <a:buChar char="Ø"/>
            </a:pPr>
            <a:r>
              <a:rPr lang="en-US" sz="7000" dirty="0">
                <a:latin typeface="Candara" panose="020E0502030303020204" pitchFamily="34" charset="0"/>
              </a:rPr>
              <a:t>Welcoming immigrants is not only the right thing to do; it benefits our economy and counters falling US birth rates. </a:t>
            </a:r>
          </a:p>
          <a:p>
            <a:pPr>
              <a:lnSpc>
                <a:spcPct val="150000"/>
              </a:lnSpc>
              <a:buClr>
                <a:srgbClr val="42AF54"/>
              </a:buClr>
              <a:buFont typeface="Wingdings" pitchFamily="2" charset="2"/>
              <a:buChar char="Ø"/>
            </a:pPr>
            <a:r>
              <a:rPr lang="en-US" sz="7000" dirty="0">
                <a:latin typeface="Candara" panose="020E0502030303020204" pitchFamily="34" charset="0"/>
              </a:rPr>
              <a:t>To remain competitive in a fast-changing global marketplace, the United States needs newcomers who are willing to contribute their skills to strengthening our culture of ingenuity and entrepreneurship. </a:t>
            </a:r>
          </a:p>
          <a:p>
            <a:pPr indent="0">
              <a:lnSpc>
                <a:spcPct val="150000"/>
              </a:lnSpc>
              <a:buNone/>
            </a:pPr>
            <a:endParaRPr lang="en-US" sz="8000" b="1" dirty="0">
              <a:solidFill>
                <a:srgbClr val="005493"/>
              </a:solidFill>
              <a:latin typeface="Candara" panose="020E0502030303020204" pitchFamily="34" charset="0"/>
            </a:endParaRPr>
          </a:p>
          <a:p>
            <a:pPr marL="0" indent="0">
              <a:buNone/>
            </a:pPr>
            <a:endParaRPr lang="en-US" dirty="0"/>
          </a:p>
        </p:txBody>
      </p:sp>
      <p:sp>
        <p:nvSpPr>
          <p:cNvPr id="6" name="TextBox 5">
            <a:extLst>
              <a:ext uri="{FF2B5EF4-FFF2-40B4-BE49-F238E27FC236}">
                <a16:creationId xmlns:a16="http://schemas.microsoft.com/office/drawing/2014/main" id="{DAA5DDA1-D284-2349-902C-C5842E751540}"/>
              </a:ext>
            </a:extLst>
          </p:cNvPr>
          <p:cNvSpPr txBox="1"/>
          <p:nvPr/>
        </p:nvSpPr>
        <p:spPr>
          <a:xfrm>
            <a:off x="838200" y="4826001"/>
            <a:ext cx="10515600" cy="1172757"/>
          </a:xfrm>
          <a:prstGeom prst="rect">
            <a:avLst/>
          </a:prstGeom>
          <a:solidFill>
            <a:srgbClr val="42AF54">
              <a:alpha val="50000"/>
            </a:srgbClr>
          </a:solidFill>
        </p:spPr>
        <p:txBody>
          <a:bodyPr wrap="square" rtlCol="0">
            <a:spAutoFit/>
          </a:bodyPr>
          <a:lstStyle/>
          <a:p>
            <a:r>
              <a:rPr lang="en-US" sz="1900" b="1" dirty="0">
                <a:solidFill>
                  <a:srgbClr val="007EC4"/>
                </a:solidFill>
                <a:latin typeface="Candara" panose="020E0502030303020204" pitchFamily="34" charset="0"/>
              </a:rPr>
              <a:t>A Primary Drawback </a:t>
            </a:r>
            <a:endParaRPr lang="en-US" sz="1900" dirty="0">
              <a:solidFill>
                <a:srgbClr val="007EC4"/>
              </a:solidFill>
              <a:latin typeface="Candara" panose="020E0502030303020204" pitchFamily="34" charset="0"/>
            </a:endParaRPr>
          </a:p>
          <a:p>
            <a:pPr marL="228600">
              <a:lnSpc>
                <a:spcPct val="150000"/>
              </a:lnSpc>
            </a:pPr>
            <a:r>
              <a:rPr lang="en-US" dirty="0">
                <a:latin typeface="Candara" panose="020E0502030303020204" pitchFamily="34" charset="0"/>
              </a:rPr>
              <a:t>This option would add even more burden to systems already overwhelmed by historically high levels of immigration. </a:t>
            </a:r>
          </a:p>
        </p:txBody>
      </p:sp>
    </p:spTree>
    <p:extLst>
      <p:ext uri="{BB962C8B-B14F-4D97-AF65-F5344CB8AC3E}">
        <p14:creationId xmlns:p14="http://schemas.microsoft.com/office/powerpoint/2010/main" val="55354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D5FB8-7F4B-9748-BD68-CAC85ED81B24}"/>
              </a:ext>
            </a:extLst>
          </p:cNvPr>
          <p:cNvPicPr>
            <a:picLocks noChangeAspect="1"/>
          </p:cNvPicPr>
          <p:nvPr/>
        </p:nvPicPr>
        <p:blipFill>
          <a:blip r:embed="rId2"/>
          <a:stretch>
            <a:fillRect/>
          </a:stretch>
        </p:blipFill>
        <p:spPr>
          <a:xfrm>
            <a:off x="484909" y="0"/>
            <a:ext cx="11222182" cy="6858000"/>
          </a:xfrm>
          <a:prstGeom prst="rect">
            <a:avLst/>
          </a:prstGeom>
        </p:spPr>
      </p:pic>
    </p:spTree>
    <p:extLst>
      <p:ext uri="{BB962C8B-B14F-4D97-AF65-F5344CB8AC3E}">
        <p14:creationId xmlns:p14="http://schemas.microsoft.com/office/powerpoint/2010/main" val="2866010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839788" y="365125"/>
            <a:ext cx="10515600" cy="640715"/>
          </a:xfrm>
        </p:spPr>
        <p:txBody>
          <a:bodyPr>
            <a:normAutofit/>
          </a:bodyPr>
          <a:lstStyle/>
          <a:p>
            <a:pPr algn="ctr"/>
            <a:r>
              <a:rPr lang="en-US" sz="2800" b="1" dirty="0">
                <a:solidFill>
                  <a:srgbClr val="42AF54"/>
                </a:solidFill>
                <a:latin typeface="Gill Sans MT" panose="020B0502020104020203" pitchFamily="34" charset="77"/>
              </a:rPr>
              <a:t>Option 1:</a:t>
            </a:r>
            <a:r>
              <a:rPr lang="en-US" sz="2800" b="1" dirty="0">
                <a:solidFill>
                  <a:srgbClr val="004B8D"/>
                </a:solidFill>
                <a:latin typeface="Gill Sans MT" panose="020B0502020104020203" pitchFamily="34" charset="77"/>
              </a:rPr>
              <a:t> </a:t>
            </a:r>
            <a:r>
              <a:rPr lang="en-US" sz="2800" b="1" dirty="0">
                <a:solidFill>
                  <a:srgbClr val="007EC4"/>
                </a:solidFill>
                <a:latin typeface="Gill Sans MT" panose="020B0502020104020203" pitchFamily="34" charset="77"/>
              </a:rPr>
              <a:t>Welcome Immigrants; Be a Beacon of Freedom</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75" y="1191327"/>
            <a:ext cx="5433691" cy="421957"/>
          </a:xfrm>
          <a:solidFill>
            <a:srgbClr val="007EC4"/>
          </a:solidFill>
        </p:spPr>
        <p:txBody>
          <a:bodyPr/>
          <a:lstStyle/>
          <a:p>
            <a:r>
              <a:rPr lang="en-US" dirty="0">
                <a:solidFill>
                  <a:schemeClr val="bg1"/>
                </a:solidFill>
                <a:latin typeface="Candara" panose="020E0502030303020204" pitchFamily="34" charset="0"/>
              </a:rPr>
              <a:t>Actions</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76" y="1597978"/>
            <a:ext cx="5433693" cy="731520"/>
          </a:xfrm>
          <a:solidFill>
            <a:srgbClr val="E6F6FD"/>
          </a:solidFill>
        </p:spPr>
        <p:txBody>
          <a:bodyPr>
            <a:normAutofit/>
          </a:bodyPr>
          <a:lstStyle/>
          <a:p>
            <a:pPr marL="0" indent="0">
              <a:buNone/>
            </a:pPr>
            <a:r>
              <a:rPr lang="en-US" sz="1400" dirty="0">
                <a:latin typeface="Candara" panose="020E0502030303020204" pitchFamily="34" charset="0"/>
              </a:rPr>
              <a:t>Give those who entered the US without permission years ago a path to legal status. It’s time to forgive and welcome these people who have become part of our communities. </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42" y="1191327"/>
            <a:ext cx="5433692" cy="421957"/>
          </a:xfrm>
          <a:solidFill>
            <a:srgbClr val="D8B13F"/>
          </a:solidFill>
        </p:spPr>
        <p:txBody>
          <a:bodyPr/>
          <a:lstStyle/>
          <a:p>
            <a:r>
              <a:rPr lang="en-US" dirty="0">
                <a:solidFill>
                  <a:schemeClr val="bg1"/>
                </a:solidFill>
                <a:latin typeface="Candara" panose="020E0502030303020204" pitchFamily="34" charset="0"/>
              </a:rPr>
              <a:t>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44" y="1597037"/>
            <a:ext cx="5433692" cy="731520"/>
          </a:xfrm>
          <a:solidFill>
            <a:srgbClr val="FFF5C6"/>
          </a:solidFill>
        </p:spPr>
        <p:txBody>
          <a:bodyPr>
            <a:normAutofit/>
          </a:bodyPr>
          <a:lstStyle/>
          <a:p>
            <a:pPr marL="0" indent="0">
              <a:buNone/>
            </a:pPr>
            <a:r>
              <a:rPr lang="en-US" sz="1400" dirty="0">
                <a:latin typeface="Candara" panose="020E0502030303020204" pitchFamily="34" charset="0"/>
              </a:rPr>
              <a:t>This allows immigrants who violated our laws to cut in front of the line of thousands of people who are seeking to enter the United States legally</a:t>
            </a:r>
            <a:r>
              <a:rPr lang="en-US" sz="1800" dirty="0">
                <a:latin typeface="Candara" panose="020E0502030303020204" pitchFamily="34" charset="0"/>
              </a:rPr>
              <a:t>.</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72" y="2328557"/>
            <a:ext cx="5433693" cy="731520"/>
          </a:xfrm>
          <a:prstGeom prst="rect">
            <a:avLst/>
          </a:prstGeom>
          <a:solidFill>
            <a:srgbClr val="B9E6FB"/>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Candara" panose="020E0502030303020204" pitchFamily="34" charset="0"/>
              </a:rPr>
              <a:t>Welcome immigrants who are willing to work, whether in low-skilled jobs many Americans do not want or in high-skilled jobs where there are shortages. </a:t>
            </a:r>
          </a:p>
          <a:p>
            <a:pPr marL="0" indent="0">
              <a:buFont typeface="Arial" panose="020B0604020202020204" pitchFamily="34" charset="0"/>
              <a:buNone/>
            </a:pPr>
            <a:endParaRPr lang="en-US" sz="1800" dirty="0">
              <a:latin typeface="Candara" panose="020E0502030303020204" pitchFamily="34" charset="0"/>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130" y="2328557"/>
            <a:ext cx="5433693" cy="731520"/>
          </a:xfrm>
          <a:prstGeom prst="rect">
            <a:avLst/>
          </a:prstGeom>
          <a:solidFill>
            <a:srgbClr val="E5CB7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andara" panose="020E0502030303020204" pitchFamily="34" charset="0"/>
              </a:rPr>
              <a:t>Given how the pandemic shutdown has devastated our economy, we should focus on helping our own citizens learn new skills to get better jobs.</a:t>
            </a:r>
          </a:p>
          <a:p>
            <a:pPr marL="0" indent="0">
              <a:buFont typeface="Arial" panose="020B0604020202020204" pitchFamily="34" charset="0"/>
              <a:buNone/>
            </a:pPr>
            <a:endParaRPr lang="en-US" sz="1800" dirty="0">
              <a:latin typeface="Candara" panose="020E0502030303020204" pitchFamily="34" charset="0"/>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59" y="3060077"/>
            <a:ext cx="5433693" cy="731520"/>
          </a:xfrm>
          <a:prstGeom prst="rect">
            <a:avLst/>
          </a:prstGeom>
          <a:solidFill>
            <a:srgbClr val="DAECC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Candara" panose="020E0502030303020204" pitchFamily="34" charset="0"/>
              </a:rPr>
              <a:t>Accept more refugees fleeing violence and deprivation in countries such as Syria, El Salvador, and Guatemala. We have a moral obligation to help. </a:t>
            </a:r>
          </a:p>
          <a:p>
            <a:pPr marL="0" indent="0">
              <a:buFont typeface="Arial" panose="020B0604020202020204" pitchFamily="34" charset="0"/>
              <a:buNone/>
            </a:pPr>
            <a:endParaRPr lang="en-US" sz="1800" dirty="0">
              <a:latin typeface="Candara" panose="020E0502030303020204" pitchFamily="34" charset="0"/>
            </a:endParaRP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130" y="3058848"/>
            <a:ext cx="5433693" cy="731520"/>
          </a:xfrm>
          <a:prstGeom prst="rect">
            <a:avLst/>
          </a:prstGeom>
          <a:solidFill>
            <a:srgbClr val="FFED97"/>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andara" panose="020E0502030303020204" pitchFamily="34" charset="0"/>
              </a:rPr>
              <a:t>There are US citizens in need, too, and it is difficult to vet people coming from such areas of upheaval. </a:t>
            </a:r>
          </a:p>
          <a:p>
            <a:pPr marL="0" indent="0">
              <a:buFont typeface="Arial" panose="020B0604020202020204" pitchFamily="34" charset="0"/>
              <a:buNone/>
            </a:pPr>
            <a:endParaRPr lang="en-US" sz="1800" dirty="0">
              <a:latin typeface="Candara" panose="020E0502030303020204" pitchFamily="34" charset="0"/>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46" y="3790368"/>
            <a:ext cx="5433693" cy="731520"/>
          </a:xfrm>
          <a:prstGeom prst="rect">
            <a:avLst/>
          </a:prstGeom>
          <a:solidFill>
            <a:srgbClr val="F4FB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andara" panose="020E0502030303020204" pitchFamily="34" charset="0"/>
              </a:rPr>
              <a:t>Provide legal residency and the ability to apply for citizenship to DREAMers, the term commonly used for undocumented immigrants who were brought to the United States as young children.</a:t>
            </a:r>
          </a:p>
          <a:p>
            <a:pPr marL="0" indent="0">
              <a:buFont typeface="Arial" panose="020B0604020202020204" pitchFamily="34" charset="0"/>
              <a:buNone/>
            </a:pPr>
            <a:endParaRPr lang="en-US" sz="1800" dirty="0">
              <a:latin typeface="Candara" panose="020E0502030303020204" pitchFamily="34" charset="0"/>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129" y="3789139"/>
            <a:ext cx="5433693" cy="731520"/>
          </a:xfrm>
          <a:prstGeom prst="rect">
            <a:avLst/>
          </a:prstGeom>
          <a:solidFill>
            <a:srgbClr val="FFFCE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andara" panose="020E0502030303020204" pitchFamily="34" charset="0"/>
              </a:rPr>
              <a:t>It’s not fair to allow this group to benefit form the illegal actions of their families.</a:t>
            </a:r>
          </a:p>
          <a:p>
            <a:pPr marL="0" indent="0">
              <a:buFont typeface="Arial" panose="020B0604020202020204" pitchFamily="34" charset="0"/>
              <a:buNone/>
            </a:pPr>
            <a:endParaRPr lang="en-US" sz="1800" dirty="0">
              <a:latin typeface="Candara" panose="020E0502030303020204" pitchFamily="34" charset="0"/>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846" y="4520659"/>
            <a:ext cx="5433693" cy="731520"/>
          </a:xfrm>
          <a:prstGeom prst="rect">
            <a:avLst/>
          </a:prstGeom>
          <a:solidFill>
            <a:srgbClr val="B9E6FB"/>
          </a:solidFill>
        </p:spPr>
        <p:txBody>
          <a:bodyPr wrap="square" rtlCol="0">
            <a:spAutoFit/>
          </a:bodyPr>
          <a:lstStyle/>
          <a:p>
            <a:r>
              <a:rPr lang="en-US" sz="1400" dirty="0">
                <a:latin typeface="Candara" panose="020E0502030303020204" pitchFamily="34" charset="0"/>
              </a:rPr>
              <a:t>Allow all residents to get driver’s licenses regardless of whether they are citizens or not.</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116" y="4520659"/>
            <a:ext cx="5433693" cy="731520"/>
          </a:xfrm>
          <a:prstGeom prst="rect">
            <a:avLst/>
          </a:prstGeom>
          <a:solidFill>
            <a:srgbClr val="E5CB7F"/>
          </a:solidFill>
        </p:spPr>
        <p:txBody>
          <a:bodyPr wrap="square" rtlCol="0">
            <a:spAutoFit/>
          </a:bodyPr>
          <a:lstStyle/>
          <a:p>
            <a:r>
              <a:rPr lang="en-US" sz="1400" dirty="0">
                <a:latin typeface="Candara" panose="020E0502030303020204" pitchFamily="34" charset="0"/>
              </a:rPr>
              <a:t>This could make it easier from criminals and terrorists to get fake documents.</a:t>
            </a:r>
          </a:p>
        </p:txBody>
      </p:sp>
      <p:sp>
        <p:nvSpPr>
          <p:cNvPr id="13" name="TextBox 12">
            <a:extLst>
              <a:ext uri="{FF2B5EF4-FFF2-40B4-BE49-F238E27FC236}">
                <a16:creationId xmlns:a16="http://schemas.microsoft.com/office/drawing/2014/main" id="{09A087BB-8DC6-BC42-92B3-53CACFD307F2}"/>
              </a:ext>
            </a:extLst>
          </p:cNvPr>
          <p:cNvSpPr txBox="1"/>
          <p:nvPr/>
        </p:nvSpPr>
        <p:spPr>
          <a:xfrm>
            <a:off x="563847" y="5250950"/>
            <a:ext cx="5433692" cy="400110"/>
          </a:xfrm>
          <a:prstGeom prst="rect">
            <a:avLst/>
          </a:prstGeom>
          <a:solidFill>
            <a:srgbClr val="FFFCEC"/>
          </a:solidFill>
        </p:spPr>
        <p:txBody>
          <a:bodyPr wrap="square" rtlCol="0">
            <a:spAutoFit/>
          </a:bodyPr>
          <a:lstStyle/>
          <a:p>
            <a:r>
              <a:rPr lang="en-US" sz="2000" b="1" dirty="0">
                <a:solidFill>
                  <a:srgbClr val="007EC4"/>
                </a:solidFill>
              </a:rPr>
              <a:t>What else?</a:t>
            </a:r>
          </a:p>
        </p:txBody>
      </p:sp>
      <p:sp>
        <p:nvSpPr>
          <p:cNvPr id="16" name="TextBox 15">
            <a:extLst>
              <a:ext uri="{FF2B5EF4-FFF2-40B4-BE49-F238E27FC236}">
                <a16:creationId xmlns:a16="http://schemas.microsoft.com/office/drawing/2014/main" id="{04DFFF85-94B4-A940-B8D8-CC9651BA141B}"/>
              </a:ext>
            </a:extLst>
          </p:cNvPr>
          <p:cNvSpPr txBox="1"/>
          <p:nvPr/>
        </p:nvSpPr>
        <p:spPr>
          <a:xfrm>
            <a:off x="6377116" y="5235932"/>
            <a:ext cx="5433693" cy="400110"/>
          </a:xfrm>
          <a:prstGeom prst="rect">
            <a:avLst/>
          </a:prstGeom>
          <a:solidFill>
            <a:srgbClr val="FFFCEC"/>
          </a:solidFill>
        </p:spPr>
        <p:txBody>
          <a:bodyPr wrap="square" rtlCol="0">
            <a:spAutoFit/>
          </a:bodyPr>
          <a:lstStyle/>
          <a:p>
            <a:r>
              <a:rPr lang="en-US" sz="2000" b="1" dirty="0">
                <a:solidFill>
                  <a:srgbClr val="007EC4"/>
                </a:solidFill>
              </a:rPr>
              <a:t>What’s the trade-off?</a:t>
            </a:r>
          </a:p>
        </p:txBody>
      </p:sp>
    </p:spTree>
    <p:extLst>
      <p:ext uri="{BB962C8B-B14F-4D97-AF65-F5344CB8AC3E}">
        <p14:creationId xmlns:p14="http://schemas.microsoft.com/office/powerpoint/2010/main" val="3997970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6605</TotalTime>
  <Words>1596</Words>
  <Application>Microsoft Macintosh PowerPoint</Application>
  <PresentationFormat>Widescreen</PresentationFormat>
  <Paragraphs>123</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Candara</vt:lpstr>
      <vt:lpstr>Gill Sans MT</vt:lpstr>
      <vt:lpstr>Wingdings</vt:lpstr>
      <vt:lpstr>Office Theme</vt:lpstr>
      <vt:lpstr>PowerPoint Presentation</vt:lpstr>
      <vt:lpstr>Holding a Deliberative Forum</vt:lpstr>
      <vt:lpstr>Ground Rules for a Forum</vt:lpstr>
      <vt:lpstr>STARTER VIDEO Insert link</vt:lpstr>
      <vt:lpstr>PowerPoint Presentation</vt:lpstr>
      <vt:lpstr>PowerPoint Presentation</vt:lpstr>
      <vt:lpstr>Option 1: Welcome Immigrants; Be a Beacon of Freedom</vt:lpstr>
      <vt:lpstr>PowerPoint Presentation</vt:lpstr>
      <vt:lpstr>Option 1: Welcome Immigrants; Be a Beacon of Freedom</vt:lpstr>
      <vt:lpstr>Option 2: Enforce the Law; Be Fair to Those Who Follow the Rules</vt:lpstr>
      <vt:lpstr>PowerPoint Presentation</vt:lpstr>
      <vt:lpstr>Option 2: Enforce the Law; Be Fair to Those Who Follow the Rules</vt:lpstr>
      <vt:lpstr>Option 3: Slow Down and Rebuild Our Common Bonds</vt:lpstr>
      <vt:lpstr>PowerPoint Presentation</vt:lpstr>
      <vt:lpstr>Option 3: Slow Down and Rebuild Our Common Bonds</vt:lpstr>
      <vt:lpstr>PowerPoint Presentation</vt:lpstr>
      <vt:lpstr>Post Forum Questionnaire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Darla Minnich</dc:creator>
  <cp:lastModifiedBy>Darla Minnich</cp:lastModifiedBy>
  <cp:revision>147</cp:revision>
  <dcterms:created xsi:type="dcterms:W3CDTF">2020-03-25T20:27:43Z</dcterms:created>
  <dcterms:modified xsi:type="dcterms:W3CDTF">2020-08-27T04:52:13Z</dcterms:modified>
</cp:coreProperties>
</file>