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5" r:id="rId4"/>
  </p:sldMasterIdLst>
  <p:notesMasterIdLst>
    <p:notesMasterId r:id="rId24"/>
  </p:notesMasterIdLst>
  <p:sldIdLst>
    <p:sldId id="262" r:id="rId5"/>
    <p:sldId id="272" r:id="rId6"/>
    <p:sldId id="273" r:id="rId7"/>
    <p:sldId id="293" r:id="rId8"/>
    <p:sldId id="256" r:id="rId9"/>
    <p:sldId id="274" r:id="rId10"/>
    <p:sldId id="259" r:id="rId11"/>
    <p:sldId id="278" r:id="rId12"/>
    <p:sldId id="279" r:id="rId13"/>
    <p:sldId id="280" r:id="rId14"/>
    <p:sldId id="257" r:id="rId15"/>
    <p:sldId id="281" r:id="rId16"/>
    <p:sldId id="282" r:id="rId17"/>
    <p:sldId id="283" r:id="rId18"/>
    <p:sldId id="260" r:id="rId19"/>
    <p:sldId id="284" r:id="rId20"/>
    <p:sldId id="285" r:id="rId21"/>
    <p:sldId id="286"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66D"/>
    <a:srgbClr val="BBD0DA"/>
    <a:srgbClr val="F9E5CE"/>
    <a:srgbClr val="D0DBD2"/>
    <a:srgbClr val="EAF6FA"/>
    <a:srgbClr val="EDF7FA"/>
    <a:srgbClr val="F8E4CD"/>
    <a:srgbClr val="EDF8FB"/>
    <a:srgbClr val="E0934C"/>
    <a:srgbClr val="239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4"/>
    <p:restoredTop sz="94643"/>
  </p:normalViewPr>
  <p:slideViewPr>
    <p:cSldViewPr snapToGrid="0" snapToObjects="1">
      <p:cViewPr varScale="1">
        <p:scale>
          <a:sx n="111" d="100"/>
          <a:sy n="111" d="100"/>
        </p:scale>
        <p:origin x="24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61A94-FFF4-734C-BA74-49DF8444B543}" type="datetimeFigureOut">
              <a:rPr lang="en-US" smtClean="0"/>
              <a:t>2/16/21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69EBB-5133-9F42-9498-43CF860DB21C}" type="slidenum">
              <a:rPr lang="en-US" smtClean="0"/>
              <a:t>‹#›</a:t>
            </a:fld>
            <a:endParaRPr lang="en-US" dirty="0"/>
          </a:p>
        </p:txBody>
      </p:sp>
    </p:spTree>
    <p:extLst>
      <p:ext uri="{BB962C8B-B14F-4D97-AF65-F5344CB8AC3E}">
        <p14:creationId xmlns:p14="http://schemas.microsoft.com/office/powerpoint/2010/main" val="287215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30776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79599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0" i="0" kern="1200" dirty="0">
              <a:solidFill>
                <a:srgbClr val="313335"/>
              </a:solidFill>
              <a:effectLst/>
              <a:latin typeface="+mn-lt"/>
              <a:ea typeface="Source Sans Pro" charset="0"/>
              <a:cs typeface="Source Sans Pro"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tabLst/>
              <a:defRPr/>
            </a:pPr>
            <a:fld id="{C0406E26-5EF9-BE42-B4BD-248EFFB775FD}"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457200" rtl="0" eaLnBrk="1" fontAlgn="auto"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41764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93CB3-6F0F-EB47-8867-6C2C1F773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97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8C2E-EC32-6049-AD44-5076A47C2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47B3DB-0BB8-584D-94D7-7199A927A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4BD767-D948-6C4F-84A7-E7B3EA3A6CD4}"/>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224D4DEF-208B-FD4A-BEF4-8B418D3EA6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4E570E-E27B-3C47-9C21-ECD8DD56C2E1}"/>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60295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46F3-E1A1-E940-9172-3542F881F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7F87B5-1491-5140-A94F-6826E33A55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3C5A-9FA4-AA47-83EF-5F483AD9EC7D}"/>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902EFD30-6063-5F42-B35E-2933174D39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27E33E-68AA-3840-85B4-1EDF08C133E3}"/>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92947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7237E-48E6-DB49-9AF8-EF5A0EC933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6EE530-4EEA-AD4D-A217-363004286B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92725-734B-4F46-AC6F-9905497B7CC9}"/>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35ADDED4-CBA7-5244-9E74-02EBACC4C5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7D8D1C-2A33-BC40-8A87-F4EDAE7B551B}"/>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26011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34111" indent="0" algn="ctr">
              <a:buNone/>
              <a:defRPr>
                <a:solidFill>
                  <a:schemeClr val="tx1">
                    <a:tint val="75000"/>
                  </a:schemeClr>
                </a:solidFill>
              </a:defRPr>
            </a:lvl2pPr>
            <a:lvl3pPr marL="868223" indent="0" algn="ctr">
              <a:buNone/>
              <a:defRPr>
                <a:solidFill>
                  <a:schemeClr val="tx1">
                    <a:tint val="75000"/>
                  </a:schemeClr>
                </a:solidFill>
              </a:defRPr>
            </a:lvl3pPr>
            <a:lvl4pPr marL="1302334" indent="0" algn="ctr">
              <a:buNone/>
              <a:defRPr>
                <a:solidFill>
                  <a:schemeClr val="tx1">
                    <a:tint val="75000"/>
                  </a:schemeClr>
                </a:solidFill>
              </a:defRPr>
            </a:lvl4pPr>
            <a:lvl5pPr marL="1736446" indent="0" algn="ctr">
              <a:buNone/>
              <a:defRPr>
                <a:solidFill>
                  <a:schemeClr val="tx1">
                    <a:tint val="75000"/>
                  </a:schemeClr>
                </a:solidFill>
              </a:defRPr>
            </a:lvl5pPr>
            <a:lvl6pPr marL="2170557" indent="0" algn="ctr">
              <a:buNone/>
              <a:defRPr>
                <a:solidFill>
                  <a:schemeClr val="tx1">
                    <a:tint val="75000"/>
                  </a:schemeClr>
                </a:solidFill>
              </a:defRPr>
            </a:lvl6pPr>
            <a:lvl7pPr marL="2604668" indent="0" algn="ctr">
              <a:buNone/>
              <a:defRPr>
                <a:solidFill>
                  <a:schemeClr val="tx1">
                    <a:tint val="75000"/>
                  </a:schemeClr>
                </a:solidFill>
              </a:defRPr>
            </a:lvl7pPr>
            <a:lvl8pPr marL="3038780" indent="0" algn="ctr">
              <a:buNone/>
              <a:defRPr>
                <a:solidFill>
                  <a:schemeClr val="tx1">
                    <a:tint val="75000"/>
                  </a:schemeClr>
                </a:solidFill>
              </a:defRPr>
            </a:lvl8pPr>
            <a:lvl9pPr marL="347289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pPr/>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4453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3851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79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99">
                <a:solidFill>
                  <a:schemeClr val="tx1">
                    <a:tint val="75000"/>
                  </a:schemeClr>
                </a:solidFill>
              </a:defRPr>
            </a:lvl1pPr>
            <a:lvl2pPr marL="434111" indent="0">
              <a:buNone/>
              <a:defRPr sz="1709">
                <a:solidFill>
                  <a:schemeClr val="tx1">
                    <a:tint val="75000"/>
                  </a:schemeClr>
                </a:solidFill>
              </a:defRPr>
            </a:lvl2pPr>
            <a:lvl3pPr marL="868223" indent="0">
              <a:buNone/>
              <a:defRPr sz="1519">
                <a:solidFill>
                  <a:schemeClr val="tx1">
                    <a:tint val="75000"/>
                  </a:schemeClr>
                </a:solidFill>
              </a:defRPr>
            </a:lvl3pPr>
            <a:lvl4pPr marL="1302334" indent="0">
              <a:buNone/>
              <a:defRPr sz="1329">
                <a:solidFill>
                  <a:schemeClr val="tx1">
                    <a:tint val="75000"/>
                  </a:schemeClr>
                </a:solidFill>
              </a:defRPr>
            </a:lvl4pPr>
            <a:lvl5pPr marL="1736446" indent="0">
              <a:buNone/>
              <a:defRPr sz="1329">
                <a:solidFill>
                  <a:schemeClr val="tx1">
                    <a:tint val="75000"/>
                  </a:schemeClr>
                </a:solidFill>
              </a:defRPr>
            </a:lvl5pPr>
            <a:lvl6pPr marL="2170557" indent="0">
              <a:buNone/>
              <a:defRPr sz="1329">
                <a:solidFill>
                  <a:schemeClr val="tx1">
                    <a:tint val="75000"/>
                  </a:schemeClr>
                </a:solidFill>
              </a:defRPr>
            </a:lvl6pPr>
            <a:lvl7pPr marL="2604668" indent="0">
              <a:buNone/>
              <a:defRPr sz="1329">
                <a:solidFill>
                  <a:schemeClr val="tx1">
                    <a:tint val="75000"/>
                  </a:schemeClr>
                </a:solidFill>
              </a:defRPr>
            </a:lvl7pPr>
            <a:lvl8pPr marL="3038780" indent="0">
              <a:buNone/>
              <a:defRPr sz="1329">
                <a:solidFill>
                  <a:schemeClr val="tx1">
                    <a:tint val="75000"/>
                  </a:schemeClr>
                </a:solidFill>
              </a:defRPr>
            </a:lvl8pPr>
            <a:lvl9pPr marL="3472891" indent="0">
              <a:buNone/>
              <a:defRPr sz="13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06274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659"/>
            </a:lvl1pPr>
            <a:lvl2pPr>
              <a:defRPr sz="2279"/>
            </a:lvl2pPr>
            <a:lvl3pPr>
              <a:defRPr sz="1899"/>
            </a:lvl3pPr>
            <a:lvl4pPr>
              <a:defRPr sz="1709"/>
            </a:lvl4pPr>
            <a:lvl5pPr>
              <a:defRPr sz="1709"/>
            </a:lvl5pPr>
            <a:lvl6pPr>
              <a:defRPr sz="1709"/>
            </a:lvl6pPr>
            <a:lvl7pPr>
              <a:defRPr sz="1709"/>
            </a:lvl7pPr>
            <a:lvl8pPr>
              <a:defRPr sz="1709"/>
            </a:lvl8pPr>
            <a:lvl9pPr>
              <a:defRPr sz="1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659"/>
            </a:lvl1pPr>
            <a:lvl2pPr>
              <a:defRPr sz="2279"/>
            </a:lvl2pPr>
            <a:lvl3pPr>
              <a:defRPr sz="1899"/>
            </a:lvl3pPr>
            <a:lvl4pPr>
              <a:defRPr sz="1709"/>
            </a:lvl4pPr>
            <a:lvl5pPr>
              <a:defRPr sz="1709"/>
            </a:lvl5pPr>
            <a:lvl6pPr>
              <a:defRPr sz="1709"/>
            </a:lvl6pPr>
            <a:lvl7pPr>
              <a:defRPr sz="1709"/>
            </a:lvl7pPr>
            <a:lvl8pPr>
              <a:defRPr sz="1709"/>
            </a:lvl8pPr>
            <a:lvl9pPr>
              <a:defRPr sz="17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2/16/21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1693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279" b="1"/>
            </a:lvl1pPr>
            <a:lvl2pPr marL="434111" indent="0">
              <a:buNone/>
              <a:defRPr sz="1899" b="1"/>
            </a:lvl2pPr>
            <a:lvl3pPr marL="868223" indent="0">
              <a:buNone/>
              <a:defRPr sz="1709" b="1"/>
            </a:lvl3pPr>
            <a:lvl4pPr marL="1302334" indent="0">
              <a:buNone/>
              <a:defRPr sz="1519" b="1"/>
            </a:lvl4pPr>
            <a:lvl5pPr marL="1736446" indent="0">
              <a:buNone/>
              <a:defRPr sz="1519" b="1"/>
            </a:lvl5pPr>
            <a:lvl6pPr marL="2170557" indent="0">
              <a:buNone/>
              <a:defRPr sz="1519" b="1"/>
            </a:lvl6pPr>
            <a:lvl7pPr marL="2604668" indent="0">
              <a:buNone/>
              <a:defRPr sz="1519" b="1"/>
            </a:lvl7pPr>
            <a:lvl8pPr marL="3038780" indent="0">
              <a:buNone/>
              <a:defRPr sz="1519" b="1"/>
            </a:lvl8pPr>
            <a:lvl9pPr marL="3472891" indent="0">
              <a:buNone/>
              <a:defRPr sz="1519"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279"/>
            </a:lvl1pPr>
            <a:lvl2pPr>
              <a:defRPr sz="1899"/>
            </a:lvl2pPr>
            <a:lvl3pPr>
              <a:defRPr sz="1709"/>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2"/>
          </a:xfrm>
        </p:spPr>
        <p:txBody>
          <a:bodyPr anchor="b"/>
          <a:lstStyle>
            <a:lvl1pPr marL="0" indent="0">
              <a:buNone/>
              <a:defRPr sz="2279" b="1"/>
            </a:lvl1pPr>
            <a:lvl2pPr marL="434111" indent="0">
              <a:buNone/>
              <a:defRPr sz="1899" b="1"/>
            </a:lvl2pPr>
            <a:lvl3pPr marL="868223" indent="0">
              <a:buNone/>
              <a:defRPr sz="1709" b="1"/>
            </a:lvl3pPr>
            <a:lvl4pPr marL="1302334" indent="0">
              <a:buNone/>
              <a:defRPr sz="1519" b="1"/>
            </a:lvl4pPr>
            <a:lvl5pPr marL="1736446" indent="0">
              <a:buNone/>
              <a:defRPr sz="1519" b="1"/>
            </a:lvl5pPr>
            <a:lvl6pPr marL="2170557" indent="0">
              <a:buNone/>
              <a:defRPr sz="1519" b="1"/>
            </a:lvl6pPr>
            <a:lvl7pPr marL="2604668" indent="0">
              <a:buNone/>
              <a:defRPr sz="1519" b="1"/>
            </a:lvl7pPr>
            <a:lvl8pPr marL="3038780" indent="0">
              <a:buNone/>
              <a:defRPr sz="1519" b="1"/>
            </a:lvl8pPr>
            <a:lvl9pPr marL="3472891" indent="0">
              <a:buNone/>
              <a:defRPr sz="1519"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279"/>
            </a:lvl1pPr>
            <a:lvl2pPr>
              <a:defRPr sz="1899"/>
            </a:lvl2pPr>
            <a:lvl3pPr>
              <a:defRPr sz="1709"/>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2/16/21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8882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2/16/21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7454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47935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899" b="1"/>
            </a:lvl1pPr>
          </a:lstStyle>
          <a:p>
            <a:r>
              <a:rPr lang="en-US"/>
              <a:t>Click to edit Master title style</a:t>
            </a:r>
          </a:p>
        </p:txBody>
      </p:sp>
      <p:sp>
        <p:nvSpPr>
          <p:cNvPr id="3" name="Content Placeholder 2"/>
          <p:cNvSpPr>
            <a:spLocks noGrp="1"/>
          </p:cNvSpPr>
          <p:nvPr>
            <p:ph idx="1"/>
          </p:nvPr>
        </p:nvSpPr>
        <p:spPr>
          <a:xfrm>
            <a:off x="4766736" y="273055"/>
            <a:ext cx="6815667" cy="5853113"/>
          </a:xfrm>
        </p:spPr>
        <p:txBody>
          <a:bodyPr/>
          <a:lstStyle>
            <a:lvl1pPr>
              <a:defRPr sz="3038"/>
            </a:lvl1pPr>
            <a:lvl2pPr>
              <a:defRPr sz="2659"/>
            </a:lvl2pPr>
            <a:lvl3pPr>
              <a:defRPr sz="2279"/>
            </a:lvl3pPr>
            <a:lvl4pPr>
              <a:defRPr sz="1899"/>
            </a:lvl4pPr>
            <a:lvl5pPr>
              <a:defRPr sz="1899"/>
            </a:lvl5pPr>
            <a:lvl6pPr>
              <a:defRPr sz="1899"/>
            </a:lvl6pPr>
            <a:lvl7pPr>
              <a:defRPr sz="1899"/>
            </a:lvl7pPr>
            <a:lvl8pPr>
              <a:defRPr sz="1899"/>
            </a:lvl8pPr>
            <a:lvl9pPr>
              <a:defRPr sz="1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5"/>
            <a:ext cx="4011084" cy="4691063"/>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20277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3173-0DEB-D94B-A25E-59EA0A3C7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8C5C2-3254-0B42-B6C7-C46848A42D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769AA-F17E-BE4B-A262-85FB8B710DB6}"/>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1661C6D2-FFEB-2D46-8E70-B0AB1D5E36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1D990-7FE8-BC41-8C51-59FBD2DBB48A}"/>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16587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99"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038"/>
            </a:lvl1pPr>
            <a:lvl2pPr marL="434111" indent="0">
              <a:buNone/>
              <a:defRPr sz="2659"/>
            </a:lvl2pPr>
            <a:lvl3pPr marL="868223" indent="0">
              <a:buNone/>
              <a:defRPr sz="2279"/>
            </a:lvl3pPr>
            <a:lvl4pPr marL="1302334" indent="0">
              <a:buNone/>
              <a:defRPr sz="1899"/>
            </a:lvl4pPr>
            <a:lvl5pPr marL="1736446" indent="0">
              <a:buNone/>
              <a:defRPr sz="1899"/>
            </a:lvl5pPr>
            <a:lvl6pPr marL="2170557" indent="0">
              <a:buNone/>
              <a:defRPr sz="1899"/>
            </a:lvl6pPr>
            <a:lvl7pPr marL="2604668" indent="0">
              <a:buNone/>
              <a:defRPr sz="1899"/>
            </a:lvl7pPr>
            <a:lvl8pPr marL="3038780" indent="0">
              <a:buNone/>
              <a:defRPr sz="1899"/>
            </a:lvl8pPr>
            <a:lvl9pPr marL="3472891" indent="0">
              <a:buNone/>
              <a:defRPr sz="1899"/>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29"/>
            </a:lvl1pPr>
            <a:lvl2pPr marL="434111" indent="0">
              <a:buNone/>
              <a:defRPr sz="1139"/>
            </a:lvl2pPr>
            <a:lvl3pPr marL="868223" indent="0">
              <a:buNone/>
              <a:defRPr sz="949"/>
            </a:lvl3pPr>
            <a:lvl4pPr marL="1302334" indent="0">
              <a:buNone/>
              <a:defRPr sz="855"/>
            </a:lvl4pPr>
            <a:lvl5pPr marL="1736446" indent="0">
              <a:buNone/>
              <a:defRPr sz="855"/>
            </a:lvl5pPr>
            <a:lvl6pPr marL="2170557" indent="0">
              <a:buNone/>
              <a:defRPr sz="855"/>
            </a:lvl6pPr>
            <a:lvl7pPr marL="2604668" indent="0">
              <a:buNone/>
              <a:defRPr sz="855"/>
            </a:lvl7pPr>
            <a:lvl8pPr marL="3038780" indent="0">
              <a:buNone/>
              <a:defRPr sz="855"/>
            </a:lvl8pPr>
            <a:lvl9pPr marL="3472891" indent="0">
              <a:buNone/>
              <a:defRPr sz="855"/>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5195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14470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dirty="0"/>
          </a:p>
        </p:txBody>
      </p:sp>
    </p:spTree>
    <p:extLst>
      <p:ext uri="{BB962C8B-B14F-4D97-AF65-F5344CB8AC3E}">
        <p14:creationId xmlns:p14="http://schemas.microsoft.com/office/powerpoint/2010/main" val="347313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0" cy="2219691"/>
          </a:xfrm>
        </p:spPr>
        <p:txBody>
          <a:bodyPr anchor="ctr">
            <a:normAutofit/>
          </a:bodyPr>
          <a:lstStyle>
            <a:lvl1pPr algn="l">
              <a:defRPr sz="4178" cap="all" baseline="0"/>
            </a:lvl1pPr>
          </a:lstStyle>
          <a:p>
            <a:r>
              <a:rPr lang="en-US"/>
              <a:t>Click to edit Master title style</a:t>
            </a:r>
            <a:endParaRPr/>
          </a:p>
        </p:txBody>
      </p:sp>
      <p:sp>
        <p:nvSpPr>
          <p:cNvPr id="3" name="Subtitle 2"/>
          <p:cNvSpPr>
            <a:spLocks noGrp="1"/>
          </p:cNvSpPr>
          <p:nvPr>
            <p:ph type="subTitle" idx="1"/>
          </p:nvPr>
        </p:nvSpPr>
        <p:spPr>
          <a:xfrm>
            <a:off x="1104900" y="4511785"/>
            <a:ext cx="5734050" cy="955565"/>
          </a:xfrm>
        </p:spPr>
        <p:txBody>
          <a:bodyPr>
            <a:normAutofit/>
          </a:bodyPr>
          <a:lstStyle>
            <a:lvl1pPr marL="0" indent="0" algn="l">
              <a:spcBef>
                <a:spcPts val="0"/>
              </a:spcBef>
              <a:buNone/>
              <a:defRPr sz="1709"/>
            </a:lvl1pPr>
            <a:lvl2pPr marL="434111" indent="0" algn="ctr">
              <a:buNone/>
              <a:defRPr sz="1899"/>
            </a:lvl2pPr>
            <a:lvl3pPr marL="868223" indent="0" algn="ctr">
              <a:buNone/>
              <a:defRPr sz="1709"/>
            </a:lvl3pPr>
            <a:lvl4pPr marL="1302334" indent="0" algn="ctr">
              <a:buNone/>
              <a:defRPr sz="1519"/>
            </a:lvl4pPr>
            <a:lvl5pPr marL="1736446" indent="0" algn="ctr">
              <a:buNone/>
              <a:defRPr sz="1519"/>
            </a:lvl5pPr>
            <a:lvl6pPr marL="2170557" indent="0" algn="ctr">
              <a:buNone/>
              <a:defRPr sz="1519"/>
            </a:lvl6pPr>
            <a:lvl7pPr marL="2604668" indent="0" algn="ctr">
              <a:buNone/>
              <a:defRPr sz="1519"/>
            </a:lvl7pPr>
            <a:lvl8pPr marL="3038780" indent="0" algn="ctr">
              <a:buNone/>
              <a:defRPr sz="1519"/>
            </a:lvl8pPr>
            <a:lvl9pPr marL="3472891" indent="0" algn="ctr">
              <a:buNone/>
              <a:defRPr sz="1519"/>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7" y="1310656"/>
            <a:ext cx="5210937" cy="4208604"/>
          </a:xfrm>
          <a:solidFill>
            <a:schemeClr val="tx1">
              <a:lumMod val="20000"/>
              <a:lumOff val="80000"/>
            </a:schemeClr>
          </a:solidFill>
        </p:spPr>
        <p:txBody>
          <a:bodyPr tIns="1005840"/>
          <a:lstStyle>
            <a:lvl1pPr marL="0" indent="0" algn="ct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42007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8C2E-EC32-6049-AD44-5076A47C2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47B3DB-0BB8-584D-94D7-7199A927A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4BD767-D948-6C4F-84A7-E7B3EA3A6CD4}"/>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224D4DEF-208B-FD4A-BEF4-8B418D3EA6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4E570E-E27B-3C47-9C21-ECD8DD56C2E1}"/>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40047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3173-0DEB-D94B-A25E-59EA0A3C7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8C5C2-3254-0B42-B6C7-C46848A42D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769AA-F17E-BE4B-A262-85FB8B710DB6}"/>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1661C6D2-FFEB-2D46-8E70-B0AB1D5E36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41D990-7FE8-BC41-8C51-59FBD2DBB48A}"/>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728803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DD89-C36A-2940-8454-328069AA10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FFCA1-6AEC-AB44-AC5B-BBDE49F1D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8701D6-0F8A-674D-8D11-C5469593E12F}"/>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F6CF6400-A76F-B64D-9A4A-B11C4A2B88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BC170B-9C06-694A-B737-489E0BA7BEC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635490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8463-2BEC-C441-9284-AF3B17FF9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D65A1-1309-2848-BD1B-AC5E8BDBA2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82328-C125-354A-AA63-C890648AC1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FD6310-6C25-F94F-A6F7-DA641F5416FD}"/>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6" name="Footer Placeholder 5">
            <a:extLst>
              <a:ext uri="{FF2B5EF4-FFF2-40B4-BE49-F238E27FC236}">
                <a16:creationId xmlns:a16="http://schemas.microsoft.com/office/drawing/2014/main" id="{AAA31A5C-3636-4F4D-A2E3-2EADCBE25B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0AFAA6-7046-EC4B-8289-50DDC6BAF508}"/>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424610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C5AE-5951-D245-AC0D-C270025FF1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ED0D7C-3366-8041-82EE-B2416AAEB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341823-6D6B-AF44-9FC0-931DEEF01D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33290-6889-224F-B999-667F3B78B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87CAD9-77F3-D749-BEEA-AF1C8984D1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E7779-F4AB-5641-8C99-4B0ED8546415}"/>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8" name="Footer Placeholder 7">
            <a:extLst>
              <a:ext uri="{FF2B5EF4-FFF2-40B4-BE49-F238E27FC236}">
                <a16:creationId xmlns:a16="http://schemas.microsoft.com/office/drawing/2014/main" id="{84D9D405-AB9A-B34F-9DAD-B4D8691640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C3992B-4FEC-C449-963B-52A9B16F1E48}"/>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737149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229-8A3F-EB4E-B82E-15499D739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088D9-1229-BE49-9F99-D993ABBA8601}"/>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4" name="Footer Placeholder 3">
            <a:extLst>
              <a:ext uri="{FF2B5EF4-FFF2-40B4-BE49-F238E27FC236}">
                <a16:creationId xmlns:a16="http://schemas.microsoft.com/office/drawing/2014/main" id="{0082630B-3156-2940-B49D-9C8342EE33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DA3F67-8889-4D4A-A1FE-58E376D84F5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405839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DD89-C36A-2940-8454-328069AA10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EFFCA1-6AEC-AB44-AC5B-BBDE49F1D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8701D6-0F8A-674D-8D11-C5469593E12F}"/>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F6CF6400-A76F-B64D-9A4A-B11C4A2B88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BC170B-9C06-694A-B737-489E0BA7BEC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323803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11F00-9481-E446-AC5B-12F935F96EA9}"/>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3" name="Footer Placeholder 2">
            <a:extLst>
              <a:ext uri="{FF2B5EF4-FFF2-40B4-BE49-F238E27FC236}">
                <a16:creationId xmlns:a16="http://schemas.microsoft.com/office/drawing/2014/main" id="{E2B323F4-B384-F04F-AE5A-ADCFE48B98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C47B7E-AD7D-B845-A40C-9687EDCBFD15}"/>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3866487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27FB-F238-8E42-9EA9-095C1F616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40054-1C4D-0A42-A68D-A49300BD4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EEA84-D6D8-1549-9E95-8816EC3BF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CF87D6-DACB-B344-8260-D942E6936B2D}"/>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6" name="Footer Placeholder 5">
            <a:extLst>
              <a:ext uri="{FF2B5EF4-FFF2-40B4-BE49-F238E27FC236}">
                <a16:creationId xmlns:a16="http://schemas.microsoft.com/office/drawing/2014/main" id="{6F0DC806-4250-6944-8C57-B0F29DB3E9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10F23F-EA29-5640-987D-BE701956AFC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72019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E9AC-B955-D943-A44D-D3940F9D9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FF622-B9C5-714D-B7E2-BA1E36B85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5DC681-4994-4C4C-BA26-496D94774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E318DF-C940-7144-94E9-9B76E628D995}"/>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6" name="Footer Placeholder 5">
            <a:extLst>
              <a:ext uri="{FF2B5EF4-FFF2-40B4-BE49-F238E27FC236}">
                <a16:creationId xmlns:a16="http://schemas.microsoft.com/office/drawing/2014/main" id="{1E61F41E-5941-7045-B35B-76F1579AA0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CE94CC-6403-8844-8C8B-C081B6ADCD8B}"/>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55932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46F3-E1A1-E940-9172-3542F881F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7F87B5-1491-5140-A94F-6826E33A55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83C5A-9FA4-AA47-83EF-5F483AD9EC7D}"/>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902EFD30-6063-5F42-B35E-2933174D39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27E33E-68AA-3840-85B4-1EDF08C133E3}"/>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460240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7237E-48E6-DB49-9AF8-EF5A0EC933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6EE530-4EEA-AD4D-A217-363004286B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792725-734B-4F46-AC6F-9905497B7CC9}"/>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35ADDED4-CBA7-5244-9E74-02EBACC4C5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7D8D1C-2A33-BC40-8A87-F4EDAE7B551B}"/>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016028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mber_title 2">
    <p:bg>
      <p:bgPr>
        <a:solidFill>
          <a:srgbClr val="E8EFF7"/>
        </a:solidFill>
        <a:effectLst/>
      </p:bgPr>
    </p:bg>
    <p:spTree>
      <p:nvGrpSpPr>
        <p:cNvPr id="1" name=""/>
        <p:cNvGrpSpPr/>
        <p:nvPr/>
      </p:nvGrpSpPr>
      <p:grpSpPr>
        <a:xfrm>
          <a:off x="0" y="0"/>
          <a:ext cx="0" cy="0"/>
          <a:chOff x="0" y="0"/>
          <a:chExt cx="0" cy="0"/>
        </a:xfrm>
      </p:grpSpPr>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660153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mber_title 2">
    <p:bg>
      <p:bgPr>
        <a:solidFill>
          <a:srgbClr val="E8EFF7"/>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C8B594D-F75B-4E76-9DF6-AD95DBE89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9400" y="0"/>
            <a:ext cx="7794751" cy="7015277"/>
          </a:xfrm>
          <a:prstGeom prst="rect">
            <a:avLst/>
          </a:prstGeom>
        </p:spPr>
      </p:pic>
      <p:sp>
        <p:nvSpPr>
          <p:cNvPr id="16" name="Title 2">
            <a:extLst>
              <a:ext uri="{FF2B5EF4-FFF2-40B4-BE49-F238E27FC236}">
                <a16:creationId xmlns:a16="http://schemas.microsoft.com/office/drawing/2014/main" id="{09251B4A-9B53-AA48-9B82-793256E1355B}"/>
              </a:ext>
            </a:extLst>
          </p:cNvPr>
          <p:cNvSpPr>
            <a:spLocks noGrp="1"/>
          </p:cNvSpPr>
          <p:nvPr userDrawn="1">
            <p:ph type="title" hasCustomPrompt="1"/>
          </p:nvPr>
        </p:nvSpPr>
        <p:spPr>
          <a:xfrm>
            <a:off x="2939184" y="1893436"/>
            <a:ext cx="7194096" cy="1521384"/>
          </a:xfrm>
          <a:prstGeom prst="rect">
            <a:avLst/>
          </a:prstGeom>
          <a:noFill/>
        </p:spPr>
        <p:txBody>
          <a:bodyPr vert="horz" lIns="0" tIns="45720" rIns="0" bIns="45720" rtlCol="0" anchor="b" anchorCtr="0">
            <a:noAutofit/>
          </a:bodyPr>
          <a:lstStyle>
            <a:lvl1pPr>
              <a:defRPr lang="en-US" sz="5749">
                <a:solidFill>
                  <a:srgbClr val="095A83"/>
                </a:solidFill>
                <a:latin typeface="Garamond" panose="02020404030301010803" pitchFamily="18" charset="0"/>
                <a:ea typeface="+mn-ea"/>
                <a:cs typeface="+mn-cs"/>
              </a:defRPr>
            </a:lvl1pPr>
          </a:lstStyle>
          <a:p>
            <a:pPr marL="0" lvl="0" indent="0">
              <a:spcBef>
                <a:spcPts val="1000"/>
              </a:spcBef>
              <a:buFontTx/>
            </a:pPr>
            <a:r>
              <a:rPr lang="en-US" dirty="0"/>
              <a:t>Enter slide title here</a:t>
            </a:r>
          </a:p>
        </p:txBody>
      </p:sp>
      <p:sp>
        <p:nvSpPr>
          <p:cNvPr id="18" name="Text Placeholder 17">
            <a:extLst>
              <a:ext uri="{FF2B5EF4-FFF2-40B4-BE49-F238E27FC236}">
                <a16:creationId xmlns:a16="http://schemas.microsoft.com/office/drawing/2014/main" id="{B577DE6D-9268-1E4C-9000-CC534449427F}"/>
              </a:ext>
            </a:extLst>
          </p:cNvPr>
          <p:cNvSpPr>
            <a:spLocks noGrp="1"/>
          </p:cNvSpPr>
          <p:nvPr userDrawn="1">
            <p:ph type="body" sz="quarter" idx="13" hasCustomPrompt="1"/>
          </p:nvPr>
        </p:nvSpPr>
        <p:spPr>
          <a:xfrm>
            <a:off x="2938874" y="3448033"/>
            <a:ext cx="7194096" cy="1521384"/>
          </a:xfrm>
          <a:prstGeom prst="rect">
            <a:avLst/>
          </a:prstGeom>
        </p:spPr>
        <p:txBody>
          <a:bodyPr>
            <a:normAutofit/>
          </a:bodyPr>
          <a:lstStyle>
            <a:lvl1pPr marL="0" indent="0">
              <a:lnSpc>
                <a:spcPts val="2879"/>
              </a:lnSpc>
              <a:buFontTx/>
              <a:buNone/>
              <a:defRPr sz="2400" baseline="0">
                <a:solidFill>
                  <a:schemeClr val="accent6"/>
                </a:solidFill>
                <a:latin typeface="Garamond" panose="02020404030301010803" pitchFamily="18" charset="0"/>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1054100"/>
            <a:ext cx="4380930" cy="783845"/>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Layout Tip</a:t>
            </a:r>
            <a:r>
              <a:rPr lang="en-US" sz="1200" dirty="0">
                <a:solidFill>
                  <a:schemeClr val="tx1"/>
                </a:solidFill>
                <a:latin typeface="Source Sans Pro" charset="0"/>
                <a:ea typeface="Source Sans Pro" charset="0"/>
                <a:cs typeface="Source Sans Pro" charset="0"/>
              </a:rPr>
              <a:t>: Title page with title and subtitle over brand shapes</a:t>
            </a:r>
          </a:p>
          <a:p>
            <a:endParaRPr lang="en-US" sz="1200" dirty="0">
              <a:solidFill>
                <a:schemeClr val="tx1"/>
              </a:solidFill>
              <a:latin typeface="Source Sans Pro" charset="0"/>
            </a:endParaRPr>
          </a:p>
          <a:p>
            <a:r>
              <a:rPr lang="en-US" sz="1200" b="1" dirty="0">
                <a:solidFill>
                  <a:schemeClr val="tx1"/>
                </a:solidFill>
                <a:latin typeface="Source Sans Pro" charset="0"/>
                <a:ea typeface="Source Sans Pro" charset="0"/>
                <a:cs typeface="Source Sans Pro" charset="0"/>
              </a:rPr>
              <a:t>Tip: </a:t>
            </a:r>
            <a:r>
              <a:rPr lang="en-US" sz="1200" b="0" dirty="0">
                <a:solidFill>
                  <a:schemeClr val="tx1"/>
                </a:solidFill>
                <a:latin typeface="Source Sans Pro" charset="0"/>
                <a:ea typeface="Source Sans Pro" charset="0"/>
                <a:cs typeface="Source Sans Pro" charset="0"/>
              </a:rPr>
              <a:t>Use when you need more focus on the title.</a:t>
            </a:r>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75927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77AB40-A234-8D48-91CE-21324D80DA29}"/>
              </a:ext>
              <a:ext uri="{C183D7F6-B498-43B3-948B-1728B52AA6E4}">
                <adec:decorative xmlns:adec="http://schemas.microsoft.com/office/drawing/2017/decorative" val="1"/>
              </a:ext>
            </a:extLst>
          </p:cNvPr>
          <p:cNvSpPr/>
          <p:nvPr userDrawn="1"/>
        </p:nvSpPr>
        <p:spPr>
          <a:xfrm>
            <a:off x="1119681" y="780892"/>
            <a:ext cx="5276047" cy="5276734"/>
          </a:xfrm>
          <a:prstGeom prst="ellipse">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Garamond" panose="02020404030301010803" pitchFamily="18" charset="0"/>
            </a:endParaRPr>
          </a:p>
        </p:txBody>
      </p:sp>
      <p:sp>
        <p:nvSpPr>
          <p:cNvPr id="14" name="Rectangle 13">
            <a:extLst>
              <a:ext uri="{FF2B5EF4-FFF2-40B4-BE49-F238E27FC236}">
                <a16:creationId xmlns:a16="http://schemas.microsoft.com/office/drawing/2014/main" id="{8744D3C8-EE99-2043-8E59-24966559BE65}"/>
              </a:ext>
              <a:ext uri="{C183D7F6-B498-43B3-948B-1728B52AA6E4}">
                <adec:decorative xmlns:adec="http://schemas.microsoft.com/office/drawing/2017/decorative" val="1"/>
              </a:ext>
            </a:extLst>
          </p:cNvPr>
          <p:cNvSpPr/>
          <p:nvPr userDrawn="1"/>
        </p:nvSpPr>
        <p:spPr>
          <a:xfrm>
            <a:off x="0" y="0"/>
            <a:ext cx="1879355" cy="6858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Garamond" panose="02020404030301010803" pitchFamily="18" charset="0"/>
            </a:endParaRPr>
          </a:p>
        </p:txBody>
      </p:sp>
      <p:sp>
        <p:nvSpPr>
          <p:cNvPr id="17" name="Freeform 16">
            <a:extLst>
              <a:ext uri="{FF2B5EF4-FFF2-40B4-BE49-F238E27FC236}">
                <a16:creationId xmlns:a16="http://schemas.microsoft.com/office/drawing/2014/main" id="{60F9A4C1-BE71-7249-AF24-DA7AFDF09FCB}"/>
              </a:ext>
              <a:ext uri="{C183D7F6-B498-43B3-948B-1728B52AA6E4}">
                <adec:decorative xmlns:adec="http://schemas.microsoft.com/office/drawing/2017/decorative" val="1"/>
              </a:ext>
            </a:extLst>
          </p:cNvPr>
          <p:cNvSpPr/>
          <p:nvPr userDrawn="1"/>
        </p:nvSpPr>
        <p:spPr>
          <a:xfrm>
            <a:off x="1129215" y="1578180"/>
            <a:ext cx="746892" cy="3684239"/>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rgbClr val="095A8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900" dirty="0">
              <a:latin typeface="Garamond" panose="02020404030301010803" pitchFamily="18" charset="0"/>
            </a:endParaRPr>
          </a:p>
        </p:txBody>
      </p:sp>
      <p:sp>
        <p:nvSpPr>
          <p:cNvPr id="18" name="Title 2">
            <a:extLst>
              <a:ext uri="{FF2B5EF4-FFF2-40B4-BE49-F238E27FC236}">
                <a16:creationId xmlns:a16="http://schemas.microsoft.com/office/drawing/2014/main" id="{0EEAB473-5373-E44C-899A-3129767FD0D9}"/>
              </a:ext>
            </a:extLst>
          </p:cNvPr>
          <p:cNvSpPr>
            <a:spLocks noGrp="1"/>
          </p:cNvSpPr>
          <p:nvPr userDrawn="1">
            <p:ph type="title" hasCustomPrompt="1"/>
          </p:nvPr>
        </p:nvSpPr>
        <p:spPr>
          <a:xfrm>
            <a:off x="2939184" y="1893436"/>
            <a:ext cx="7194096" cy="1521384"/>
          </a:xfrm>
          <a:prstGeom prst="rect">
            <a:avLst/>
          </a:prstGeom>
          <a:noFill/>
        </p:spPr>
        <p:txBody>
          <a:bodyPr vert="horz" lIns="0" tIns="45720" rIns="0" bIns="45720" rtlCol="0" anchor="b" anchorCtr="0">
            <a:noAutofit/>
          </a:bodyPr>
          <a:lstStyle>
            <a:lvl1pPr>
              <a:defRPr lang="en-US" sz="5749">
                <a:solidFill>
                  <a:srgbClr val="095A83"/>
                </a:solidFill>
                <a:latin typeface="Garamond" panose="02020404030301010803" pitchFamily="18" charset="0"/>
                <a:ea typeface="+mn-ea"/>
                <a:cs typeface="+mn-cs"/>
              </a:defRPr>
            </a:lvl1pPr>
          </a:lstStyle>
          <a:p>
            <a:pPr marL="0" lvl="0" indent="0">
              <a:spcBef>
                <a:spcPts val="1000"/>
              </a:spcBef>
              <a:buFontTx/>
            </a:pPr>
            <a:r>
              <a:rPr lang="en-US" dirty="0"/>
              <a:t>Enter slide title here</a:t>
            </a:r>
          </a:p>
        </p:txBody>
      </p:sp>
      <p:sp>
        <p:nvSpPr>
          <p:cNvPr id="19" name="Text Placeholder 17">
            <a:extLst>
              <a:ext uri="{FF2B5EF4-FFF2-40B4-BE49-F238E27FC236}">
                <a16:creationId xmlns:a16="http://schemas.microsoft.com/office/drawing/2014/main" id="{417C5DB6-703F-EC4F-807A-A23A4BAE0307}"/>
              </a:ext>
            </a:extLst>
          </p:cNvPr>
          <p:cNvSpPr>
            <a:spLocks noGrp="1"/>
          </p:cNvSpPr>
          <p:nvPr userDrawn="1">
            <p:ph type="body" sz="quarter" idx="13" hasCustomPrompt="1"/>
          </p:nvPr>
        </p:nvSpPr>
        <p:spPr>
          <a:xfrm>
            <a:off x="2939184" y="3630913"/>
            <a:ext cx="4405850" cy="1521384"/>
          </a:xfrm>
          <a:prstGeom prst="rect">
            <a:avLst/>
          </a:prstGeom>
        </p:spPr>
        <p:txBody>
          <a:bodyPr>
            <a:normAutofit/>
          </a:bodyPr>
          <a:lstStyle>
            <a:lvl1pPr marL="0" indent="0">
              <a:lnSpc>
                <a:spcPts val="2879"/>
              </a:lnSpc>
              <a:buFontTx/>
              <a:buNone/>
              <a:defRPr sz="2400" baseline="0">
                <a:solidFill>
                  <a:schemeClr val="accent6"/>
                </a:solidFill>
                <a:latin typeface="Garamond" panose="02020404030301010803" pitchFamily="18" charset="0"/>
              </a:defRPr>
            </a:lvl1pPr>
            <a:lvl2pPr marL="457109" indent="0">
              <a:buFontTx/>
              <a:buNone/>
              <a:defRPr sz="2400" baseline="0"/>
            </a:lvl2pPr>
            <a:lvl3pPr marL="914217" indent="0">
              <a:buFontTx/>
              <a:buNone/>
              <a:defRPr sz="2400" baseline="0"/>
            </a:lvl3pPr>
            <a:lvl4pPr marL="1371326" indent="0">
              <a:buFontTx/>
              <a:buNone/>
              <a:defRPr sz="2400" baseline="0"/>
            </a:lvl4pPr>
            <a:lvl5pPr marL="1828434" indent="0">
              <a:buFontTx/>
              <a:buNone/>
              <a:defRPr sz="2400" baseline="0"/>
            </a:lvl5pPr>
          </a:lstStyle>
          <a:p>
            <a:pPr lvl="0"/>
            <a:r>
              <a:rPr lang="en-US" dirty="0"/>
              <a:t>Enter your subtitle or descriptor here in two lines or less</a:t>
            </a:r>
          </a:p>
        </p:txBody>
      </p:sp>
    </p:spTree>
    <p:extLst>
      <p:ext uri="{BB962C8B-B14F-4D97-AF65-F5344CB8AC3E}">
        <p14:creationId xmlns:p14="http://schemas.microsoft.com/office/powerpoint/2010/main" val="134078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_big quote 1">
    <p:bg>
      <p:bgPr>
        <a:solidFill>
          <a:srgbClr val="E8EF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2557516" y="679622"/>
            <a:ext cx="7079500" cy="2940908"/>
          </a:xfrm>
          <a:prstGeom prst="rect">
            <a:avLst/>
          </a:prstGeom>
          <a:noFill/>
        </p:spPr>
        <p:txBody>
          <a:bodyPr vert="horz" lIns="0" tIns="45720" rIns="0" bIns="45720" rtlCol="0" anchor="ctr" anchorCtr="0">
            <a:noAutofit/>
          </a:bodyPr>
          <a:lstStyle>
            <a:lvl1pPr algn="ctr">
              <a:defRPr lang="en-US" sz="4799">
                <a:solidFill>
                  <a:schemeClr val="bg2"/>
                </a:solidFill>
                <a:ea typeface="+mn-ea"/>
                <a:cs typeface="+mn-cs"/>
              </a:defRPr>
            </a:lvl1pPr>
          </a:lstStyle>
          <a:p>
            <a:pPr lvl="0"/>
            <a:r>
              <a:rPr lang="en-US" dirty="0"/>
              <a:t>“Enter a big idea or statement here of no more than three lines”</a:t>
            </a:r>
          </a:p>
        </p:txBody>
      </p:sp>
      <p:pic>
        <p:nvPicPr>
          <p:cNvPr id="5" name="Picture 4">
            <a:extLst>
              <a:ext uri="{FF2B5EF4-FFF2-40B4-BE49-F238E27FC236}">
                <a16:creationId xmlns:a16="http://schemas.microsoft.com/office/drawing/2014/main" id="{AB69442F-2BAC-418C-8317-9EE8AE5E8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959" y="5352713"/>
            <a:ext cx="4926217" cy="1284143"/>
          </a:xfrm>
          <a:prstGeom prst="rect">
            <a:avLst/>
          </a:prstGeom>
        </p:spPr>
      </p:pic>
      <p:sp>
        <p:nvSpPr>
          <p:cNvPr id="6" name="Rectangle 5">
            <a:extLst>
              <a:ext uri="{FF2B5EF4-FFF2-40B4-BE49-F238E27FC236}">
                <a16:creationId xmlns:a16="http://schemas.microsoft.com/office/drawing/2014/main" id="{DA8BB996-E4E7-4BBF-A50C-5E7574AA2B06}"/>
              </a:ext>
            </a:extLst>
          </p:cNvPr>
          <p:cNvSpPr/>
          <p:nvPr userDrawn="1"/>
        </p:nvSpPr>
        <p:spPr>
          <a:xfrm>
            <a:off x="0" y="0"/>
            <a:ext cx="12191999" cy="5175504"/>
          </a:xfrm>
          <a:prstGeom prst="rect">
            <a:avLst/>
          </a:prstGeom>
          <a:solidFill>
            <a:srgbClr val="095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9453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description side by s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51D8F61-E5A6-4460-B30F-0A54F6DAC6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601" y="0"/>
            <a:ext cx="8092445" cy="7237609"/>
          </a:xfrm>
          <a:prstGeom prst="rect">
            <a:avLst/>
          </a:prstGeom>
        </p:spPr>
      </p:pic>
      <p:sp>
        <p:nvSpPr>
          <p:cNvPr id="2" name="Title 1">
            <a:extLst>
              <a:ext uri="{FF2B5EF4-FFF2-40B4-BE49-F238E27FC236}">
                <a16:creationId xmlns:a16="http://schemas.microsoft.com/office/drawing/2014/main" id="{27E48731-845E-3741-BBDC-C99A2D5F8396}"/>
              </a:ext>
            </a:extLst>
          </p:cNvPr>
          <p:cNvSpPr>
            <a:spLocks noGrp="1"/>
          </p:cNvSpPr>
          <p:nvPr>
            <p:ph type="title" hasCustomPrompt="1"/>
          </p:nvPr>
        </p:nvSpPr>
        <p:spPr>
          <a:xfrm>
            <a:off x="1103352" y="2386076"/>
            <a:ext cx="4496619" cy="2038252"/>
          </a:xfrm>
          <a:prstGeom prst="rect">
            <a:avLst/>
          </a:prstGeom>
        </p:spPr>
        <p:txBody>
          <a:bodyPr/>
          <a:lstStyle>
            <a:lvl1pPr>
              <a:defRPr lang="en-US" sz="4799" kern="1200" baseline="0" smtClean="0">
                <a:solidFill>
                  <a:schemeClr val="bg1"/>
                </a:solidFill>
                <a:latin typeface="Garamond" panose="02020404030301010803" pitchFamily="18" charset="0"/>
                <a:ea typeface="+mn-ea"/>
                <a:cs typeface="+mn-cs"/>
              </a:defRPr>
            </a:lvl1pPr>
          </a:lstStyle>
          <a:p>
            <a:pPr lvl="0"/>
            <a:r>
              <a:rPr lang="en-US" dirty="0"/>
              <a:t>Enter slide title</a:t>
            </a:r>
            <a:br>
              <a:rPr lang="en-US" dirty="0"/>
            </a:br>
            <a:r>
              <a:rPr lang="en-US" dirty="0"/>
              <a:t>here in less than three lines</a:t>
            </a:r>
          </a:p>
        </p:txBody>
      </p:sp>
      <p:sp>
        <p:nvSpPr>
          <p:cNvPr id="3" name="Text Placeholder 2">
            <a:extLst>
              <a:ext uri="{FF2B5EF4-FFF2-40B4-BE49-F238E27FC236}">
                <a16:creationId xmlns:a16="http://schemas.microsoft.com/office/drawing/2014/main" id="{5BBEBA8B-8A89-9A49-B5AB-8F3EAA3BBA7B}"/>
              </a:ext>
            </a:extLst>
          </p:cNvPr>
          <p:cNvSpPr>
            <a:spLocks noGrp="1"/>
          </p:cNvSpPr>
          <p:nvPr>
            <p:ph type="body" sz="quarter" idx="11" hasCustomPrompt="1"/>
          </p:nvPr>
        </p:nvSpPr>
        <p:spPr>
          <a:xfrm>
            <a:off x="6705520" y="2386076"/>
            <a:ext cx="4685691" cy="2052870"/>
          </a:xfrm>
          <a:prstGeom prst="rect">
            <a:avLst/>
          </a:prstGeom>
        </p:spPr>
        <p:txBody>
          <a:bodyPr>
            <a:normAutofit/>
          </a:bodyPr>
          <a:lstStyle>
            <a:lvl1pPr>
              <a:lnSpc>
                <a:spcPts val="3214"/>
              </a:lnSpc>
              <a:spcBef>
                <a:spcPts val="500"/>
              </a:spcBef>
              <a:defRPr sz="2400">
                <a:latin typeface="Garamond" panose="02020404030301010803" pitchFamily="18" charset="0"/>
              </a:defRPr>
            </a:lvl1pPr>
          </a:lstStyle>
          <a:p>
            <a:pPr lvl="0"/>
            <a:r>
              <a:rPr lang="en-US" dirty="0"/>
              <a:t>Lorem ipsum dolor sit </a:t>
            </a:r>
            <a:r>
              <a:rPr lang="en-US" dirty="0" err="1"/>
              <a:t>amet</a:t>
            </a:r>
            <a:r>
              <a:rPr lang="en-US" dirty="0"/>
              <a:t> </a:t>
            </a:r>
            <a:r>
              <a:rPr lang="en-US" dirty="0" err="1"/>
              <a:t>fuga</a:t>
            </a:r>
            <a:r>
              <a:rPr lang="en-US" dirty="0"/>
              <a:t> sed </a:t>
            </a:r>
            <a:r>
              <a:rPr lang="en-US" dirty="0" err="1"/>
              <a:t>amet</a:t>
            </a:r>
            <a:r>
              <a:rPr lang="en-US" dirty="0"/>
              <a:t> </a:t>
            </a:r>
            <a:r>
              <a:rPr lang="en-US" dirty="0" err="1"/>
              <a:t>possimus</a:t>
            </a:r>
            <a:r>
              <a:rPr lang="en-US" dirty="0"/>
              <a:t> </a:t>
            </a:r>
            <a:r>
              <a:rPr lang="en-US" dirty="0" err="1"/>
              <a:t>fuga</a:t>
            </a:r>
            <a:r>
              <a:rPr lang="en-US" dirty="0"/>
              <a:t>. non </a:t>
            </a:r>
            <a:r>
              <a:rPr lang="en-US" dirty="0" err="1"/>
              <a:t>sibi</a:t>
            </a:r>
            <a:r>
              <a:rPr lang="en-US" dirty="0"/>
              <a:t> </a:t>
            </a:r>
            <a:r>
              <a:rPr lang="en-US" dirty="0" err="1"/>
              <a:t>aut</a:t>
            </a:r>
            <a:r>
              <a:rPr lang="en-US" dirty="0"/>
              <a:t> id </a:t>
            </a:r>
            <a:r>
              <a:rPr lang="en-US" dirty="0" err="1"/>
              <a:t>unum</a:t>
            </a:r>
            <a:r>
              <a:rPr lang="en-US" dirty="0"/>
              <a:t>. </a:t>
            </a:r>
            <a:r>
              <a:rPr lang="en-US" dirty="0" err="1"/>
              <a:t>quibusdam</a:t>
            </a:r>
            <a:r>
              <a:rPr lang="en-US" dirty="0"/>
              <a:t> </a:t>
            </a:r>
            <a:r>
              <a:rPr lang="en-US" dirty="0" err="1"/>
              <a:t>officii</a:t>
            </a:r>
            <a:r>
              <a:rPr lang="en-US" dirty="0"/>
              <a:t> </a:t>
            </a:r>
            <a:r>
              <a:rPr lang="en-US" dirty="0" err="1"/>
              <a:t>voluptatem</a:t>
            </a:r>
            <a:r>
              <a:rPr lang="en-US" dirty="0"/>
              <a:t>, </a:t>
            </a:r>
            <a:r>
              <a:rPr lang="en-US" dirty="0" err="1"/>
              <a:t>voluptate</a:t>
            </a:r>
            <a:r>
              <a:rPr lang="en-US" dirty="0"/>
              <a:t> </a:t>
            </a:r>
            <a:r>
              <a:rPr lang="en-US" dirty="0" err="1"/>
              <a:t>quis</a:t>
            </a:r>
            <a:r>
              <a:rPr lang="en-US" dirty="0"/>
              <a:t>. </a:t>
            </a:r>
            <a:r>
              <a:rPr lang="en-US" dirty="0" err="1"/>
              <a:t>tempor</a:t>
            </a:r>
            <a:r>
              <a:rPr lang="en-US" dirty="0"/>
              <a:t> in </a:t>
            </a:r>
            <a:r>
              <a:rPr lang="en-US" dirty="0" err="1"/>
              <a:t>ita</a:t>
            </a:r>
            <a:r>
              <a:rPr lang="en-US" dirty="0"/>
              <a:t> error cum. animi libero et </a:t>
            </a:r>
            <a:r>
              <a:rPr lang="en-US" dirty="0" err="1"/>
              <a:t>laboris</a:t>
            </a:r>
            <a:r>
              <a:rPr lang="en-US" dirty="0"/>
              <a:t>. </a:t>
            </a:r>
          </a:p>
        </p:txBody>
      </p:sp>
      <p:sp>
        <p:nvSpPr>
          <p:cNvPr id="9" name="Folded Corner 8">
            <a:extLst>
              <a:ext uri="{FF2B5EF4-FFF2-40B4-BE49-F238E27FC236}">
                <a16:creationId xmlns:a16="http://schemas.microsoft.com/office/drawing/2014/main" id="{4A89671D-80C8-DF48-AD12-2066FE1E9434}"/>
              </a:ext>
              <a:ext uri="{C183D7F6-B498-43B3-948B-1728B52AA6E4}">
                <adec:decorative xmlns:adec="http://schemas.microsoft.com/office/drawing/2017/decorative" val="1"/>
              </a:ext>
            </a:extLst>
          </p:cNvPr>
          <p:cNvSpPr/>
          <p:nvPr userDrawn="1"/>
        </p:nvSpPr>
        <p:spPr>
          <a:xfrm>
            <a:off x="0" y="-723900"/>
            <a:ext cx="4991244" cy="51956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137142" tIns="137142" rIns="137142" rtlCol="0" anchor="t"/>
          <a:lstStyle/>
          <a:p>
            <a:r>
              <a:rPr lang="en-US" sz="1200" b="1" dirty="0">
                <a:solidFill>
                  <a:schemeClr val="tx1"/>
                </a:solidFill>
                <a:latin typeface="Source Sans Pro" charset="0"/>
                <a:ea typeface="Source Sans Pro" charset="0"/>
                <a:cs typeface="Source Sans Pro" charset="0"/>
              </a:rPr>
              <a:t>Purpose of Layout</a:t>
            </a:r>
            <a:r>
              <a:rPr lang="en-US" sz="1200" dirty="0">
                <a:solidFill>
                  <a:schemeClr val="tx1"/>
                </a:solidFill>
                <a:latin typeface="Source Sans Pro" charset="0"/>
                <a:ea typeface="Source Sans Pro" charset="0"/>
                <a:cs typeface="Source Sans Pro" charset="0"/>
              </a:rPr>
              <a:t>: Key message on the left, descriptor text on the right.</a:t>
            </a:r>
          </a:p>
          <a:p>
            <a:endParaRPr lang="en-US" sz="1200" dirty="0">
              <a:solidFill>
                <a:schemeClr val="tx1"/>
              </a:solidFill>
              <a:latin typeface="Source Sans Pro" charset="0"/>
              <a:ea typeface="Source Sans Pro" charset="0"/>
              <a:cs typeface="Source Sans Pro" charset="0"/>
            </a:endParaRPr>
          </a:p>
          <a:p>
            <a:endParaRPr lang="en-US" sz="1200"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5067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8463-2BEC-C441-9284-AF3B17FF9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D65A1-1309-2848-BD1B-AC5E8BDBA2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82328-C125-354A-AA63-C890648AC1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FD6310-6C25-F94F-A6F7-DA641F5416FD}"/>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6" name="Footer Placeholder 5">
            <a:extLst>
              <a:ext uri="{FF2B5EF4-FFF2-40B4-BE49-F238E27FC236}">
                <a16:creationId xmlns:a16="http://schemas.microsoft.com/office/drawing/2014/main" id="{AAA31A5C-3636-4F4D-A2E3-2EADCBE25B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0AFAA6-7046-EC4B-8289-50DDC6BAF508}"/>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913710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s bullet lis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3A7E-5BE6-9048-8CFD-802C9CCDF5D1}"/>
              </a:ext>
            </a:extLst>
          </p:cNvPr>
          <p:cNvSpPr>
            <a:spLocks noGrp="1"/>
          </p:cNvSpPr>
          <p:nvPr>
            <p:ph type="title" hasCustomPrompt="1"/>
          </p:nvPr>
        </p:nvSpPr>
        <p:spPr>
          <a:xfrm>
            <a:off x="762694" y="2191133"/>
            <a:ext cx="3548049" cy="1384866"/>
          </a:xfrm>
          <a:prstGeom prst="rect">
            <a:avLst/>
          </a:prstGeom>
          <a:noFill/>
        </p:spPr>
        <p:txBody>
          <a:bodyPr vert="horz" lIns="0" tIns="45720" rIns="0" bIns="45720" rtlCol="0" anchor="b" anchorCtr="0">
            <a:noAutofit/>
          </a:bodyPr>
          <a:lstStyle>
            <a:lvl1pPr>
              <a:lnSpc>
                <a:spcPts val="4799"/>
              </a:lnSpc>
              <a:defRPr lang="en-US" sz="4799">
                <a:solidFill>
                  <a:srgbClr val="C00000"/>
                </a:solidFill>
                <a:latin typeface="Garamond" panose="02020404030301010803" pitchFamily="18" charset="0"/>
                <a:ea typeface="+mn-ea"/>
                <a:cs typeface="+mn-cs"/>
              </a:defRPr>
            </a:lvl1pPr>
          </a:lstStyle>
          <a:p>
            <a:pPr lvl="0"/>
            <a:r>
              <a:rPr lang="en-US" dirty="0"/>
              <a:t>Enter slide title here in 2 lines</a:t>
            </a:r>
          </a:p>
        </p:txBody>
      </p:sp>
      <p:sp>
        <p:nvSpPr>
          <p:cNvPr id="44" name="Text Placeholder 30">
            <a:extLst>
              <a:ext uri="{FF2B5EF4-FFF2-40B4-BE49-F238E27FC236}">
                <a16:creationId xmlns:a16="http://schemas.microsoft.com/office/drawing/2014/main" id="{AD4B72B0-C721-884E-AFF1-C939116BF961}"/>
              </a:ext>
            </a:extLst>
          </p:cNvPr>
          <p:cNvSpPr>
            <a:spLocks noGrp="1"/>
          </p:cNvSpPr>
          <p:nvPr>
            <p:ph type="body" sz="quarter" idx="12" hasCustomPrompt="1"/>
          </p:nvPr>
        </p:nvSpPr>
        <p:spPr>
          <a:xfrm>
            <a:off x="788090" y="3679289"/>
            <a:ext cx="3522654" cy="1616612"/>
          </a:xfrm>
          <a:prstGeom prst="rect">
            <a:avLst/>
          </a:prstGeom>
        </p:spPr>
        <p:txBody>
          <a:bodyPr>
            <a:noAutofit/>
          </a:bodyPr>
          <a:lstStyle>
            <a:lvl1pPr marL="0" indent="0">
              <a:buFontTx/>
              <a:buNone/>
              <a:defRPr sz="2699">
                <a:solidFill>
                  <a:srgbClr val="5B696B"/>
                </a:solidFill>
                <a:latin typeface="Garamond" panose="02020404030301010803" pitchFamily="18" charset="0"/>
              </a:defRPr>
            </a:lvl1pPr>
            <a:lvl2pPr marL="457109" indent="0">
              <a:buFontTx/>
              <a:buNone/>
              <a:defRPr sz="1800"/>
            </a:lvl2pPr>
            <a:lvl3pPr marL="914217" indent="0">
              <a:buFontTx/>
              <a:buNone/>
              <a:defRPr sz="1800"/>
            </a:lvl3pPr>
            <a:lvl4pPr marL="1371326" indent="0">
              <a:buFontTx/>
              <a:buNone/>
              <a:defRPr sz="1800"/>
            </a:lvl4pPr>
            <a:lvl5pPr marL="1828434" indent="0">
              <a:buFontTx/>
              <a:buNone/>
              <a:defRPr sz="1800"/>
            </a:lvl5pPr>
          </a:lstStyle>
          <a:p>
            <a:pPr lvl="0"/>
            <a:r>
              <a:rPr lang="en-US" dirty="0"/>
              <a:t>Enter your subtitle here,</a:t>
            </a:r>
            <a:br>
              <a:rPr lang="en-US" dirty="0"/>
            </a:br>
            <a:r>
              <a:rPr lang="en-US" dirty="0"/>
              <a:t>no more than two lines.</a:t>
            </a:r>
          </a:p>
        </p:txBody>
      </p:sp>
      <p:sp>
        <p:nvSpPr>
          <p:cNvPr id="39" name="Rectangle 38">
            <a:extLst>
              <a:ext uri="{FF2B5EF4-FFF2-40B4-BE49-F238E27FC236}">
                <a16:creationId xmlns:a16="http://schemas.microsoft.com/office/drawing/2014/main" id="{4F3865DF-4F6A-C047-B00D-CF49AE21965C}"/>
              </a:ext>
              <a:ext uri="{C183D7F6-B498-43B3-948B-1728B52AA6E4}">
                <adec:decorative xmlns:adec="http://schemas.microsoft.com/office/drawing/2017/decorative" val="1"/>
              </a:ext>
            </a:extLst>
          </p:cNvPr>
          <p:cNvSpPr/>
          <p:nvPr userDrawn="1"/>
        </p:nvSpPr>
        <p:spPr>
          <a:xfrm>
            <a:off x="5032639" y="0"/>
            <a:ext cx="7159362" cy="6858000"/>
          </a:xfrm>
          <a:prstGeom prst="rect">
            <a:avLst/>
          </a:prstGeom>
          <a:solidFill>
            <a:srgbClr val="E8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 name="Text Placeholder 2">
            <a:extLst>
              <a:ext uri="{FF2B5EF4-FFF2-40B4-BE49-F238E27FC236}">
                <a16:creationId xmlns:a16="http://schemas.microsoft.com/office/drawing/2014/main" id="{4BEC7120-DA14-404C-9799-B9C7FA7EEA83}"/>
              </a:ext>
            </a:extLst>
          </p:cNvPr>
          <p:cNvSpPr>
            <a:spLocks noGrp="1"/>
          </p:cNvSpPr>
          <p:nvPr>
            <p:ph type="body" sz="quarter" idx="10" hasCustomPrompt="1"/>
          </p:nvPr>
        </p:nvSpPr>
        <p:spPr>
          <a:xfrm>
            <a:off x="6096001" y="2191133"/>
            <a:ext cx="5454316" cy="3447668"/>
          </a:xfrm>
          <a:prstGeom prst="rect">
            <a:avLst/>
          </a:prstGeom>
        </p:spPr>
        <p:txBody>
          <a:bodyPr>
            <a:normAutofit/>
          </a:bodyPr>
          <a:lstStyle>
            <a:lvl1pPr marL="342831" indent="-342831">
              <a:buClr>
                <a:srgbClr val="095A83"/>
              </a:buClr>
              <a:buFont typeface="Arial" panose="020B0604020202020204" pitchFamily="34" charset="0"/>
              <a:buChar char="•"/>
              <a:defRPr sz="2400">
                <a:solidFill>
                  <a:srgbClr val="095A83"/>
                </a:solidFill>
                <a:latin typeface="Garamond" panose="02020404030301010803" pitchFamily="18" charset="0"/>
              </a:defRPr>
            </a:lvl1pPr>
            <a:lvl3pPr marL="1199910" indent="-285693">
              <a:buClr>
                <a:schemeClr val="bg2"/>
              </a:buClr>
              <a:buFont typeface="Arial" panose="020B0604020202020204" pitchFamily="34" charset="0"/>
              <a:buChar char="•"/>
              <a:defRPr sz="2400">
                <a:solidFill>
                  <a:srgbClr val="095A83"/>
                </a:solidFill>
                <a:latin typeface="Garamond" panose="02020404030301010803" pitchFamily="18" charset="0"/>
              </a:defRPr>
            </a:lvl3pPr>
            <a:lvl4pPr marL="1657019" indent="-285693">
              <a:buClr>
                <a:schemeClr val="bg2"/>
              </a:buClr>
              <a:buFont typeface="Arial" panose="020B0604020202020204" pitchFamily="34" charset="0"/>
              <a:buChar char="•"/>
              <a:defRPr sz="2400">
                <a:solidFill>
                  <a:srgbClr val="095A83"/>
                </a:solidFill>
                <a:latin typeface="Garamond" panose="02020404030301010803" pitchFamily="18" charset="0"/>
              </a:defRPr>
            </a:lvl4pPr>
            <a:lvl5pPr marL="2114127" indent="-285693">
              <a:buClr>
                <a:schemeClr val="bg2"/>
              </a:buClr>
              <a:buFont typeface="Arial" panose="020B0604020202020204" pitchFamily="34" charset="0"/>
              <a:buChar char="•"/>
              <a:defRPr sz="2400">
                <a:solidFill>
                  <a:srgbClr val="095A83"/>
                </a:solidFill>
                <a:latin typeface="Garamond" panose="02020404030301010803" pitchFamily="18" charset="0"/>
              </a:defRPr>
            </a:lvl5pPr>
          </a:lstStyle>
          <a:p>
            <a:pPr lvl="0"/>
            <a:r>
              <a:rPr lang="en-US" dirty="0"/>
              <a:t>Enter your list here</a:t>
            </a:r>
          </a:p>
          <a:p>
            <a:pPr lvl="0"/>
            <a:r>
              <a:rPr lang="en-US" dirty="0"/>
              <a:t>Second level</a:t>
            </a:r>
          </a:p>
        </p:txBody>
      </p:sp>
      <p:sp>
        <p:nvSpPr>
          <p:cNvPr id="6" name="Folded Corner 5">
            <a:extLst>
              <a:ext uri="{FF2B5EF4-FFF2-40B4-BE49-F238E27FC236}">
                <a16:creationId xmlns:a16="http://schemas.microsoft.com/office/drawing/2014/main" id="{CDDEBF8C-F471-414D-A751-30D4DB5A8FA4}"/>
              </a:ext>
              <a:ext uri="{C183D7F6-B498-43B3-948B-1728B52AA6E4}">
                <adec:decorative xmlns:adec="http://schemas.microsoft.com/office/drawing/2017/decorative" val="1"/>
              </a:ext>
            </a:extLst>
          </p:cNvPr>
          <p:cNvSpPr/>
          <p:nvPr userDrawn="1"/>
        </p:nvSpPr>
        <p:spPr>
          <a:xfrm>
            <a:off x="0" y="-1025612"/>
            <a:ext cx="3755965" cy="682711"/>
          </a:xfrm>
          <a:prstGeom prst="foldedCorner">
            <a:avLst/>
          </a:prstGeom>
          <a:solidFill>
            <a:srgbClr val="FCE2BA"/>
          </a:solidFill>
          <a:ln w="6350" cap="flat" cmpd="sng" algn="ctr">
            <a:noFill/>
            <a:prstDash val="solid"/>
            <a:miter lim="800000"/>
          </a:ln>
          <a:effectLst/>
        </p:spPr>
        <p:txBody>
          <a:bodyPr lIns="137142" tIns="137142" rIns="137142" rtlCol="0" anchor="t"/>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Purpose of Layout</a:t>
            </a:r>
            <a:r>
              <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rPr>
              <a:t>: </a:t>
            </a:r>
            <a:r>
              <a:rPr lang="en-US" sz="1200" dirty="0">
                <a:solidFill>
                  <a:schemeClr val="tx1"/>
                </a:solidFill>
                <a:latin typeface="Source Sans Pro" charset="0"/>
                <a:ea typeface="Source Sans Pro" charset="0"/>
                <a:cs typeface="Source Sans Pro" charset="0"/>
              </a:rPr>
              <a:t>Used to highlight a key point with descriptor and a supporting text box module on right.</a:t>
            </a:r>
            <a:endParaRPr kumimoji="0" lang="en-US" sz="1200" b="0" i="0" u="none" strike="noStrike" kern="0" cap="none" spc="0" normalizeH="0" baseline="0" noProof="0" dirty="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554469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9734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C5AE-5951-D245-AC0D-C270025FF1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ED0D7C-3366-8041-82EE-B2416AAEB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341823-6D6B-AF44-9FC0-931DEEF01D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33290-6889-224F-B999-667F3B78B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87CAD9-77F3-D749-BEEA-AF1C8984D1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E7779-F4AB-5641-8C99-4B0ED8546415}"/>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8" name="Footer Placeholder 7">
            <a:extLst>
              <a:ext uri="{FF2B5EF4-FFF2-40B4-BE49-F238E27FC236}">
                <a16:creationId xmlns:a16="http://schemas.microsoft.com/office/drawing/2014/main" id="{84D9D405-AB9A-B34F-9DAD-B4D8691640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C3992B-4FEC-C449-963B-52A9B16F1E48}"/>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93904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229-8A3F-EB4E-B82E-15499D739B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0088D9-1229-BE49-9F99-D993ABBA8601}"/>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4" name="Footer Placeholder 3">
            <a:extLst>
              <a:ext uri="{FF2B5EF4-FFF2-40B4-BE49-F238E27FC236}">
                <a16:creationId xmlns:a16="http://schemas.microsoft.com/office/drawing/2014/main" id="{0082630B-3156-2940-B49D-9C8342EE33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DA3F67-8889-4D4A-A1FE-58E376D84F5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117543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11F00-9481-E446-AC5B-12F935F96EA9}"/>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3" name="Footer Placeholder 2">
            <a:extLst>
              <a:ext uri="{FF2B5EF4-FFF2-40B4-BE49-F238E27FC236}">
                <a16:creationId xmlns:a16="http://schemas.microsoft.com/office/drawing/2014/main" id="{E2B323F4-B384-F04F-AE5A-ADCFE48B98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C47B7E-AD7D-B845-A40C-9687EDCBFD15}"/>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4261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27FB-F238-8E42-9EA9-095C1F616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40054-1C4D-0A42-A68D-A49300BD4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EEA84-D6D8-1549-9E95-8816EC3BF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CF87D6-DACB-B344-8260-D942E6936B2D}"/>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6" name="Footer Placeholder 5">
            <a:extLst>
              <a:ext uri="{FF2B5EF4-FFF2-40B4-BE49-F238E27FC236}">
                <a16:creationId xmlns:a16="http://schemas.microsoft.com/office/drawing/2014/main" id="{6F0DC806-4250-6944-8C57-B0F29DB3E9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10F23F-EA29-5640-987D-BE701956AFC4}"/>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88862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E9AC-B955-D943-A44D-D3940F9D9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FF622-B9C5-714D-B7E2-BA1E36B85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5DC681-4994-4C4C-BA26-496D94774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E318DF-C940-7144-94E9-9B76E628D995}"/>
              </a:ext>
            </a:extLst>
          </p:cNvPr>
          <p:cNvSpPr>
            <a:spLocks noGrp="1"/>
          </p:cNvSpPr>
          <p:nvPr>
            <p:ph type="dt" sz="half" idx="10"/>
          </p:nvPr>
        </p:nvSpPr>
        <p:spPr/>
        <p:txBody>
          <a:bodyPr/>
          <a:lstStyle/>
          <a:p>
            <a:fld id="{6230D717-D1ED-5143-BA91-79244E88191E}" type="datetimeFigureOut">
              <a:rPr lang="en-US" smtClean="0"/>
              <a:t>2/16/21</a:t>
            </a:fld>
            <a:endParaRPr lang="en-US" dirty="0"/>
          </a:p>
        </p:txBody>
      </p:sp>
      <p:sp>
        <p:nvSpPr>
          <p:cNvPr id="6" name="Footer Placeholder 5">
            <a:extLst>
              <a:ext uri="{FF2B5EF4-FFF2-40B4-BE49-F238E27FC236}">
                <a16:creationId xmlns:a16="http://schemas.microsoft.com/office/drawing/2014/main" id="{1E61F41E-5941-7045-B35B-76F1579AA0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CE94CC-6403-8844-8C8B-C081B6ADCD8B}"/>
              </a:ext>
            </a:extLst>
          </p:cNvPr>
          <p:cNvSpPr>
            <a:spLocks noGrp="1"/>
          </p:cNvSpPr>
          <p:nvPr>
            <p:ph type="sldNum" sz="quarter" idx="12"/>
          </p:nvPr>
        </p:nvSpPr>
        <p:spPr/>
        <p:txBody>
          <a:bodyPr/>
          <a:lstStyle/>
          <a:p>
            <a:fld id="{F892C6E7-CF94-E14B-AB94-E5BC498ACCD9}" type="slidenum">
              <a:rPr lang="en-US" smtClean="0"/>
              <a:t>‹#›</a:t>
            </a:fld>
            <a:endParaRPr lang="en-US" dirty="0"/>
          </a:p>
        </p:txBody>
      </p:sp>
    </p:spTree>
    <p:extLst>
      <p:ext uri="{BB962C8B-B14F-4D97-AF65-F5344CB8AC3E}">
        <p14:creationId xmlns:p14="http://schemas.microsoft.com/office/powerpoint/2010/main" val="202921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29092-574F-E64C-9B32-C3BF5B0EB4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FC24DF-FAF5-5C46-B5C6-1BDE16BFC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2F00F-9CF8-AD43-94E0-2A25C344F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EF89869C-9431-DE45-B2A9-8E396BD58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A48F6-80D9-994E-8B6B-0C970E64B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C6E7-CF94-E14B-AB94-E5BC498ACCD9}" type="slidenum">
              <a:rPr lang="en-US" smtClean="0"/>
              <a:t>‹#›</a:t>
            </a:fld>
            <a:endParaRPr lang="en-US" dirty="0"/>
          </a:p>
        </p:txBody>
      </p:sp>
    </p:spTree>
    <p:extLst>
      <p:ext uri="{BB962C8B-B14F-4D97-AF65-F5344CB8AC3E}">
        <p14:creationId xmlns:p14="http://schemas.microsoft.com/office/powerpoint/2010/main" val="33276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139">
                <a:solidFill>
                  <a:schemeClr val="tx1">
                    <a:tint val="75000"/>
                  </a:schemeClr>
                </a:solidFill>
              </a:defRPr>
            </a:lvl1pPr>
          </a:lstStyle>
          <a:p>
            <a:fld id="{402B9795-92DC-40DC-A1CA-9A4B349D7824}" type="datetimeFigureOut">
              <a:rPr lang="en-US" smtClean="0"/>
              <a:pPr/>
              <a:t>2/16/21</a:t>
            </a:fld>
            <a:endParaRPr lang="en-US" dirty="0"/>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13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139">
                <a:solidFill>
                  <a:schemeClr val="tx1">
                    <a:tint val="75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4168697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868223" rtl="0" eaLnBrk="1" latinLnBrk="0" hangingPunct="1">
        <a:spcBef>
          <a:spcPct val="0"/>
        </a:spcBef>
        <a:buNone/>
        <a:defRPr sz="4178" kern="1200">
          <a:solidFill>
            <a:schemeClr val="tx1"/>
          </a:solidFill>
          <a:latin typeface="+mj-lt"/>
          <a:ea typeface="+mj-ea"/>
          <a:cs typeface="+mj-cs"/>
        </a:defRPr>
      </a:lvl1pPr>
    </p:titleStyle>
    <p:bodyStyle>
      <a:lvl1pPr marL="325584" indent="-325584" algn="l" defTabSz="868223" rtl="0" eaLnBrk="1" latinLnBrk="0" hangingPunct="1">
        <a:spcBef>
          <a:spcPct val="20000"/>
        </a:spcBef>
        <a:buFont typeface="Arial" panose="020B0604020202020204" pitchFamily="34" charset="0"/>
        <a:buChar char="•"/>
        <a:defRPr sz="3038" kern="1200">
          <a:solidFill>
            <a:schemeClr val="tx1"/>
          </a:solidFill>
          <a:latin typeface="+mn-lt"/>
          <a:ea typeface="+mn-ea"/>
          <a:cs typeface="+mn-cs"/>
        </a:defRPr>
      </a:lvl1pPr>
      <a:lvl2pPr marL="705431" indent="-271320" algn="l" defTabSz="868223" rtl="0" eaLnBrk="1" latinLnBrk="0" hangingPunct="1">
        <a:spcBef>
          <a:spcPct val="20000"/>
        </a:spcBef>
        <a:buFont typeface="Arial" panose="020B0604020202020204" pitchFamily="34" charset="0"/>
        <a:buChar char="–"/>
        <a:defRPr sz="2659" kern="1200">
          <a:solidFill>
            <a:schemeClr val="tx1"/>
          </a:solidFill>
          <a:latin typeface="+mn-lt"/>
          <a:ea typeface="+mn-ea"/>
          <a:cs typeface="+mn-cs"/>
        </a:defRPr>
      </a:lvl2pPr>
      <a:lvl3pPr marL="1085279" indent="-217056" algn="l" defTabSz="868223" rtl="0" eaLnBrk="1" latinLnBrk="0" hangingPunct="1">
        <a:spcBef>
          <a:spcPct val="20000"/>
        </a:spcBef>
        <a:buFont typeface="Arial" panose="020B0604020202020204" pitchFamily="34" charset="0"/>
        <a:buChar char="•"/>
        <a:defRPr sz="2279" kern="1200">
          <a:solidFill>
            <a:schemeClr val="tx1"/>
          </a:solidFill>
          <a:latin typeface="+mn-lt"/>
          <a:ea typeface="+mn-ea"/>
          <a:cs typeface="+mn-cs"/>
        </a:defRPr>
      </a:lvl3pPr>
      <a:lvl4pPr marL="1519390"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4pPr>
      <a:lvl5pPr marL="1953501"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5pPr>
      <a:lvl6pPr marL="2387613"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6pPr>
      <a:lvl7pPr marL="2821724"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7pPr>
      <a:lvl8pPr marL="3255836"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8pPr>
      <a:lvl9pPr marL="3689947" indent="-217056" algn="l" defTabSz="868223" rtl="0" eaLnBrk="1" latinLnBrk="0" hangingPunct="1">
        <a:spcBef>
          <a:spcPct val="20000"/>
        </a:spcBef>
        <a:buFont typeface="Arial" panose="020B0604020202020204" pitchFamily="34" charset="0"/>
        <a:buChar char="•"/>
        <a:defRPr sz="1899" kern="1200">
          <a:solidFill>
            <a:schemeClr val="tx1"/>
          </a:solidFill>
          <a:latin typeface="+mn-lt"/>
          <a:ea typeface="+mn-ea"/>
          <a:cs typeface="+mn-cs"/>
        </a:defRPr>
      </a:lvl9pPr>
    </p:bodyStyle>
    <p:otherStyle>
      <a:defPPr>
        <a:defRPr lang="en-US"/>
      </a:defPPr>
      <a:lvl1pPr marL="0" algn="l" defTabSz="868223" rtl="0" eaLnBrk="1" latinLnBrk="0" hangingPunct="1">
        <a:defRPr sz="1709" kern="1200">
          <a:solidFill>
            <a:schemeClr val="tx1"/>
          </a:solidFill>
          <a:latin typeface="+mn-lt"/>
          <a:ea typeface="+mn-ea"/>
          <a:cs typeface="+mn-cs"/>
        </a:defRPr>
      </a:lvl1pPr>
      <a:lvl2pPr marL="434111" algn="l" defTabSz="868223" rtl="0" eaLnBrk="1" latinLnBrk="0" hangingPunct="1">
        <a:defRPr sz="1709" kern="1200">
          <a:solidFill>
            <a:schemeClr val="tx1"/>
          </a:solidFill>
          <a:latin typeface="+mn-lt"/>
          <a:ea typeface="+mn-ea"/>
          <a:cs typeface="+mn-cs"/>
        </a:defRPr>
      </a:lvl2pPr>
      <a:lvl3pPr marL="868223" algn="l" defTabSz="868223" rtl="0" eaLnBrk="1" latinLnBrk="0" hangingPunct="1">
        <a:defRPr sz="1709" kern="1200">
          <a:solidFill>
            <a:schemeClr val="tx1"/>
          </a:solidFill>
          <a:latin typeface="+mn-lt"/>
          <a:ea typeface="+mn-ea"/>
          <a:cs typeface="+mn-cs"/>
        </a:defRPr>
      </a:lvl3pPr>
      <a:lvl4pPr marL="1302334" algn="l" defTabSz="868223" rtl="0" eaLnBrk="1" latinLnBrk="0" hangingPunct="1">
        <a:defRPr sz="1709" kern="1200">
          <a:solidFill>
            <a:schemeClr val="tx1"/>
          </a:solidFill>
          <a:latin typeface="+mn-lt"/>
          <a:ea typeface="+mn-ea"/>
          <a:cs typeface="+mn-cs"/>
        </a:defRPr>
      </a:lvl4pPr>
      <a:lvl5pPr marL="1736446" algn="l" defTabSz="868223" rtl="0" eaLnBrk="1" latinLnBrk="0" hangingPunct="1">
        <a:defRPr sz="1709" kern="1200">
          <a:solidFill>
            <a:schemeClr val="tx1"/>
          </a:solidFill>
          <a:latin typeface="+mn-lt"/>
          <a:ea typeface="+mn-ea"/>
          <a:cs typeface="+mn-cs"/>
        </a:defRPr>
      </a:lvl5pPr>
      <a:lvl6pPr marL="2170557" algn="l" defTabSz="868223" rtl="0" eaLnBrk="1" latinLnBrk="0" hangingPunct="1">
        <a:defRPr sz="1709" kern="1200">
          <a:solidFill>
            <a:schemeClr val="tx1"/>
          </a:solidFill>
          <a:latin typeface="+mn-lt"/>
          <a:ea typeface="+mn-ea"/>
          <a:cs typeface="+mn-cs"/>
        </a:defRPr>
      </a:lvl6pPr>
      <a:lvl7pPr marL="2604668" algn="l" defTabSz="868223" rtl="0" eaLnBrk="1" latinLnBrk="0" hangingPunct="1">
        <a:defRPr sz="1709" kern="1200">
          <a:solidFill>
            <a:schemeClr val="tx1"/>
          </a:solidFill>
          <a:latin typeface="+mn-lt"/>
          <a:ea typeface="+mn-ea"/>
          <a:cs typeface="+mn-cs"/>
        </a:defRPr>
      </a:lvl7pPr>
      <a:lvl8pPr marL="3038780" algn="l" defTabSz="868223" rtl="0" eaLnBrk="1" latinLnBrk="0" hangingPunct="1">
        <a:defRPr sz="1709" kern="1200">
          <a:solidFill>
            <a:schemeClr val="tx1"/>
          </a:solidFill>
          <a:latin typeface="+mn-lt"/>
          <a:ea typeface="+mn-ea"/>
          <a:cs typeface="+mn-cs"/>
        </a:defRPr>
      </a:lvl8pPr>
      <a:lvl9pPr marL="3472891" algn="l" defTabSz="868223" rtl="0" eaLnBrk="1" latinLnBrk="0" hangingPunct="1">
        <a:defRPr sz="170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529092-574F-E64C-9B32-C3BF5B0EB4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FC24DF-FAF5-5C46-B5C6-1BDE16BFC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2F00F-9CF8-AD43-94E0-2A25C344F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0D717-D1ED-5143-BA91-79244E88191E}" type="datetimeFigureOut">
              <a:rPr lang="en-US" smtClean="0"/>
              <a:t>2/16/21</a:t>
            </a:fld>
            <a:endParaRPr lang="en-US" dirty="0"/>
          </a:p>
        </p:txBody>
      </p:sp>
      <p:sp>
        <p:nvSpPr>
          <p:cNvPr id="5" name="Footer Placeholder 4">
            <a:extLst>
              <a:ext uri="{FF2B5EF4-FFF2-40B4-BE49-F238E27FC236}">
                <a16:creationId xmlns:a16="http://schemas.microsoft.com/office/drawing/2014/main" id="{EF89869C-9431-DE45-B2A9-8E396BD58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A48F6-80D9-994E-8B6B-0C970E64B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C6E7-CF94-E14B-AB94-E5BC498ACCD9}" type="slidenum">
              <a:rPr lang="en-US" smtClean="0"/>
              <a:t>‹#›</a:t>
            </a:fld>
            <a:endParaRPr lang="en-US" dirty="0"/>
          </a:p>
        </p:txBody>
      </p:sp>
    </p:spTree>
    <p:extLst>
      <p:ext uri="{BB962C8B-B14F-4D97-AF65-F5344CB8AC3E}">
        <p14:creationId xmlns:p14="http://schemas.microsoft.com/office/powerpoint/2010/main" val="42173620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DFAF5">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468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hdr="0" ftr="0" dt="0"/>
  <p:txStyles>
    <p:titleStyle>
      <a:lvl1pPr algn="l" defTabSz="914217" rtl="0" eaLnBrk="1" latinLnBrk="0" hangingPunct="1">
        <a:lnSpc>
          <a:spcPct val="90000"/>
        </a:lnSpc>
        <a:spcBef>
          <a:spcPct val="0"/>
        </a:spcBef>
        <a:buNone/>
        <a:defRPr sz="3299" kern="1200" baseline="0">
          <a:solidFill>
            <a:srgbClr val="915907"/>
          </a:solidFill>
          <a:latin typeface="Community Light" panose="02000303040000020003" pitchFamily="2" charset="0"/>
          <a:ea typeface="+mj-ea"/>
          <a:cs typeface="+mj-cs"/>
        </a:defRPr>
      </a:lvl1pPr>
    </p:titleStyle>
    <p:bodyStyle>
      <a:lvl1pPr marL="0" indent="0" algn="l" defTabSz="914217" rtl="0" eaLnBrk="1" latinLnBrk="0" hangingPunct="1">
        <a:lnSpc>
          <a:spcPct val="90000"/>
        </a:lnSpc>
        <a:spcBef>
          <a:spcPts val="1000"/>
        </a:spcBef>
        <a:buFont typeface="Arial" panose="020B0604020202020204" pitchFamily="34" charset="0"/>
        <a:buNone/>
        <a:defRPr sz="2799" kern="1200" baseline="0">
          <a:solidFill>
            <a:srgbClr val="56687A"/>
          </a:solidFill>
          <a:latin typeface="Community Light" panose="02000303040000020003" pitchFamily="2" charset="0"/>
          <a:ea typeface="+mn-ea"/>
          <a:cs typeface="+mn-cs"/>
        </a:defRPr>
      </a:lvl1pPr>
      <a:lvl2pPr marL="457109" indent="0" algn="l" defTabSz="914217" rtl="0" eaLnBrk="1" latinLnBrk="0" hangingPunct="1">
        <a:lnSpc>
          <a:spcPct val="90000"/>
        </a:lnSpc>
        <a:spcBef>
          <a:spcPts val="500"/>
        </a:spcBef>
        <a:buFont typeface="Arial" panose="020B0604020202020204" pitchFamily="34" charset="0"/>
        <a:buNone/>
        <a:defRPr sz="2400" kern="1200" baseline="0">
          <a:solidFill>
            <a:srgbClr val="56687A"/>
          </a:solidFill>
          <a:latin typeface="Community Light" panose="02000303040000020003" pitchFamily="2" charset="0"/>
          <a:ea typeface="+mn-ea"/>
          <a:cs typeface="+mn-cs"/>
        </a:defRPr>
      </a:lvl2pPr>
      <a:lvl3pPr marL="914217" indent="0" algn="l" defTabSz="914217" rtl="0" eaLnBrk="1" latinLnBrk="0" hangingPunct="1">
        <a:lnSpc>
          <a:spcPct val="90000"/>
        </a:lnSpc>
        <a:spcBef>
          <a:spcPts val="500"/>
        </a:spcBef>
        <a:buFont typeface="Arial" panose="020B0604020202020204" pitchFamily="34" charset="0"/>
        <a:buNone/>
        <a:defRPr sz="2000" kern="1200" baseline="0">
          <a:solidFill>
            <a:srgbClr val="56687A"/>
          </a:solidFill>
          <a:latin typeface="Community Light" panose="02000303040000020003" pitchFamily="2" charset="0"/>
          <a:ea typeface="+mn-ea"/>
          <a:cs typeface="+mn-cs"/>
        </a:defRPr>
      </a:lvl3pPr>
      <a:lvl4pPr marL="1371326" indent="0" algn="l" defTabSz="914217" rtl="0" eaLnBrk="1" latinLnBrk="0" hangingPunct="1">
        <a:lnSpc>
          <a:spcPct val="90000"/>
        </a:lnSpc>
        <a:spcBef>
          <a:spcPts val="500"/>
        </a:spcBef>
        <a:buFont typeface="Arial" panose="020B0604020202020204" pitchFamily="34" charset="0"/>
        <a:buNone/>
        <a:defRPr sz="1800" kern="1200" baseline="0">
          <a:solidFill>
            <a:srgbClr val="56687A"/>
          </a:solidFill>
          <a:latin typeface="Community Light" panose="02000303040000020003" pitchFamily="2" charset="0"/>
          <a:ea typeface="+mn-ea"/>
          <a:cs typeface="+mn-cs"/>
        </a:defRPr>
      </a:lvl4pPr>
      <a:lvl5pPr marL="1828434" indent="0" algn="l" defTabSz="914217" rtl="0" eaLnBrk="1" latinLnBrk="0" hangingPunct="1">
        <a:lnSpc>
          <a:spcPct val="90000"/>
        </a:lnSpc>
        <a:spcBef>
          <a:spcPts val="500"/>
        </a:spcBef>
        <a:buFont typeface="Arial" panose="020B0604020202020204" pitchFamily="34" charset="0"/>
        <a:buNone/>
        <a:defRPr sz="1800" kern="1200" baseline="0">
          <a:solidFill>
            <a:srgbClr val="56687A"/>
          </a:solidFill>
          <a:latin typeface="Community Light" panose="02000303040000020003" pitchFamily="2" charset="0"/>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nifi.org/en/issue-guide/youth-and-opportunity"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youthandopportunit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vimeo.com/492536815"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345C8-B2B4-6A47-B460-A34A3F9273A1}"/>
              </a:ext>
            </a:extLst>
          </p:cNvPr>
          <p:cNvSpPr>
            <a:spLocks noGrp="1"/>
          </p:cNvSpPr>
          <p:nvPr>
            <p:ph sz="half" idx="1"/>
          </p:nvPr>
        </p:nvSpPr>
        <p:spPr>
          <a:xfrm>
            <a:off x="838200" y="170121"/>
            <a:ext cx="5181600" cy="6560288"/>
          </a:xfrm>
        </p:spPr>
        <p:txBody>
          <a:bodyPr/>
          <a:lstStyle/>
          <a:p>
            <a:pPr marL="0" indent="0">
              <a:buNone/>
            </a:pPr>
            <a:endParaRPr lang="en-US" dirty="0">
              <a:solidFill>
                <a:srgbClr val="1D366D"/>
              </a:solidFill>
            </a:endParaRPr>
          </a:p>
          <a:p>
            <a:pPr marL="0" indent="0" algn="ctr">
              <a:buNone/>
            </a:pPr>
            <a:r>
              <a:rPr lang="en-US" sz="4000" b="1" dirty="0">
                <a:solidFill>
                  <a:srgbClr val="1D366D"/>
                </a:solidFill>
                <a:latin typeface="Gill Sans MT" panose="020B0502020104020203" pitchFamily="34" charset="77"/>
              </a:rPr>
              <a:t>WELCOME</a:t>
            </a:r>
          </a:p>
          <a:p>
            <a:pPr marL="0" indent="0" algn="ctr">
              <a:buNone/>
            </a:pPr>
            <a:endParaRPr lang="en-US" dirty="0">
              <a:solidFill>
                <a:srgbClr val="1D366D"/>
              </a:solidFill>
              <a:latin typeface="Gill Sans MT" panose="020B0502020104020203" pitchFamily="34" charset="77"/>
            </a:endParaRPr>
          </a:p>
          <a:p>
            <a:pPr marL="0" indent="0" algn="ctr">
              <a:buNone/>
            </a:pPr>
            <a:r>
              <a:rPr lang="en-US" sz="3200" dirty="0">
                <a:solidFill>
                  <a:srgbClr val="1D366D"/>
                </a:solidFill>
                <a:latin typeface="Helvetica" pitchFamily="2" charset="0"/>
              </a:rPr>
              <a:t>National Issues Forums</a:t>
            </a:r>
          </a:p>
          <a:p>
            <a:pPr marL="0" indent="0" algn="ctr">
              <a:buNone/>
            </a:pPr>
            <a:endParaRPr lang="en-US" dirty="0">
              <a:solidFill>
                <a:srgbClr val="1D366D"/>
              </a:solidFill>
              <a:latin typeface="Helvetica" pitchFamily="2" charset="0"/>
            </a:endParaRPr>
          </a:p>
          <a:p>
            <a:pPr marL="0" indent="0" algn="ctr">
              <a:buNone/>
            </a:pPr>
            <a:r>
              <a:rPr lang="en-US" sz="3200" dirty="0">
                <a:solidFill>
                  <a:srgbClr val="1D366D"/>
                </a:solidFill>
                <a:latin typeface="Helvetica" pitchFamily="2" charset="0"/>
              </a:rPr>
              <a:t>on</a:t>
            </a:r>
          </a:p>
          <a:p>
            <a:pPr marL="0" indent="0" algn="ctr">
              <a:buNone/>
            </a:pPr>
            <a:endParaRPr lang="en-US" dirty="0">
              <a:solidFill>
                <a:srgbClr val="1D366D"/>
              </a:solidFill>
              <a:latin typeface="Helvetica" pitchFamily="2" charset="0"/>
            </a:endParaRPr>
          </a:p>
          <a:p>
            <a:pPr marL="0" indent="0" algn="ctr">
              <a:buNone/>
            </a:pPr>
            <a:r>
              <a:rPr lang="en-US" sz="3200" b="1" dirty="0">
                <a:solidFill>
                  <a:srgbClr val="E0934C"/>
                </a:solidFill>
                <a:latin typeface="Helvetica" pitchFamily="2" charset="0"/>
                <a:hlinkClick r:id="rId2">
                  <a:extLst>
                    <a:ext uri="{A12FA001-AC4F-418D-AE19-62706E023703}">
                      <ahyp:hlinkClr xmlns:ahyp="http://schemas.microsoft.com/office/drawing/2018/hyperlinkcolor" val="tx"/>
                    </a:ext>
                  </a:extLst>
                </a:hlinkClick>
              </a:rPr>
              <a:t>Youth and Opportunity</a:t>
            </a:r>
            <a:endParaRPr lang="en-US" sz="3200" b="1" dirty="0">
              <a:solidFill>
                <a:srgbClr val="E0934C"/>
              </a:solidFill>
              <a:latin typeface="Helvetica" pitchFamily="2" charset="0"/>
            </a:endParaRPr>
          </a:p>
          <a:p>
            <a:pPr marL="0" indent="0" algn="ctr">
              <a:buNone/>
            </a:pPr>
            <a:endParaRPr lang="en-US" dirty="0">
              <a:solidFill>
                <a:srgbClr val="1D366D"/>
              </a:solidFill>
              <a:latin typeface="Gill Sans MT" panose="020B0502020104020203" pitchFamily="34" charset="77"/>
            </a:endParaRPr>
          </a:p>
          <a:p>
            <a:pPr marL="0" indent="0" algn="ctr">
              <a:buNone/>
            </a:pPr>
            <a:r>
              <a:rPr lang="en-US" sz="2000" dirty="0">
                <a:solidFill>
                  <a:srgbClr val="1D366D"/>
                </a:solidFill>
                <a:latin typeface="Gill Sans MT" panose="020B0502020104020203" pitchFamily="34" charset="77"/>
              </a:rPr>
              <a:t>[insert date]</a:t>
            </a:r>
          </a:p>
        </p:txBody>
      </p:sp>
      <p:pic>
        <p:nvPicPr>
          <p:cNvPr id="7" name="Content Placeholder 5">
            <a:extLst>
              <a:ext uri="{FF2B5EF4-FFF2-40B4-BE49-F238E27FC236}">
                <a16:creationId xmlns:a16="http://schemas.microsoft.com/office/drawing/2014/main" id="{DCCBE06D-BB6F-0C4C-8CD7-DC0A2993B5BA}"/>
              </a:ext>
            </a:extLst>
          </p:cNvPr>
          <p:cNvPicPr>
            <a:picLocks noChangeAspect="1"/>
          </p:cNvPicPr>
          <p:nvPr/>
        </p:nvPicPr>
        <p:blipFill>
          <a:blip r:embed="rId3"/>
          <a:stretch>
            <a:fillRect/>
          </a:stretch>
        </p:blipFill>
        <p:spPr>
          <a:xfrm>
            <a:off x="6334397" y="0"/>
            <a:ext cx="5128589" cy="6821424"/>
          </a:xfrm>
          <a:prstGeom prst="rect">
            <a:avLst/>
          </a:prstGeom>
        </p:spPr>
      </p:pic>
    </p:spTree>
    <p:extLst>
      <p:ext uri="{BB962C8B-B14F-4D97-AF65-F5344CB8AC3E}">
        <p14:creationId xmlns:p14="http://schemas.microsoft.com/office/powerpoint/2010/main" val="364900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130329" y="142422"/>
            <a:ext cx="4011084" cy="1614714"/>
          </a:xfrm>
        </p:spPr>
        <p:txBody>
          <a:bodyPr>
            <a:normAutofit/>
          </a:bodyPr>
          <a:lstStyle/>
          <a:p>
            <a:r>
              <a:rPr lang="en-US" sz="2800" dirty="0">
                <a:solidFill>
                  <a:srgbClr val="2395BA"/>
                </a:solidFill>
                <a:latin typeface="Helvetica" pitchFamily="2" charset="0"/>
              </a:rPr>
              <a:t>OPTION 2:</a:t>
            </a:r>
            <a:br>
              <a:rPr lang="en-US" sz="2800" dirty="0">
                <a:latin typeface="Helvetica" pitchFamily="2" charset="0"/>
              </a:rPr>
            </a:br>
            <a:r>
              <a:rPr lang="en-US" sz="2800" dirty="0">
                <a:solidFill>
                  <a:srgbClr val="1D366D"/>
                </a:solidFill>
                <a:latin typeface="Helvetica" pitchFamily="2" charset="0"/>
              </a:rPr>
              <a:t>Give Everyone a Fair Chance</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lnSpcReduction="10000"/>
          </a:bodyPr>
          <a:lstStyle/>
          <a:p>
            <a:endParaRPr lang="en-US" sz="2000" dirty="0">
              <a:latin typeface="Helvetica" pitchFamily="2" charset="0"/>
            </a:endParaRPr>
          </a:p>
          <a:p>
            <a:pPr marL="342900" indent="-342900">
              <a:buFont typeface="Wingdings" pitchFamily="2" charset="2"/>
              <a:buChar char="Ø"/>
            </a:pPr>
            <a:r>
              <a:rPr lang="en-US" sz="2400" dirty="0">
                <a:solidFill>
                  <a:srgbClr val="1D366D"/>
                </a:solidFill>
                <a:latin typeface="Helvetica" pitchFamily="2" charset="0"/>
              </a:rPr>
              <a:t>Entrenched biases toward race, religion, gender identity, and sexual orientation have created an uneven playing field. </a:t>
            </a:r>
          </a:p>
          <a:p>
            <a:pPr marL="342900" indent="-342900">
              <a:buFont typeface="Wingdings" pitchFamily="2" charset="2"/>
              <a:buChar char="Ø"/>
            </a:pPr>
            <a:endParaRPr lang="en-US" sz="2400" dirty="0">
              <a:solidFill>
                <a:srgbClr val="1D366D"/>
              </a:solidFill>
              <a:latin typeface="Helvetica" pitchFamily="2" charset="0"/>
            </a:endParaRPr>
          </a:p>
          <a:p>
            <a:pPr marL="342900" indent="-342900">
              <a:buFont typeface="Wingdings" pitchFamily="2" charset="2"/>
              <a:buChar char="Ø"/>
            </a:pPr>
            <a:r>
              <a:rPr lang="en-US" sz="2400" dirty="0">
                <a:solidFill>
                  <a:srgbClr val="1D366D"/>
                </a:solidFill>
                <a:latin typeface="Helvetica" pitchFamily="2" charset="0"/>
              </a:rPr>
              <a:t>This not only unjustly creates serious barriers for millions of young people but also deprives society of the contributions many of them would have made if they had access to the same opportunities enjoyed by their more fortunate peers. </a:t>
            </a:r>
          </a:p>
          <a:p>
            <a:endParaRPr lang="en-US" sz="2400" dirty="0"/>
          </a:p>
          <a:p>
            <a:r>
              <a:rPr lang="en-US" sz="2400" b="1" dirty="0">
                <a:solidFill>
                  <a:srgbClr val="056B5D"/>
                </a:solidFill>
              </a:rPr>
              <a:t>A Primary Drawback </a:t>
            </a:r>
          </a:p>
          <a:p>
            <a:pPr lvl="1"/>
            <a:r>
              <a:rPr lang="en-US" sz="2200" i="1" dirty="0">
                <a:solidFill>
                  <a:srgbClr val="1D366D"/>
                </a:solidFill>
              </a:rPr>
              <a:t>Even policies that mandate equitable treatment cannot eradicate bias or change the hearts and minds of citizens. Affirmative action policies, intended to help level the playing field, have often been seen as “reverse racism” that limits opportunities for White Americans. </a:t>
            </a:r>
            <a:endParaRPr lang="en-US" sz="2200" dirty="0">
              <a:solidFill>
                <a:srgbClr val="1D366D"/>
              </a:solidFill>
            </a:endParaRPr>
          </a:p>
          <a:p>
            <a:endParaRPr lang="en-US" dirty="0"/>
          </a:p>
        </p:txBody>
      </p:sp>
      <p:pic>
        <p:nvPicPr>
          <p:cNvPr id="8" name="Content Placeholder 7">
            <a:extLst>
              <a:ext uri="{FF2B5EF4-FFF2-40B4-BE49-F238E27FC236}">
                <a16:creationId xmlns:a16="http://schemas.microsoft.com/office/drawing/2014/main" id="{02A16C90-DD6F-214C-A867-94BEA6765682}"/>
              </a:ext>
            </a:extLst>
          </p:cNvPr>
          <p:cNvPicPr>
            <a:picLocks noGrp="1" noChangeAspect="1"/>
          </p:cNvPicPr>
          <p:nvPr>
            <p:ph idx="1"/>
          </p:nvPr>
        </p:nvPicPr>
        <p:blipFill>
          <a:blip r:embed="rId2"/>
          <a:stretch>
            <a:fillRect/>
          </a:stretch>
        </p:blipFill>
        <p:spPr>
          <a:xfrm>
            <a:off x="130329" y="2170906"/>
            <a:ext cx="2743200" cy="3200400"/>
          </a:xfrm>
        </p:spPr>
      </p:pic>
    </p:spTree>
    <p:extLst>
      <p:ext uri="{BB962C8B-B14F-4D97-AF65-F5344CB8AC3E}">
        <p14:creationId xmlns:p14="http://schemas.microsoft.com/office/powerpoint/2010/main" val="105401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A4400-B18F-2142-A3C4-826A9EE23572}"/>
              </a:ext>
            </a:extLst>
          </p:cNvPr>
          <p:cNvPicPr>
            <a:picLocks noChangeAspect="1"/>
          </p:cNvPicPr>
          <p:nvPr/>
        </p:nvPicPr>
        <p:blipFill>
          <a:blip r:embed="rId2"/>
          <a:stretch>
            <a:fillRect/>
          </a:stretch>
        </p:blipFill>
        <p:spPr>
          <a:xfrm>
            <a:off x="3528934" y="206114"/>
            <a:ext cx="4869180" cy="6492240"/>
          </a:xfrm>
          <a:prstGeom prst="rect">
            <a:avLst/>
          </a:prstGeom>
        </p:spPr>
      </p:pic>
    </p:spTree>
    <p:extLst>
      <p:ext uri="{BB962C8B-B14F-4D97-AF65-F5344CB8AC3E}">
        <p14:creationId xmlns:p14="http://schemas.microsoft.com/office/powerpoint/2010/main" val="320260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2395BA"/>
                </a:solidFill>
                <a:latin typeface="Helvetica" pitchFamily="2" charset="0"/>
              </a:rPr>
              <a:t>Option 2:</a:t>
            </a:r>
            <a:r>
              <a:rPr lang="en-US" sz="3200" b="1" dirty="0">
                <a:solidFill>
                  <a:srgbClr val="789904"/>
                </a:solidFill>
                <a:latin typeface="Helvetica" pitchFamily="2" charset="0"/>
              </a:rPr>
              <a:t> </a:t>
            </a:r>
            <a:r>
              <a:rPr lang="en-US" sz="3200" b="1" dirty="0">
                <a:solidFill>
                  <a:srgbClr val="1D366D"/>
                </a:solidFill>
                <a:latin typeface="Helvetica" pitchFamily="2" charset="0"/>
              </a:rPr>
              <a:t>Give Everyone a Fair Chance</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2395BA"/>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3" y="1268814"/>
            <a:ext cx="5433693" cy="1005840"/>
          </a:xfrm>
          <a:solidFill>
            <a:srgbClr val="EDF7FA"/>
          </a:solidFill>
        </p:spPr>
        <p:txBody>
          <a:bodyPr>
            <a:normAutofit lnSpcReduction="10000"/>
          </a:bodyPr>
          <a:lstStyle/>
          <a:p>
            <a:pPr marL="0" indent="0">
              <a:lnSpc>
                <a:spcPct val="100000"/>
              </a:lnSpc>
              <a:buNone/>
            </a:pPr>
            <a:r>
              <a:rPr lang="en-US" sz="2200" dirty="0">
                <a:latin typeface="Candara" panose="020E0502030303020204" pitchFamily="34" charset="0"/>
              </a:rPr>
              <a:t>Increase the minimum wage to improve household incomes and reduce child poverty.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1D366D"/>
          </a:solidFill>
        </p:spPr>
        <p:txBody>
          <a:bodyPr/>
          <a:lstStyle/>
          <a:p>
            <a:r>
              <a:rPr lang="en-US" dirty="0">
                <a:solidFill>
                  <a:schemeClr val="bg1"/>
                </a:solidFill>
                <a:latin typeface="Candara" panose="020E0502030303020204" pitchFamily="34"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26" y="1266708"/>
            <a:ext cx="5433692" cy="1005840"/>
          </a:xfrm>
          <a:solidFill>
            <a:srgbClr val="EDF7FA"/>
          </a:solidFill>
        </p:spPr>
        <p:txBody>
          <a:bodyPr>
            <a:noAutofit/>
          </a:bodyPr>
          <a:lstStyle/>
          <a:p>
            <a:pPr marL="0" indent="0">
              <a:buNone/>
            </a:pPr>
            <a:r>
              <a:rPr lang="en-US" sz="2200" dirty="0">
                <a:latin typeface="Candara" panose="020E0502030303020204" pitchFamily="34" charset="0"/>
              </a:rPr>
              <a:t>This will put some small companies out of business, reducing jobs rather than increasing them. </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63" y="2272548"/>
            <a:ext cx="5433693" cy="1280160"/>
          </a:xfrm>
          <a:prstGeom prst="rect">
            <a:avLst/>
          </a:prstGeom>
          <a:solidFill>
            <a:srgbClr val="D0DBD2"/>
          </a:solidFill>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Eliminate standardized testing, which disadvantages minority students, and instead, assess students through teacher evaluations.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22" y="2272548"/>
            <a:ext cx="5433693" cy="1280160"/>
          </a:xfrm>
          <a:prstGeom prst="rect">
            <a:avLst/>
          </a:prstGeom>
          <a:solidFill>
            <a:srgbClr val="D0DBD2"/>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Standardize tests give essential information about students’ reading, math, and knowledge levels. Individual teachers may have low standards or favor students they like.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60" y="3552708"/>
            <a:ext cx="5433693" cy="1188720"/>
          </a:xfrm>
          <a:prstGeom prst="rect">
            <a:avLst/>
          </a:prstGeom>
          <a:solidFill>
            <a:srgbClr val="F9E5C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Make community college free, and guarantee that students could then enter four-year colleges.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19" y="3552708"/>
            <a:ext cx="5433693" cy="1188720"/>
          </a:xfrm>
          <a:prstGeom prst="rect">
            <a:avLst/>
          </a:prstGeom>
          <a:solidFill>
            <a:srgbClr val="F9E5C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Not everyone who completes community college is ready for a four-year institution. This will make some colleges less selective.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61" y="4741428"/>
            <a:ext cx="5433693" cy="1371600"/>
          </a:xfrm>
          <a:prstGeom prst="rect">
            <a:avLst/>
          </a:prstGeom>
          <a:solidFill>
            <a:srgbClr val="BBD0DA"/>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Make K-12 US history curricula more inclusive by acknowledging the contributions and experiences of slaves, immigrants, and indigenous peoples.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16" y="4741428"/>
            <a:ext cx="5433693" cy="1463040"/>
          </a:xfrm>
          <a:prstGeom prst="rect">
            <a:avLst/>
          </a:prstGeom>
          <a:solidFill>
            <a:srgbClr val="BBD0DA"/>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This will require lots of retraining and will be a major change, possibly at the expense of important American concepts. History teachers can barely get through the basics as it 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63" y="6093814"/>
            <a:ext cx="5433693" cy="548640"/>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 else could we do?</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22" y="6093814"/>
            <a:ext cx="5433693" cy="548640"/>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What’s the trade-off if we do that?</a:t>
            </a:r>
          </a:p>
        </p:txBody>
      </p:sp>
    </p:spTree>
    <p:extLst>
      <p:ext uri="{BB962C8B-B14F-4D97-AF65-F5344CB8AC3E}">
        <p14:creationId xmlns:p14="http://schemas.microsoft.com/office/powerpoint/2010/main" val="37233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1305881" y="1465507"/>
            <a:ext cx="3926990" cy="3926988"/>
          </a:xfrm>
          <a:prstGeom prst="ellipse">
            <a:avLst/>
          </a:prstGeom>
          <a:solidFill>
            <a:srgbClr val="239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94675" y="2726231"/>
            <a:ext cx="3360781" cy="1547152"/>
          </a:xfrm>
          <a:prstGeom prst="rect">
            <a:avLst/>
          </a:prstGeom>
          <a:noFill/>
          <a:ln w="3175"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OPTION 2</a:t>
            </a: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Questions for deliberation</a:t>
            </a:r>
            <a:r>
              <a:rPr kumimoji="0" lang="en-US" sz="36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73548" y="1008426"/>
            <a:ext cx="7283208"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Can legislation and other policy changes really reduce bias? If not, what would?</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173548" y="2680353"/>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How far would raising the minimum wage go in reducing child poverty? Is it a major step forward or only a minor one? What other changes might be more important?</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grpSp>
        <p:nvGrpSpPr>
          <p:cNvPr id="44" name="Group 43">
            <a:extLst>
              <a:ext uri="{FF2B5EF4-FFF2-40B4-BE49-F238E27FC236}">
                <a16:creationId xmlns:a16="http://schemas.microsoft.com/office/drawing/2014/main" id="{3C6406C5-5516-B04B-935E-C1C70FA7A8ED}"/>
              </a:ext>
            </a:extLst>
          </p:cNvPr>
          <p:cNvGrpSpPr/>
          <p:nvPr/>
        </p:nvGrpSpPr>
        <p:grpSpPr>
          <a:xfrm>
            <a:off x="4173548" y="4935414"/>
            <a:ext cx="7419738" cy="914162"/>
            <a:chOff x="10835460" y="10432397"/>
            <a:chExt cx="14843341" cy="1828800"/>
          </a:xfrm>
        </p:grpSpPr>
        <p:sp>
          <p:nvSpPr>
            <p:cNvPr id="45" name="Oval 44">
              <a:extLst>
                <a:ext uri="{FF2B5EF4-FFF2-40B4-BE49-F238E27FC236}">
                  <a16:creationId xmlns:a16="http://schemas.microsoft.com/office/drawing/2014/main" id="{E48B6EF0-CE5C-B74F-B378-3092CD82B2C2}"/>
                </a:ext>
              </a:extLst>
            </p:cNvPr>
            <p:cNvSpPr/>
            <p:nvPr/>
          </p:nvSpPr>
          <p:spPr>
            <a:xfrm>
              <a:off x="10835460" y="10785122"/>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DFAF5"/>
                </a:solidFill>
                <a:effectLst/>
                <a:uLnTx/>
                <a:uFillTx/>
                <a:latin typeface="Garamond" panose="02020404030301010803" pitchFamily="18" charset="0"/>
                <a:ea typeface="+mn-ea"/>
                <a:cs typeface="Arial" pitchFamily="34" charset="0"/>
              </a:endParaRPr>
            </a:p>
          </p:txBody>
        </p:sp>
        <p:sp>
          <p:nvSpPr>
            <p:cNvPr id="46" name="Rectangle 45">
              <a:extLst>
                <a:ext uri="{FF2B5EF4-FFF2-40B4-BE49-F238E27FC236}">
                  <a16:creationId xmlns:a16="http://schemas.microsoft.com/office/drawing/2014/main" id="{6FE2C39D-5A2B-B748-BD9B-D611DA0B0C1F}"/>
                </a:ext>
              </a:extLst>
            </p:cNvPr>
            <p:cNvSpPr/>
            <p:nvPr/>
          </p:nvSpPr>
          <p:spPr>
            <a:xfrm>
              <a:off x="11069035" y="1043239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3</a:t>
              </a:r>
            </a:p>
          </p:txBody>
        </p:sp>
        <p:sp>
          <p:nvSpPr>
            <p:cNvPr id="47" name="Rectangle 46">
              <a:extLst>
                <a:ext uri="{FF2B5EF4-FFF2-40B4-BE49-F238E27FC236}">
                  <a16:creationId xmlns:a16="http://schemas.microsoft.com/office/drawing/2014/main" id="{1681E175-01B8-724D-9E3E-D36EC82383AF}"/>
                </a:ext>
              </a:extLst>
            </p:cNvPr>
            <p:cNvSpPr/>
            <p:nvPr/>
          </p:nvSpPr>
          <p:spPr>
            <a:xfrm>
              <a:off x="12376465" y="10574932"/>
              <a:ext cx="13302336"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If we eliminate standardized tests in K-12 schools, should we eliminate them in licensing for professionals such as doctors, lawyers, and accountants? Do standardized tests have any benefits in our society?</a:t>
              </a:r>
            </a:p>
          </p:txBody>
        </p:sp>
      </p:grpSp>
      <p:sp>
        <p:nvSpPr>
          <p:cNvPr id="2" name="TextBox 1">
            <a:extLst>
              <a:ext uri="{FF2B5EF4-FFF2-40B4-BE49-F238E27FC236}">
                <a16:creationId xmlns:a16="http://schemas.microsoft.com/office/drawing/2014/main" id="{C633FA2C-4692-E14F-BF91-1121381C0DA3}"/>
              </a:ext>
            </a:extLst>
          </p:cNvPr>
          <p:cNvSpPr txBox="1"/>
          <p:nvPr/>
        </p:nvSpPr>
        <p:spPr>
          <a:xfrm>
            <a:off x="7723414" y="2334986"/>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Tree>
    <p:extLst>
      <p:ext uri="{BB962C8B-B14F-4D97-AF65-F5344CB8AC3E}">
        <p14:creationId xmlns:p14="http://schemas.microsoft.com/office/powerpoint/2010/main" val="42280406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130329" y="142422"/>
            <a:ext cx="4011084" cy="1614714"/>
          </a:xfrm>
        </p:spPr>
        <p:txBody>
          <a:bodyPr>
            <a:normAutofit/>
          </a:bodyPr>
          <a:lstStyle/>
          <a:p>
            <a:r>
              <a:rPr lang="en-US" sz="2800" dirty="0">
                <a:solidFill>
                  <a:srgbClr val="2395BA"/>
                </a:solidFill>
                <a:latin typeface="Helvetica" pitchFamily="2" charset="0"/>
              </a:rPr>
              <a:t>OPTION 3:</a:t>
            </a:r>
            <a:br>
              <a:rPr lang="en-US" sz="2800" dirty="0">
                <a:latin typeface="Helvetica" pitchFamily="2" charset="0"/>
              </a:rPr>
            </a:br>
            <a:r>
              <a:rPr lang="en-US" sz="2800" dirty="0">
                <a:solidFill>
                  <a:srgbClr val="1D366D"/>
                </a:solidFill>
                <a:latin typeface="Helvetica" pitchFamily="2" charset="0"/>
              </a:rPr>
              <a:t>Focus on Economic Security</a:t>
            </a:r>
          </a:p>
        </p:txBody>
      </p:sp>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fontScale="92500"/>
          </a:bodyPr>
          <a:lstStyle/>
          <a:p>
            <a:endParaRPr lang="en-US" sz="2000" dirty="0">
              <a:latin typeface="Helvetica" pitchFamily="2" charset="0"/>
            </a:endParaRPr>
          </a:p>
          <a:p>
            <a:pPr marL="342900" indent="-342900">
              <a:buFont typeface="Wingdings" pitchFamily="2" charset="2"/>
              <a:buChar char="Ø"/>
            </a:pPr>
            <a:r>
              <a:rPr lang="en-US" sz="2600" dirty="0">
                <a:solidFill>
                  <a:srgbClr val="1D366D"/>
                </a:solidFill>
                <a:latin typeface="Helvetica" pitchFamily="2" charset="0"/>
              </a:rPr>
              <a:t>Our rising national debt has put our country on an unstable footing, limiting our ability to invest in future growth or tackle present challenges. </a:t>
            </a:r>
          </a:p>
          <a:p>
            <a:pPr marL="342900" indent="-342900">
              <a:buFont typeface="Wingdings" pitchFamily="2" charset="2"/>
              <a:buChar char="Ø"/>
            </a:pPr>
            <a:endParaRPr lang="en-US" sz="2600" dirty="0">
              <a:solidFill>
                <a:srgbClr val="1D366D"/>
              </a:solidFill>
              <a:latin typeface="Helvetica" pitchFamily="2" charset="0"/>
            </a:endParaRPr>
          </a:p>
          <a:p>
            <a:pPr marL="342900" indent="-342900">
              <a:buFont typeface="Wingdings" pitchFamily="2" charset="2"/>
              <a:buChar char="Ø"/>
            </a:pPr>
            <a:r>
              <a:rPr lang="en-US" sz="2600" dirty="0">
                <a:solidFill>
                  <a:srgbClr val="1D366D"/>
                </a:solidFill>
                <a:latin typeface="Helvetica" pitchFamily="2" charset="0"/>
              </a:rPr>
              <a:t>We cannot make progress on other fronts if we don’t address the problems that threaten to bankrupt us.</a:t>
            </a:r>
          </a:p>
          <a:p>
            <a:pPr marL="342900" indent="-342900">
              <a:buFont typeface="Wingdings" pitchFamily="2" charset="2"/>
              <a:buChar char="Ø"/>
            </a:pPr>
            <a:endParaRPr lang="en-US" sz="2600" dirty="0">
              <a:solidFill>
                <a:srgbClr val="1D366D"/>
              </a:solidFill>
              <a:latin typeface="Helvetica" pitchFamily="2" charset="0"/>
            </a:endParaRPr>
          </a:p>
          <a:p>
            <a:pPr marL="342900" indent="-342900">
              <a:buFont typeface="Wingdings" pitchFamily="2" charset="2"/>
              <a:buChar char="Ø"/>
            </a:pPr>
            <a:r>
              <a:rPr lang="en-US" sz="2600" dirty="0">
                <a:solidFill>
                  <a:srgbClr val="1D366D"/>
                </a:solidFill>
                <a:latin typeface="Helvetica" pitchFamily="2" charset="0"/>
              </a:rPr>
              <a:t>We need to increase and sustain our efforts to leave a more secure economy for future generations. </a:t>
            </a:r>
          </a:p>
          <a:p>
            <a:endParaRPr lang="en-US" sz="2600" dirty="0"/>
          </a:p>
          <a:p>
            <a:r>
              <a:rPr lang="en-US" sz="2600" b="1" dirty="0">
                <a:solidFill>
                  <a:srgbClr val="056B5D"/>
                </a:solidFill>
              </a:rPr>
              <a:t>A Primary Drawback </a:t>
            </a:r>
          </a:p>
          <a:p>
            <a:pPr lvl="1"/>
            <a:r>
              <a:rPr lang="en-US" sz="2210" i="1" dirty="0">
                <a:solidFill>
                  <a:srgbClr val="1D366D"/>
                </a:solidFill>
              </a:rPr>
              <a:t>Partisan gridlock often hinders efforts to craft and pass legislation that addresses perennial problems. By the time these issues are attended to, today’s youth will be retirement age.</a:t>
            </a:r>
            <a:endParaRPr lang="en-US" sz="2210" dirty="0">
              <a:solidFill>
                <a:srgbClr val="1D366D"/>
              </a:solidFill>
            </a:endParaRPr>
          </a:p>
          <a:p>
            <a:endParaRPr lang="en-US" dirty="0"/>
          </a:p>
        </p:txBody>
      </p:sp>
      <p:pic>
        <p:nvPicPr>
          <p:cNvPr id="7" name="Content Placeholder 6">
            <a:extLst>
              <a:ext uri="{FF2B5EF4-FFF2-40B4-BE49-F238E27FC236}">
                <a16:creationId xmlns:a16="http://schemas.microsoft.com/office/drawing/2014/main" id="{BFAD2351-F945-AC49-A1D9-C89A2E73C43F}"/>
              </a:ext>
            </a:extLst>
          </p:cNvPr>
          <p:cNvPicPr>
            <a:picLocks noGrp="1" noChangeAspect="1"/>
          </p:cNvPicPr>
          <p:nvPr>
            <p:ph idx="1"/>
          </p:nvPr>
        </p:nvPicPr>
        <p:blipFill>
          <a:blip r:embed="rId2"/>
          <a:stretch>
            <a:fillRect/>
          </a:stretch>
        </p:blipFill>
        <p:spPr>
          <a:xfrm>
            <a:off x="130329" y="1757136"/>
            <a:ext cx="2560320" cy="5012690"/>
          </a:xfrm>
        </p:spPr>
      </p:pic>
    </p:spTree>
    <p:extLst>
      <p:ext uri="{BB962C8B-B14F-4D97-AF65-F5344CB8AC3E}">
        <p14:creationId xmlns:p14="http://schemas.microsoft.com/office/powerpoint/2010/main" val="167775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3BE81-0E4B-094D-B9D4-C002E2EA78D9}"/>
              </a:ext>
            </a:extLst>
          </p:cNvPr>
          <p:cNvPicPr>
            <a:picLocks noChangeAspect="1"/>
          </p:cNvPicPr>
          <p:nvPr/>
        </p:nvPicPr>
        <p:blipFill>
          <a:blip r:embed="rId2"/>
          <a:stretch>
            <a:fillRect/>
          </a:stretch>
        </p:blipFill>
        <p:spPr>
          <a:xfrm>
            <a:off x="3019268" y="200868"/>
            <a:ext cx="6492240" cy="6492240"/>
          </a:xfrm>
          <a:prstGeom prst="rect">
            <a:avLst/>
          </a:prstGeom>
        </p:spPr>
      </p:pic>
    </p:spTree>
    <p:extLst>
      <p:ext uri="{BB962C8B-B14F-4D97-AF65-F5344CB8AC3E}">
        <p14:creationId xmlns:p14="http://schemas.microsoft.com/office/powerpoint/2010/main" val="176972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2395BA"/>
                </a:solidFill>
                <a:latin typeface="Helvetica" pitchFamily="2" charset="0"/>
              </a:rPr>
              <a:t>Option 3:</a:t>
            </a:r>
            <a:r>
              <a:rPr lang="en-US" sz="3200" b="1" dirty="0">
                <a:solidFill>
                  <a:srgbClr val="789904"/>
                </a:solidFill>
                <a:latin typeface="Helvetica" pitchFamily="2" charset="0"/>
              </a:rPr>
              <a:t> </a:t>
            </a:r>
            <a:r>
              <a:rPr lang="en-US" sz="3200" b="1" dirty="0">
                <a:solidFill>
                  <a:srgbClr val="1D366D"/>
                </a:solidFill>
                <a:latin typeface="Helvetica" pitchFamily="2" charset="0"/>
              </a:rPr>
              <a:t>Focus on Economic Security</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2395BA"/>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54" y="1266708"/>
            <a:ext cx="5433693" cy="1280160"/>
          </a:xfrm>
          <a:solidFill>
            <a:srgbClr val="EDF7FA"/>
          </a:solidFill>
        </p:spPr>
        <p:txBody>
          <a:bodyPr>
            <a:normAutofit/>
          </a:bodyPr>
          <a:lstStyle/>
          <a:p>
            <a:pPr marL="0" indent="0">
              <a:lnSpc>
                <a:spcPct val="100000"/>
              </a:lnSpc>
              <a:buNone/>
            </a:pPr>
            <a:r>
              <a:rPr lang="en-US" sz="2100" dirty="0">
                <a:latin typeface="Candara" panose="020E0502030303020204" pitchFamily="34" charset="0"/>
              </a:rPr>
              <a:t>End deficit spending and begin containing the federal debt.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1D366D"/>
          </a:solidFill>
        </p:spPr>
        <p:txBody>
          <a:bodyPr/>
          <a:lstStyle/>
          <a:p>
            <a:r>
              <a:rPr lang="en-US" dirty="0">
                <a:solidFill>
                  <a:schemeClr val="bg1"/>
                </a:solidFill>
                <a:latin typeface="Candara" panose="020E0502030303020204" pitchFamily="34"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14" y="1264690"/>
            <a:ext cx="5433692" cy="1280160"/>
          </a:xfrm>
          <a:solidFill>
            <a:srgbClr val="EAF6FA"/>
          </a:solidFill>
        </p:spPr>
        <p:txBody>
          <a:bodyPr>
            <a:noAutofit/>
          </a:bodyPr>
          <a:lstStyle/>
          <a:p>
            <a:pPr marL="0" indent="0">
              <a:buNone/>
            </a:pPr>
            <a:r>
              <a:rPr lang="en-US" sz="2100" dirty="0">
                <a:latin typeface="Candara" panose="020E0502030303020204" pitchFamily="34" charset="0"/>
              </a:rPr>
              <a:t>This would require across-the-board cuts in needed programs and force tax hikes that will extend the current economic recession rather than shorten it. </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756" y="2543991"/>
            <a:ext cx="5433693" cy="1280160"/>
          </a:xfrm>
          <a:prstGeom prst="rect">
            <a:avLst/>
          </a:prstGeom>
          <a:solidFill>
            <a:srgbClr val="D0DBD2"/>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Local utilities should invest in switching to renewable energy sources to combat climate change and create opportunities for clean jobs. </a:t>
            </a: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05" y="2544183"/>
            <a:ext cx="5433693" cy="1280160"/>
          </a:xfrm>
          <a:prstGeom prst="rect">
            <a:avLst/>
          </a:prstGeom>
          <a:solidFill>
            <a:srgbClr val="D0DBD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Utilities will likely have to raise consumers’ rates, which hurts low-income families and small businesses.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756" y="3824343"/>
            <a:ext cx="5433693" cy="1188720"/>
          </a:xfrm>
          <a:prstGeom prst="rect">
            <a:avLst/>
          </a:prstGeom>
          <a:solidFill>
            <a:srgbClr val="F9E5C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Invest in building and repairing roads, bridges, and other infrastructure.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008" y="3824343"/>
            <a:ext cx="5433693" cy="1188720"/>
          </a:xfrm>
          <a:prstGeom prst="rect">
            <a:avLst/>
          </a:prstGeom>
          <a:solidFill>
            <a:srgbClr val="F9E5CE"/>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3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Major investments like this would add to our national debt, require higher taxes to fund projects, or divert funds from other needed programs.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757" y="5013255"/>
            <a:ext cx="5433693" cy="1280160"/>
          </a:xfrm>
          <a:prstGeom prst="rect">
            <a:avLst/>
          </a:prstGeom>
          <a:solidFill>
            <a:srgbClr val="BBD0DA"/>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8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Cities and counties, as well as consumers, should do business only with companies that hire American workers and build factories in the US.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6910" y="5013255"/>
            <a:ext cx="5433693" cy="1280160"/>
          </a:xfrm>
          <a:prstGeom prst="rect">
            <a:avLst/>
          </a:prstGeom>
          <a:solidFill>
            <a:srgbClr val="BBD0DA"/>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3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This will increase prices on food and consumer goods, limit buyers’ choices, and could lead to shortages and less international trade.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775" y="6166460"/>
            <a:ext cx="5433693" cy="548640"/>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 else could we do?</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087" y="6166460"/>
            <a:ext cx="5433693" cy="548640"/>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What’s the trade-off if we do that?</a:t>
            </a:r>
          </a:p>
        </p:txBody>
      </p:sp>
    </p:spTree>
    <p:extLst>
      <p:ext uri="{BB962C8B-B14F-4D97-AF65-F5344CB8AC3E}">
        <p14:creationId xmlns:p14="http://schemas.microsoft.com/office/powerpoint/2010/main" val="152375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1305881" y="1465507"/>
            <a:ext cx="3926990" cy="3926988"/>
          </a:xfrm>
          <a:prstGeom prst="ellipse">
            <a:avLst/>
          </a:prstGeom>
          <a:solidFill>
            <a:srgbClr val="239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94675" y="2726231"/>
            <a:ext cx="3360781" cy="1547152"/>
          </a:xfrm>
          <a:prstGeom prst="rect">
            <a:avLst/>
          </a:prstGeom>
          <a:noFill/>
          <a:ln w="3175"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OPTION 3</a:t>
            </a: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Questions for deliberation</a:t>
            </a:r>
            <a:r>
              <a:rPr kumimoji="0" lang="en-US" sz="36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73548" y="545431"/>
            <a:ext cx="7283208"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States and communities nationwide are suffering from the pandemic and the economic downturn it has brought. Is it realistic to end deficit spending now?</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173548" y="2087567"/>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The country was running deficits even when the economy was thriving because raising taxes, cutting spending, or doing both upsets voters. What specific spending would you be willing to cut? Would you be willing to cut any spending that you typically support?</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grpSp>
        <p:nvGrpSpPr>
          <p:cNvPr id="44" name="Group 43">
            <a:extLst>
              <a:ext uri="{FF2B5EF4-FFF2-40B4-BE49-F238E27FC236}">
                <a16:creationId xmlns:a16="http://schemas.microsoft.com/office/drawing/2014/main" id="{3C6406C5-5516-B04B-935E-C1C70FA7A8ED}"/>
              </a:ext>
            </a:extLst>
          </p:cNvPr>
          <p:cNvGrpSpPr/>
          <p:nvPr/>
        </p:nvGrpSpPr>
        <p:grpSpPr>
          <a:xfrm>
            <a:off x="4173548" y="3869518"/>
            <a:ext cx="7419738" cy="914162"/>
            <a:chOff x="10835460" y="10432397"/>
            <a:chExt cx="14843341" cy="1828800"/>
          </a:xfrm>
        </p:grpSpPr>
        <p:sp>
          <p:nvSpPr>
            <p:cNvPr id="45" name="Oval 44">
              <a:extLst>
                <a:ext uri="{FF2B5EF4-FFF2-40B4-BE49-F238E27FC236}">
                  <a16:creationId xmlns:a16="http://schemas.microsoft.com/office/drawing/2014/main" id="{E48B6EF0-CE5C-B74F-B378-3092CD82B2C2}"/>
                </a:ext>
              </a:extLst>
            </p:cNvPr>
            <p:cNvSpPr/>
            <p:nvPr/>
          </p:nvSpPr>
          <p:spPr>
            <a:xfrm>
              <a:off x="10835460" y="10785122"/>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DFAF5"/>
                </a:solidFill>
                <a:effectLst/>
                <a:uLnTx/>
                <a:uFillTx/>
                <a:latin typeface="Garamond" panose="02020404030301010803" pitchFamily="18" charset="0"/>
                <a:ea typeface="+mn-ea"/>
                <a:cs typeface="Arial" pitchFamily="34" charset="0"/>
              </a:endParaRPr>
            </a:p>
          </p:txBody>
        </p:sp>
        <p:sp>
          <p:nvSpPr>
            <p:cNvPr id="46" name="Rectangle 45">
              <a:extLst>
                <a:ext uri="{FF2B5EF4-FFF2-40B4-BE49-F238E27FC236}">
                  <a16:creationId xmlns:a16="http://schemas.microsoft.com/office/drawing/2014/main" id="{6FE2C39D-5A2B-B748-BD9B-D611DA0B0C1F}"/>
                </a:ext>
              </a:extLst>
            </p:cNvPr>
            <p:cNvSpPr/>
            <p:nvPr/>
          </p:nvSpPr>
          <p:spPr>
            <a:xfrm>
              <a:off x="11069035" y="1043239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3</a:t>
              </a:r>
            </a:p>
          </p:txBody>
        </p:sp>
        <p:sp>
          <p:nvSpPr>
            <p:cNvPr id="47" name="Rectangle 46">
              <a:extLst>
                <a:ext uri="{FF2B5EF4-FFF2-40B4-BE49-F238E27FC236}">
                  <a16:creationId xmlns:a16="http://schemas.microsoft.com/office/drawing/2014/main" id="{1681E175-01B8-724D-9E3E-D36EC82383AF}"/>
                </a:ext>
              </a:extLst>
            </p:cNvPr>
            <p:cNvSpPr/>
            <p:nvPr/>
          </p:nvSpPr>
          <p:spPr>
            <a:xfrm>
              <a:off x="12376465" y="10574932"/>
              <a:ext cx="13302336"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Is it possible or even wise to try to keep all American factories open and protect all American manufacturing jobs? Could this have unintended consequences? What might go wrong if we pursued this policy fully?</a:t>
              </a:r>
            </a:p>
          </p:txBody>
        </p:sp>
      </p:grpSp>
      <p:sp>
        <p:nvSpPr>
          <p:cNvPr id="2" name="TextBox 1">
            <a:extLst>
              <a:ext uri="{FF2B5EF4-FFF2-40B4-BE49-F238E27FC236}">
                <a16:creationId xmlns:a16="http://schemas.microsoft.com/office/drawing/2014/main" id="{C633FA2C-4692-E14F-BF91-1121381C0DA3}"/>
              </a:ext>
            </a:extLst>
          </p:cNvPr>
          <p:cNvSpPr txBox="1"/>
          <p:nvPr/>
        </p:nvSpPr>
        <p:spPr>
          <a:xfrm>
            <a:off x="7723414" y="2334986"/>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grpSp>
        <p:nvGrpSpPr>
          <p:cNvPr id="22" name="Group 21">
            <a:extLst>
              <a:ext uri="{FF2B5EF4-FFF2-40B4-BE49-F238E27FC236}">
                <a16:creationId xmlns:a16="http://schemas.microsoft.com/office/drawing/2014/main" id="{33FEF646-D574-7D4E-A12E-5FA5CF35104B}"/>
              </a:ext>
            </a:extLst>
          </p:cNvPr>
          <p:cNvGrpSpPr/>
          <p:nvPr/>
        </p:nvGrpSpPr>
        <p:grpSpPr>
          <a:xfrm>
            <a:off x="4173548" y="5392495"/>
            <a:ext cx="7283208" cy="914162"/>
            <a:chOff x="10835460" y="1745505"/>
            <a:chExt cx="14570208" cy="1828800"/>
          </a:xfrm>
        </p:grpSpPr>
        <p:sp>
          <p:nvSpPr>
            <p:cNvPr id="23" name="Oval 22">
              <a:extLst>
                <a:ext uri="{FF2B5EF4-FFF2-40B4-BE49-F238E27FC236}">
                  <a16:creationId xmlns:a16="http://schemas.microsoft.com/office/drawing/2014/main" id="{93F51FD0-7417-C849-AE5F-D2B1D1155A51}"/>
                </a:ext>
              </a:extLst>
            </p:cNvPr>
            <p:cNvSpPr/>
            <p:nvPr/>
          </p:nvSpPr>
          <p:spPr>
            <a:xfrm>
              <a:off x="10835460" y="2114407"/>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4" name="Rectangle 23">
              <a:extLst>
                <a:ext uri="{FF2B5EF4-FFF2-40B4-BE49-F238E27FC236}">
                  <a16:creationId xmlns:a16="http://schemas.microsoft.com/office/drawing/2014/main" id="{176330D8-F227-A547-99C6-1E2BA19BA1A0}"/>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4</a:t>
              </a:r>
            </a:p>
          </p:txBody>
        </p:sp>
        <p:sp>
          <p:nvSpPr>
            <p:cNvPr id="25" name="Rectangle 24">
              <a:extLst>
                <a:ext uri="{FF2B5EF4-FFF2-40B4-BE49-F238E27FC236}">
                  <a16:creationId xmlns:a16="http://schemas.microsoft.com/office/drawing/2014/main" id="{04238B5A-0215-7546-8DB5-1EA0003E6925}"/>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Whose jobs will be replaced or displaced by the transition to renewable energy sources, and how should we retrain them?</a:t>
              </a:r>
            </a:p>
          </p:txBody>
        </p:sp>
      </p:grpSp>
    </p:spTree>
    <p:extLst>
      <p:ext uri="{BB962C8B-B14F-4D97-AF65-F5344CB8AC3E}">
        <p14:creationId xmlns:p14="http://schemas.microsoft.com/office/powerpoint/2010/main" val="16919589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29E0-12A7-8D43-8430-6D7259148612}"/>
              </a:ext>
            </a:extLst>
          </p:cNvPr>
          <p:cNvSpPr>
            <a:spLocks noGrp="1"/>
          </p:cNvSpPr>
          <p:nvPr>
            <p:ph type="title"/>
          </p:nvPr>
        </p:nvSpPr>
        <p:spPr>
          <a:xfrm>
            <a:off x="609600" y="274638"/>
            <a:ext cx="11114314" cy="819376"/>
          </a:xfrm>
          <a:solidFill>
            <a:srgbClr val="2395BA"/>
          </a:solidFill>
        </p:spPr>
        <p:txBody>
          <a:bodyPr>
            <a:normAutofit/>
          </a:bodyPr>
          <a:lstStyle/>
          <a:p>
            <a:r>
              <a:rPr lang="en-US" sz="3600" b="1" dirty="0">
                <a:solidFill>
                  <a:schemeClr val="bg1"/>
                </a:solidFill>
                <a:latin typeface="Helvetica" pitchFamily="2" charset="0"/>
              </a:rPr>
              <a:t>Closing Reflections</a:t>
            </a:r>
          </a:p>
        </p:txBody>
      </p:sp>
      <p:sp>
        <p:nvSpPr>
          <p:cNvPr id="4" name="Content Placeholder 3">
            <a:extLst>
              <a:ext uri="{FF2B5EF4-FFF2-40B4-BE49-F238E27FC236}">
                <a16:creationId xmlns:a16="http://schemas.microsoft.com/office/drawing/2014/main" id="{8C0AB4AC-B6E4-7245-8D0E-1005F002C88A}"/>
              </a:ext>
            </a:extLst>
          </p:cNvPr>
          <p:cNvSpPr>
            <a:spLocks noGrp="1"/>
          </p:cNvSpPr>
          <p:nvPr>
            <p:ph sz="half" idx="2"/>
          </p:nvPr>
        </p:nvSpPr>
        <p:spPr>
          <a:xfrm>
            <a:off x="5274130" y="1240972"/>
            <a:ext cx="6685310" cy="5617028"/>
          </a:xfrm>
        </p:spPr>
        <p:txBody>
          <a:bodyPr>
            <a:normAutofit fontScale="92500" lnSpcReduction="20000"/>
          </a:bodyPr>
          <a:lstStyle/>
          <a:p>
            <a:pPr marL="0" indent="0">
              <a:buNone/>
            </a:pPr>
            <a:r>
              <a:rPr lang="en-US" sz="2800" dirty="0">
                <a:solidFill>
                  <a:srgbClr val="1D366D"/>
                </a:solidFill>
                <a:latin typeface="Helvetica" pitchFamily="2" charset="0"/>
              </a:rPr>
              <a:t>Other questions to consider—</a:t>
            </a:r>
            <a:br>
              <a:rPr lang="en-US" sz="2800" dirty="0">
                <a:solidFill>
                  <a:srgbClr val="1D366D"/>
                </a:solidFill>
                <a:latin typeface="Helvetica" pitchFamily="2" charset="0"/>
              </a:rPr>
            </a:br>
            <a:endParaRPr lang="en-US" sz="2800" dirty="0">
              <a:solidFill>
                <a:srgbClr val="1D366D"/>
              </a:solidFill>
              <a:latin typeface="Helvetica" pitchFamily="2" charset="0"/>
            </a:endParaRPr>
          </a:p>
          <a:p>
            <a:pPr>
              <a:buFont typeface="Wingdings" pitchFamily="2" charset="2"/>
              <a:buChar char="Ø"/>
            </a:pPr>
            <a:r>
              <a:rPr lang="en-US" sz="2600" dirty="0">
                <a:solidFill>
                  <a:srgbClr val="1D366D"/>
                </a:solidFill>
                <a:latin typeface="Helvetica" pitchFamily="2" charset="0"/>
              </a:rPr>
              <a:t>On what do we agree?</a:t>
            </a:r>
            <a:br>
              <a:rPr lang="en-US" sz="2600" dirty="0">
                <a:solidFill>
                  <a:srgbClr val="1D366D"/>
                </a:solidFill>
                <a:latin typeface="Helvetica" pitchFamily="2" charset="0"/>
              </a:rPr>
            </a:br>
            <a:endParaRPr lang="en-US" sz="2600" dirty="0">
              <a:solidFill>
                <a:srgbClr val="1D366D"/>
              </a:solidFill>
              <a:latin typeface="Helvetica" pitchFamily="2" charset="0"/>
            </a:endParaRPr>
          </a:p>
          <a:p>
            <a:pPr>
              <a:buFont typeface="Wingdings" pitchFamily="2" charset="2"/>
              <a:buChar char="Ø"/>
            </a:pPr>
            <a:r>
              <a:rPr lang="en-US" sz="2600" dirty="0">
                <a:solidFill>
                  <a:srgbClr val="1D366D"/>
                </a:solidFill>
                <a:latin typeface="Helvetica" pitchFamily="2" charset="0"/>
              </a:rPr>
              <a:t>About what do we need to talk more?</a:t>
            </a:r>
            <a:br>
              <a:rPr lang="en-US" sz="2600" dirty="0">
                <a:solidFill>
                  <a:srgbClr val="1D366D"/>
                </a:solidFill>
                <a:latin typeface="Helvetica" pitchFamily="2" charset="0"/>
              </a:rPr>
            </a:br>
            <a:endParaRPr lang="en-US" sz="2600" dirty="0">
              <a:solidFill>
                <a:srgbClr val="1D366D"/>
              </a:solidFill>
              <a:latin typeface="Helvetica" pitchFamily="2" charset="0"/>
            </a:endParaRPr>
          </a:p>
          <a:p>
            <a:pPr>
              <a:buFont typeface="Wingdings" pitchFamily="2" charset="2"/>
              <a:buChar char="Ø"/>
            </a:pPr>
            <a:r>
              <a:rPr lang="en-US" sz="2600" dirty="0">
                <a:solidFill>
                  <a:srgbClr val="1D366D"/>
                </a:solidFill>
                <a:latin typeface="Helvetica" pitchFamily="2" charset="0"/>
              </a:rPr>
              <a:t>From whom else should we hear?</a:t>
            </a:r>
            <a:br>
              <a:rPr lang="en-US" sz="2600" dirty="0">
                <a:solidFill>
                  <a:srgbClr val="1D366D"/>
                </a:solidFill>
                <a:latin typeface="Helvetica" pitchFamily="2" charset="0"/>
              </a:rPr>
            </a:br>
            <a:endParaRPr lang="en-US" sz="2600" dirty="0">
              <a:solidFill>
                <a:srgbClr val="1D366D"/>
              </a:solidFill>
              <a:latin typeface="Helvetica" pitchFamily="2" charset="0"/>
            </a:endParaRPr>
          </a:p>
          <a:p>
            <a:pPr>
              <a:buFont typeface="Wingdings" pitchFamily="2" charset="2"/>
              <a:buChar char="Ø"/>
            </a:pPr>
            <a:r>
              <a:rPr lang="en-US" sz="2600" dirty="0">
                <a:solidFill>
                  <a:srgbClr val="1D366D"/>
                </a:solidFill>
                <a:latin typeface="Helvetica" pitchFamily="2" charset="0"/>
              </a:rPr>
              <a:t>What else do we need to know?</a:t>
            </a:r>
            <a:br>
              <a:rPr lang="en-US" sz="2600" dirty="0">
                <a:solidFill>
                  <a:srgbClr val="1D366D"/>
                </a:solidFill>
                <a:latin typeface="Helvetica" pitchFamily="2" charset="0"/>
              </a:rPr>
            </a:br>
            <a:endParaRPr lang="en-US" sz="2600" dirty="0">
              <a:solidFill>
                <a:srgbClr val="1D366D"/>
              </a:solidFill>
              <a:latin typeface="Helvetica" pitchFamily="2" charset="0"/>
            </a:endParaRPr>
          </a:p>
          <a:p>
            <a:pPr>
              <a:buFont typeface="Wingdings" pitchFamily="2" charset="2"/>
              <a:buChar char="Ø"/>
            </a:pPr>
            <a:r>
              <a:rPr lang="en-US" sz="2600" dirty="0">
                <a:solidFill>
                  <a:srgbClr val="1D366D"/>
                </a:solidFill>
                <a:latin typeface="Helvetica" pitchFamily="2" charset="0"/>
              </a:rPr>
              <a:t>How do the ideas and options in this guide affect what we do as individuals or as members of a community?</a:t>
            </a:r>
            <a:br>
              <a:rPr lang="en-US" sz="2600" dirty="0">
                <a:solidFill>
                  <a:srgbClr val="1D366D"/>
                </a:solidFill>
                <a:latin typeface="Helvetica" pitchFamily="2" charset="0"/>
              </a:rPr>
            </a:br>
            <a:endParaRPr lang="en-US" sz="2600" dirty="0">
              <a:solidFill>
                <a:srgbClr val="1D366D"/>
              </a:solidFill>
              <a:latin typeface="Helvetica" pitchFamily="2" charset="0"/>
            </a:endParaRPr>
          </a:p>
          <a:p>
            <a:pPr>
              <a:buFont typeface="Wingdings" pitchFamily="2" charset="2"/>
              <a:buChar char="Ø"/>
            </a:pPr>
            <a:r>
              <a:rPr lang="en-US" sz="2600" dirty="0">
                <a:solidFill>
                  <a:srgbClr val="1D366D"/>
                </a:solidFill>
                <a:latin typeface="Helvetica" pitchFamily="2" charset="0"/>
              </a:rPr>
              <a:t>How might our actions affect the nation in the future?</a:t>
            </a:r>
          </a:p>
        </p:txBody>
      </p:sp>
      <p:pic>
        <p:nvPicPr>
          <p:cNvPr id="6" name="Picture 5">
            <a:extLst>
              <a:ext uri="{FF2B5EF4-FFF2-40B4-BE49-F238E27FC236}">
                <a16:creationId xmlns:a16="http://schemas.microsoft.com/office/drawing/2014/main" id="{1E3AD859-E6AC-7A47-AB01-7D42540BA8B9}"/>
              </a:ext>
            </a:extLst>
          </p:cNvPr>
          <p:cNvPicPr>
            <a:picLocks noChangeAspect="1"/>
          </p:cNvPicPr>
          <p:nvPr/>
        </p:nvPicPr>
        <p:blipFill>
          <a:blip r:embed="rId2"/>
          <a:stretch>
            <a:fillRect/>
          </a:stretch>
        </p:blipFill>
        <p:spPr>
          <a:xfrm>
            <a:off x="609600" y="1427117"/>
            <a:ext cx="4153688" cy="5120640"/>
          </a:xfrm>
          <a:prstGeom prst="rect">
            <a:avLst/>
          </a:prstGeom>
        </p:spPr>
      </p:pic>
      <p:sp>
        <p:nvSpPr>
          <p:cNvPr id="7" name="TextBox 6">
            <a:extLst>
              <a:ext uri="{FF2B5EF4-FFF2-40B4-BE49-F238E27FC236}">
                <a16:creationId xmlns:a16="http://schemas.microsoft.com/office/drawing/2014/main" id="{EE144F02-C848-C04A-B23A-6B1A641C3D93}"/>
              </a:ext>
            </a:extLst>
          </p:cNvPr>
          <p:cNvSpPr txBox="1"/>
          <p:nvPr/>
        </p:nvSpPr>
        <p:spPr>
          <a:xfrm>
            <a:off x="4316580" y="5715001"/>
            <a:ext cx="702129" cy="70212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60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4426-AD25-344D-8F1A-80DDE61989BD}"/>
              </a:ext>
            </a:extLst>
          </p:cNvPr>
          <p:cNvSpPr>
            <a:spLocks noGrp="1"/>
          </p:cNvSpPr>
          <p:nvPr>
            <p:ph type="title"/>
          </p:nvPr>
        </p:nvSpPr>
        <p:spPr>
          <a:xfrm>
            <a:off x="838200" y="281054"/>
            <a:ext cx="10515600" cy="1046706"/>
          </a:xfrm>
        </p:spPr>
        <p:txBody>
          <a:bodyPr>
            <a:normAutofit/>
          </a:bodyPr>
          <a:lstStyle/>
          <a:p>
            <a:pPr algn="ctr"/>
            <a:r>
              <a:rPr lang="en-US" sz="3600" b="1" dirty="0">
                <a:solidFill>
                  <a:srgbClr val="1D366D"/>
                </a:solidFill>
                <a:latin typeface="Helvetica" pitchFamily="2" charset="0"/>
              </a:rPr>
              <a:t>Post Forum Questionnaire</a:t>
            </a:r>
          </a:p>
        </p:txBody>
      </p:sp>
      <p:sp>
        <p:nvSpPr>
          <p:cNvPr id="3" name="Content Placeholder 2">
            <a:extLst>
              <a:ext uri="{FF2B5EF4-FFF2-40B4-BE49-F238E27FC236}">
                <a16:creationId xmlns:a16="http://schemas.microsoft.com/office/drawing/2014/main" id="{4373B2B9-86AD-0141-97E9-DA8B4613EDDC}"/>
              </a:ext>
            </a:extLst>
          </p:cNvPr>
          <p:cNvSpPr>
            <a:spLocks noGrp="1"/>
          </p:cNvSpPr>
          <p:nvPr>
            <p:ph sz="half" idx="1"/>
          </p:nvPr>
        </p:nvSpPr>
        <p:spPr>
          <a:xfrm>
            <a:off x="533921" y="1327760"/>
            <a:ext cx="5528675" cy="4636025"/>
          </a:xfrm>
        </p:spPr>
        <p:txBody>
          <a:bodyPr>
            <a:normAutofit fontScale="77500" lnSpcReduction="20000"/>
          </a:bodyPr>
          <a:lstStyle/>
          <a:p>
            <a:pPr marL="0" indent="0">
              <a:lnSpc>
                <a:spcPct val="160000"/>
              </a:lnSpc>
              <a:buNone/>
            </a:pPr>
            <a:r>
              <a:rPr lang="en-US" sz="2600" dirty="0">
                <a:solidFill>
                  <a:srgbClr val="1D366D"/>
                </a:solidFill>
                <a:latin typeface="Candara" panose="020E0502030303020204" pitchFamily="34" charset="0"/>
              </a:rPr>
              <a:t>Now that you’ve had a chance to participate in a forum on this issue, we’d like to know what you’re thinking. Anonymous responses will be included in summary reports on the forums and in research to help us better understand how people are thinking about current issues.</a:t>
            </a:r>
            <a:endParaRPr lang="en-US" sz="2000" dirty="0">
              <a:solidFill>
                <a:srgbClr val="1D366D"/>
              </a:solidFill>
              <a:latin typeface="Candara" panose="020E0502030303020204" pitchFamily="34" charset="0"/>
            </a:endParaRPr>
          </a:p>
          <a:p>
            <a:pPr marL="349250" indent="-349250">
              <a:lnSpc>
                <a:spcPct val="170000"/>
              </a:lnSpc>
              <a:buFont typeface="Wingdings" pitchFamily="2" charset="2"/>
              <a:buChar char="Ø"/>
            </a:pPr>
            <a:r>
              <a:rPr lang="en-US" sz="2600" dirty="0">
                <a:solidFill>
                  <a:srgbClr val="1D366D"/>
                </a:solidFill>
                <a:latin typeface="Candara" panose="020E0502030303020204" pitchFamily="34" charset="0"/>
              </a:rPr>
              <a:t>You may fill out this questionnaire online. </a:t>
            </a:r>
            <a:r>
              <a:rPr lang="en-US" sz="2600" dirty="0">
                <a:solidFill>
                  <a:srgbClr val="1D366D"/>
                </a:solidFill>
                <a:latin typeface="Candara" panose="020E0502030303020204" pitchFamily="34" charset="0"/>
                <a:hlinkClick r:id="rId3">
                  <a:extLst>
                    <a:ext uri="{A12FA001-AC4F-418D-AE19-62706E023703}">
                      <ahyp:hlinkClr xmlns:ahyp="http://schemas.microsoft.com/office/drawing/2018/hyperlinkcolor" val="tx"/>
                    </a:ext>
                  </a:extLst>
                </a:hlinkClick>
              </a:rPr>
              <a:t>https://www.surveymonkey.com/r/youthandopportunity</a:t>
            </a:r>
            <a:r>
              <a:rPr lang="en-US" sz="2600" dirty="0">
                <a:solidFill>
                  <a:srgbClr val="005493"/>
                </a:solidFill>
                <a:latin typeface="Candara" panose="020E0502030303020204" pitchFamily="34" charset="0"/>
              </a:rPr>
              <a:t>. </a:t>
            </a:r>
          </a:p>
          <a:p>
            <a:pPr marL="0" indent="0">
              <a:buNone/>
            </a:pPr>
            <a:endParaRPr lang="en-US" sz="2000" dirty="0">
              <a:solidFill>
                <a:srgbClr val="005493"/>
              </a:solidFill>
            </a:endParaRPr>
          </a:p>
        </p:txBody>
      </p:sp>
      <p:sp>
        <p:nvSpPr>
          <p:cNvPr id="4" name="TextBox 3">
            <a:extLst>
              <a:ext uri="{FF2B5EF4-FFF2-40B4-BE49-F238E27FC236}">
                <a16:creationId xmlns:a16="http://schemas.microsoft.com/office/drawing/2014/main" id="{2D8E8348-CC87-7647-B75C-6815F3A9CFA3}"/>
              </a:ext>
            </a:extLst>
          </p:cNvPr>
          <p:cNvSpPr txBox="1"/>
          <p:nvPr/>
        </p:nvSpPr>
        <p:spPr>
          <a:xfrm>
            <a:off x="3290170" y="5963785"/>
            <a:ext cx="56116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D366D"/>
                </a:solidFill>
                <a:effectLst/>
                <a:uLnTx/>
                <a:uFillTx/>
                <a:latin typeface="Helvetica" pitchFamily="2" charset="0"/>
              </a:rPr>
              <a:t>THANK YOU!</a:t>
            </a:r>
          </a:p>
        </p:txBody>
      </p:sp>
      <p:cxnSp>
        <p:nvCxnSpPr>
          <p:cNvPr id="9" name="Straight Arrow Connector 8">
            <a:extLst>
              <a:ext uri="{FF2B5EF4-FFF2-40B4-BE49-F238E27FC236}">
                <a16:creationId xmlns:a16="http://schemas.microsoft.com/office/drawing/2014/main" id="{C796A8D5-E650-EC40-95A3-C78160B65509}"/>
              </a:ext>
            </a:extLst>
          </p:cNvPr>
          <p:cNvCxnSpPr>
            <a:cxnSpLocks/>
          </p:cNvCxnSpPr>
          <p:nvPr/>
        </p:nvCxnSpPr>
        <p:spPr>
          <a:xfrm>
            <a:off x="9645172" y="1091527"/>
            <a:ext cx="0" cy="47246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BA3803-E6D6-6D4A-947D-1FEACD827940}"/>
              </a:ext>
            </a:extLst>
          </p:cNvPr>
          <p:cNvCxnSpPr>
            <a:cxnSpLocks/>
          </p:cNvCxnSpPr>
          <p:nvPr/>
        </p:nvCxnSpPr>
        <p:spPr>
          <a:xfrm flipH="1">
            <a:off x="11517834" y="3847832"/>
            <a:ext cx="46470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C8E4A42-9108-F243-8640-91B99E3EAC15}"/>
              </a:ext>
            </a:extLst>
          </p:cNvPr>
          <p:cNvPicPr>
            <a:picLocks noChangeAspect="1"/>
          </p:cNvPicPr>
          <p:nvPr/>
        </p:nvPicPr>
        <p:blipFill>
          <a:blip r:embed="rId4"/>
          <a:stretch>
            <a:fillRect/>
          </a:stretch>
        </p:blipFill>
        <p:spPr>
          <a:xfrm>
            <a:off x="6271063" y="1668923"/>
            <a:ext cx="5094518" cy="2743200"/>
          </a:xfrm>
          <a:prstGeom prst="rect">
            <a:avLst/>
          </a:prstGeom>
        </p:spPr>
      </p:pic>
    </p:spTree>
    <p:extLst>
      <p:ext uri="{BB962C8B-B14F-4D97-AF65-F5344CB8AC3E}">
        <p14:creationId xmlns:p14="http://schemas.microsoft.com/office/powerpoint/2010/main" val="23040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1CC-4F1C-DD45-8CA9-6CB83F6AEF29}"/>
              </a:ext>
            </a:extLst>
          </p:cNvPr>
          <p:cNvSpPr>
            <a:spLocks noGrp="1"/>
          </p:cNvSpPr>
          <p:nvPr>
            <p:ph type="title"/>
          </p:nvPr>
        </p:nvSpPr>
        <p:spPr>
          <a:xfrm>
            <a:off x="634910" y="195884"/>
            <a:ext cx="10813879" cy="1048125"/>
          </a:xfrm>
          <a:solidFill>
            <a:srgbClr val="1D366D"/>
          </a:solidFill>
        </p:spPr>
        <p:txBody>
          <a:bodyPr>
            <a:normAutofit/>
          </a:bodyPr>
          <a:lstStyle/>
          <a:p>
            <a:pPr algn="ctr"/>
            <a:r>
              <a:rPr lang="en-US" sz="4000" b="1" dirty="0">
                <a:solidFill>
                  <a:schemeClr val="bg1"/>
                </a:solidFill>
                <a:latin typeface="Gill Sans MT" panose="020B0502020104020203" pitchFamily="34" charset="77"/>
              </a:rPr>
              <a:t>Holding a Deliberative Forum</a:t>
            </a:r>
          </a:p>
        </p:txBody>
      </p:sp>
      <p:sp>
        <p:nvSpPr>
          <p:cNvPr id="3" name="Content Placeholder 2">
            <a:extLst>
              <a:ext uri="{FF2B5EF4-FFF2-40B4-BE49-F238E27FC236}">
                <a16:creationId xmlns:a16="http://schemas.microsoft.com/office/drawing/2014/main" id="{A9B42D94-A8AB-9342-878B-4352DF5B76E7}"/>
              </a:ext>
            </a:extLst>
          </p:cNvPr>
          <p:cNvSpPr>
            <a:spLocks noGrp="1"/>
          </p:cNvSpPr>
          <p:nvPr>
            <p:ph sz="half" idx="1"/>
          </p:nvPr>
        </p:nvSpPr>
        <p:spPr>
          <a:xfrm>
            <a:off x="634911" y="1825625"/>
            <a:ext cx="2516167" cy="4351338"/>
          </a:xfrm>
          <a:solidFill>
            <a:srgbClr val="F0A83C">
              <a:alpha val="60000"/>
            </a:srgbClr>
          </a:solidFill>
        </p:spPr>
        <p:txBody>
          <a:bodyPr>
            <a:normAutofit/>
          </a:bodyPr>
          <a:lstStyle/>
          <a:p>
            <a:pPr marL="0" indent="0">
              <a:buNone/>
            </a:pPr>
            <a:endParaRPr lang="en-US" sz="2000" dirty="0"/>
          </a:p>
          <a:p>
            <a:pPr marL="0" indent="0">
              <a:buNone/>
            </a:pPr>
            <a:r>
              <a:rPr lang="en-US" sz="2000" dirty="0"/>
              <a:t>Review ground rules.</a:t>
            </a:r>
          </a:p>
          <a:p>
            <a:pPr marL="0" indent="0">
              <a:buNone/>
            </a:pPr>
            <a:r>
              <a:rPr lang="en-US" sz="2000" dirty="0"/>
              <a:t>Introduce the issue.</a:t>
            </a:r>
          </a:p>
        </p:txBody>
      </p:sp>
      <p:sp>
        <p:nvSpPr>
          <p:cNvPr id="4" name="Content Placeholder 3">
            <a:extLst>
              <a:ext uri="{FF2B5EF4-FFF2-40B4-BE49-F238E27FC236}">
                <a16:creationId xmlns:a16="http://schemas.microsoft.com/office/drawing/2014/main" id="{293A4B7B-0940-A444-B25A-10CAC80E5401}"/>
              </a:ext>
            </a:extLst>
          </p:cNvPr>
          <p:cNvSpPr>
            <a:spLocks noGrp="1"/>
          </p:cNvSpPr>
          <p:nvPr>
            <p:ph sz="half" idx="2"/>
          </p:nvPr>
        </p:nvSpPr>
        <p:spPr>
          <a:xfrm>
            <a:off x="3408121" y="1834976"/>
            <a:ext cx="2514083" cy="4351338"/>
          </a:xfrm>
          <a:solidFill>
            <a:srgbClr val="2395BA">
              <a:alpha val="69804"/>
            </a:srgbClr>
          </a:solidFill>
        </p:spPr>
        <p:txBody>
          <a:bodyPr>
            <a:normAutofit/>
          </a:bodyPr>
          <a:lstStyle/>
          <a:p>
            <a:pPr marL="0" indent="0">
              <a:buNone/>
            </a:pPr>
            <a:endParaRPr lang="en-US" sz="2000" dirty="0"/>
          </a:p>
          <a:p>
            <a:pPr marL="0" indent="0">
              <a:buNone/>
            </a:pPr>
            <a:r>
              <a:rPr lang="en-US" sz="2000" dirty="0"/>
              <a:t>Ask people to describe how the issue affects them, their families, or friends.</a:t>
            </a:r>
          </a:p>
        </p:txBody>
      </p:sp>
      <p:sp>
        <p:nvSpPr>
          <p:cNvPr id="9" name="Content Placeholder 3">
            <a:extLst>
              <a:ext uri="{FF2B5EF4-FFF2-40B4-BE49-F238E27FC236}">
                <a16:creationId xmlns:a16="http://schemas.microsoft.com/office/drawing/2014/main" id="{79AE5E20-7269-E240-967A-08ABE472A315}"/>
              </a:ext>
            </a:extLst>
          </p:cNvPr>
          <p:cNvSpPr txBox="1">
            <a:spLocks/>
          </p:cNvSpPr>
          <p:nvPr/>
        </p:nvSpPr>
        <p:spPr>
          <a:xfrm>
            <a:off x="6171412" y="1834976"/>
            <a:ext cx="2506251" cy="4351338"/>
          </a:xfrm>
          <a:prstGeom prst="rect">
            <a:avLst/>
          </a:prstGeom>
          <a:solidFill>
            <a:srgbClr val="FDDB6B">
              <a:alpha val="89804"/>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Consider each option one at a time.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Allow equal time for each.</a:t>
            </a:r>
          </a:p>
          <a:p>
            <a:pPr marL="409575" marR="0" lvl="0" indent="-4095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is attractive?</a:t>
            </a:r>
          </a:p>
          <a:p>
            <a:pPr marL="409575" marR="0" lvl="0" indent="-4095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about the drawbacks?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3">
            <a:extLst>
              <a:ext uri="{FF2B5EF4-FFF2-40B4-BE49-F238E27FC236}">
                <a16:creationId xmlns:a16="http://schemas.microsoft.com/office/drawing/2014/main" id="{8D224CFA-8F77-D140-A462-3446B2C49C3B}"/>
              </a:ext>
            </a:extLst>
          </p:cNvPr>
          <p:cNvSpPr txBox="1">
            <a:spLocks/>
          </p:cNvSpPr>
          <p:nvPr/>
        </p:nvSpPr>
        <p:spPr>
          <a:xfrm>
            <a:off x="8942541" y="1834976"/>
            <a:ext cx="2506248" cy="4351338"/>
          </a:xfrm>
          <a:prstGeom prst="rect">
            <a:avLst/>
          </a:prstGeom>
          <a:solidFill>
            <a:srgbClr val="95C665">
              <a:alpha val="65098"/>
            </a:srgb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Review the conversation as a group.</a:t>
            </a:r>
          </a:p>
          <a:p>
            <a:pPr marL="347663" marR="0" lvl="0" indent="-3476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areas of common ground were apparent?</a:t>
            </a:r>
          </a:p>
          <a:p>
            <a:pPr marL="347663" marR="0" lvl="0" indent="-3476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tensions and trade-offs were most difficult?</a:t>
            </a:r>
          </a:p>
          <a:p>
            <a:pPr marL="347663" marR="0" lvl="0" indent="-3476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Who else do we need to hear from?</a:t>
            </a:r>
          </a:p>
        </p:txBody>
      </p:sp>
      <p:sp>
        <p:nvSpPr>
          <p:cNvPr id="13" name="TextBox 12">
            <a:extLst>
              <a:ext uri="{FF2B5EF4-FFF2-40B4-BE49-F238E27FC236}">
                <a16:creationId xmlns:a16="http://schemas.microsoft.com/office/drawing/2014/main" id="{277C478C-E77E-7441-9426-80D78A3E8567}"/>
              </a:ext>
            </a:extLst>
          </p:cNvPr>
          <p:cNvSpPr txBox="1"/>
          <p:nvPr/>
        </p:nvSpPr>
        <p:spPr>
          <a:xfrm>
            <a:off x="634910" y="1535799"/>
            <a:ext cx="2516168" cy="369332"/>
          </a:xfrm>
          <a:prstGeom prst="rect">
            <a:avLst/>
          </a:prstGeom>
          <a:solidFill>
            <a:srgbClr val="1D36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 Introduction</a:t>
            </a:r>
          </a:p>
        </p:txBody>
      </p:sp>
      <p:sp>
        <p:nvSpPr>
          <p:cNvPr id="14" name="TextBox 13">
            <a:extLst>
              <a:ext uri="{FF2B5EF4-FFF2-40B4-BE49-F238E27FC236}">
                <a16:creationId xmlns:a16="http://schemas.microsoft.com/office/drawing/2014/main" id="{1E4447C3-EB6C-E346-B54E-746F38C41E7B}"/>
              </a:ext>
            </a:extLst>
          </p:cNvPr>
          <p:cNvSpPr txBox="1"/>
          <p:nvPr/>
        </p:nvSpPr>
        <p:spPr>
          <a:xfrm>
            <a:off x="3408120" y="1535799"/>
            <a:ext cx="2514083" cy="369332"/>
          </a:xfrm>
          <a:prstGeom prst="rect">
            <a:avLst/>
          </a:prstGeom>
          <a:solidFill>
            <a:srgbClr val="1D36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Connect to Issue</a:t>
            </a:r>
          </a:p>
        </p:txBody>
      </p:sp>
      <p:sp>
        <p:nvSpPr>
          <p:cNvPr id="15" name="TextBox 14">
            <a:extLst>
              <a:ext uri="{FF2B5EF4-FFF2-40B4-BE49-F238E27FC236}">
                <a16:creationId xmlns:a16="http://schemas.microsoft.com/office/drawing/2014/main" id="{9A0AA0E2-CA05-974F-9FAA-9E2CE3140D23}"/>
              </a:ext>
            </a:extLst>
          </p:cNvPr>
          <p:cNvSpPr txBox="1"/>
          <p:nvPr/>
        </p:nvSpPr>
        <p:spPr>
          <a:xfrm>
            <a:off x="6171414" y="1521447"/>
            <a:ext cx="2506249" cy="369332"/>
          </a:xfrm>
          <a:prstGeom prst="rect">
            <a:avLst/>
          </a:prstGeom>
          <a:solidFill>
            <a:srgbClr val="1D36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 Consider Each Option</a:t>
            </a:r>
          </a:p>
        </p:txBody>
      </p:sp>
      <p:sp>
        <p:nvSpPr>
          <p:cNvPr id="16" name="TextBox 15">
            <a:extLst>
              <a:ext uri="{FF2B5EF4-FFF2-40B4-BE49-F238E27FC236}">
                <a16:creationId xmlns:a16="http://schemas.microsoft.com/office/drawing/2014/main" id="{9790C919-24C8-484B-A12E-0ADEF32AED80}"/>
              </a:ext>
            </a:extLst>
          </p:cNvPr>
          <p:cNvSpPr txBox="1"/>
          <p:nvPr/>
        </p:nvSpPr>
        <p:spPr>
          <a:xfrm>
            <a:off x="8942539" y="1518157"/>
            <a:ext cx="2506250" cy="369332"/>
          </a:xfrm>
          <a:prstGeom prst="rect">
            <a:avLst/>
          </a:prstGeom>
          <a:solidFill>
            <a:srgbClr val="1D366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 Review and Reflect</a:t>
            </a:r>
          </a:p>
        </p:txBody>
      </p:sp>
      <p:sp>
        <p:nvSpPr>
          <p:cNvPr id="17" name="Right Arrow 16">
            <a:extLst>
              <a:ext uri="{FF2B5EF4-FFF2-40B4-BE49-F238E27FC236}">
                <a16:creationId xmlns:a16="http://schemas.microsoft.com/office/drawing/2014/main" id="{480A319D-5A34-0049-B3D8-FAC4B5EFB0BC}"/>
              </a:ext>
            </a:extLst>
          </p:cNvPr>
          <p:cNvSpPr/>
          <p:nvPr/>
        </p:nvSpPr>
        <p:spPr>
          <a:xfrm>
            <a:off x="2989416" y="4709786"/>
            <a:ext cx="731520" cy="365760"/>
          </a:xfrm>
          <a:prstGeom prst="rightArrow">
            <a:avLst/>
          </a:prstGeom>
          <a:solidFill>
            <a:srgbClr val="1B75BD"/>
          </a:solidFill>
          <a:ln>
            <a:solidFill>
              <a:srgbClr val="1B7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ight Arrow 19">
            <a:extLst>
              <a:ext uri="{FF2B5EF4-FFF2-40B4-BE49-F238E27FC236}">
                <a16:creationId xmlns:a16="http://schemas.microsoft.com/office/drawing/2014/main" id="{717AD8DF-705C-D841-BB90-5EB0A377E33D}"/>
              </a:ext>
            </a:extLst>
          </p:cNvPr>
          <p:cNvSpPr/>
          <p:nvPr/>
        </p:nvSpPr>
        <p:spPr>
          <a:xfrm>
            <a:off x="5775263" y="4709786"/>
            <a:ext cx="731520" cy="365760"/>
          </a:xfrm>
          <a:prstGeom prst="rightArrow">
            <a:avLst/>
          </a:prstGeom>
          <a:solidFill>
            <a:srgbClr val="1B75BD"/>
          </a:solidFill>
          <a:ln>
            <a:solidFill>
              <a:srgbClr val="1B7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ight Arrow 21">
            <a:extLst>
              <a:ext uri="{FF2B5EF4-FFF2-40B4-BE49-F238E27FC236}">
                <a16:creationId xmlns:a16="http://schemas.microsoft.com/office/drawing/2014/main" id="{955E5690-711E-4345-A64C-A67131F1D82B}"/>
              </a:ext>
            </a:extLst>
          </p:cNvPr>
          <p:cNvSpPr/>
          <p:nvPr/>
        </p:nvSpPr>
        <p:spPr>
          <a:xfrm>
            <a:off x="8547539" y="4709786"/>
            <a:ext cx="731520" cy="365760"/>
          </a:xfrm>
          <a:prstGeom prst="rightArrow">
            <a:avLst/>
          </a:prstGeom>
          <a:solidFill>
            <a:srgbClr val="1B75BD"/>
          </a:solidFill>
          <a:ln>
            <a:solidFill>
              <a:srgbClr val="1B7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B305-E2FF-1F41-A339-40860C1AC324}"/>
              </a:ext>
            </a:extLst>
          </p:cNvPr>
          <p:cNvSpPr>
            <a:spLocks noGrp="1"/>
          </p:cNvSpPr>
          <p:nvPr>
            <p:ph type="title"/>
          </p:nvPr>
        </p:nvSpPr>
        <p:spPr>
          <a:xfrm>
            <a:off x="838200" y="365126"/>
            <a:ext cx="10515600" cy="824847"/>
          </a:xfrm>
        </p:spPr>
        <p:txBody>
          <a:bodyPr>
            <a:normAutofit/>
          </a:bodyPr>
          <a:lstStyle/>
          <a:p>
            <a:pPr algn="ctr"/>
            <a:r>
              <a:rPr lang="en-US" sz="4000" b="1" dirty="0">
                <a:solidFill>
                  <a:srgbClr val="1D366D"/>
                </a:solidFill>
                <a:latin typeface="Helvetica" pitchFamily="2" charset="0"/>
              </a:rPr>
              <a:t>Ground Rules for a Forum</a:t>
            </a:r>
          </a:p>
        </p:txBody>
      </p:sp>
      <p:sp>
        <p:nvSpPr>
          <p:cNvPr id="3" name="Content Placeholder 2">
            <a:extLst>
              <a:ext uri="{FF2B5EF4-FFF2-40B4-BE49-F238E27FC236}">
                <a16:creationId xmlns:a16="http://schemas.microsoft.com/office/drawing/2014/main" id="{79C0E1BE-6DB0-BC48-888C-AF7E9F7F4504}"/>
              </a:ext>
            </a:extLst>
          </p:cNvPr>
          <p:cNvSpPr>
            <a:spLocks noGrp="1"/>
          </p:cNvSpPr>
          <p:nvPr>
            <p:ph idx="1"/>
          </p:nvPr>
        </p:nvSpPr>
        <p:spPr>
          <a:xfrm>
            <a:off x="838200" y="1327760"/>
            <a:ext cx="10515600" cy="5143500"/>
          </a:xfrm>
        </p:spPr>
        <p:txBody>
          <a:bodyPr>
            <a:normAutofit fontScale="47500" lnSpcReduction="20000"/>
          </a:bodyPr>
          <a:lstStyle/>
          <a:p>
            <a:pPr marL="696913" indent="-696913" algn="just" fontAlgn="auto">
              <a:lnSpc>
                <a:spcPct val="160000"/>
              </a:lnSpc>
              <a:buClr>
                <a:srgbClr val="C8602C"/>
              </a:buClr>
              <a:buFont typeface="Wingdings" pitchFamily="2" charset="2"/>
              <a:buChar char="Ø"/>
            </a:pPr>
            <a:r>
              <a:rPr lang="en-US" sz="5800" dirty="0">
                <a:solidFill>
                  <a:srgbClr val="1D366D"/>
                </a:solidFill>
                <a:latin typeface="Candara" panose="020E0502030303020204" pitchFamily="34" charset="0"/>
              </a:rPr>
              <a:t>Focus on the options and actions we can take nationally and in our communities. </a:t>
            </a:r>
          </a:p>
          <a:p>
            <a:pPr marL="696913" indent="-696913" fontAlgn="auto">
              <a:lnSpc>
                <a:spcPct val="160000"/>
              </a:lnSpc>
              <a:buClr>
                <a:srgbClr val="C8602C"/>
              </a:buClr>
              <a:buFont typeface="Wingdings" pitchFamily="2" charset="2"/>
              <a:buChar char="Ø"/>
            </a:pPr>
            <a:r>
              <a:rPr lang="en-US" sz="5800" dirty="0">
                <a:solidFill>
                  <a:srgbClr val="1D366D"/>
                </a:solidFill>
                <a:latin typeface="Candara" panose="020E0502030303020204" pitchFamily="34" charset="0"/>
              </a:rPr>
              <a:t>Consider all options fairly. </a:t>
            </a:r>
          </a:p>
          <a:p>
            <a:pPr marL="696913" indent="-696913" fontAlgn="auto">
              <a:lnSpc>
                <a:spcPct val="160000"/>
              </a:lnSpc>
              <a:buClr>
                <a:srgbClr val="C8602C"/>
              </a:buClr>
              <a:buFont typeface="Wingdings" pitchFamily="2" charset="2"/>
              <a:buChar char="Ø"/>
            </a:pPr>
            <a:r>
              <a:rPr lang="en-US" sz="5800" dirty="0">
                <a:solidFill>
                  <a:srgbClr val="1D366D"/>
                </a:solidFill>
                <a:latin typeface="Candara" panose="020E0502030303020204" pitchFamily="34" charset="0"/>
              </a:rPr>
              <a:t>Listening is just as important as speaking. </a:t>
            </a:r>
          </a:p>
          <a:p>
            <a:pPr marL="696913" indent="-696913" fontAlgn="auto">
              <a:lnSpc>
                <a:spcPct val="160000"/>
              </a:lnSpc>
              <a:buClr>
                <a:srgbClr val="C8602C"/>
              </a:buClr>
              <a:buFont typeface="Wingdings" pitchFamily="2" charset="2"/>
              <a:buChar char="Ø"/>
            </a:pPr>
            <a:r>
              <a:rPr lang="en-US" sz="5800" dirty="0">
                <a:solidFill>
                  <a:srgbClr val="1D366D"/>
                </a:solidFill>
                <a:latin typeface="Candara" panose="020E0502030303020204" pitchFamily="34" charset="0"/>
              </a:rPr>
              <a:t>No one or two individuals should dominate. </a:t>
            </a:r>
          </a:p>
          <a:p>
            <a:pPr marL="696913" indent="-696913" fontAlgn="auto">
              <a:lnSpc>
                <a:spcPct val="160000"/>
              </a:lnSpc>
              <a:buClr>
                <a:srgbClr val="C8602C"/>
              </a:buClr>
              <a:buFont typeface="Wingdings" pitchFamily="2" charset="2"/>
              <a:buChar char="Ø"/>
            </a:pPr>
            <a:r>
              <a:rPr lang="en-US" sz="5800" dirty="0">
                <a:solidFill>
                  <a:srgbClr val="1D366D"/>
                </a:solidFill>
                <a:latin typeface="Candara" panose="020E0502030303020204" pitchFamily="34" charset="0"/>
              </a:rPr>
              <a:t>Maintain an open and respectful atmosphere. </a:t>
            </a:r>
          </a:p>
          <a:p>
            <a:pPr marL="696913" indent="-696913" fontAlgn="auto">
              <a:lnSpc>
                <a:spcPct val="160000"/>
              </a:lnSpc>
              <a:buClr>
                <a:srgbClr val="C8602C"/>
              </a:buClr>
              <a:buFont typeface="Wingdings" pitchFamily="2" charset="2"/>
              <a:buChar char="Ø"/>
            </a:pPr>
            <a:r>
              <a:rPr lang="en-US" sz="5800" dirty="0">
                <a:solidFill>
                  <a:srgbClr val="1D366D"/>
                </a:solidFill>
                <a:latin typeface="Candara" panose="020E0502030303020204" pitchFamily="34" charset="0"/>
              </a:rPr>
              <a:t>Everyone is encouraged to participate. </a:t>
            </a:r>
          </a:p>
          <a:p>
            <a:pPr marL="0" indent="0">
              <a:buNone/>
            </a:pPr>
            <a:endParaRPr lang="en-US" dirty="0"/>
          </a:p>
        </p:txBody>
      </p:sp>
    </p:spTree>
    <p:extLst>
      <p:ext uri="{BB962C8B-B14F-4D97-AF65-F5344CB8AC3E}">
        <p14:creationId xmlns:p14="http://schemas.microsoft.com/office/powerpoint/2010/main" val="39919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DA5A-065D-2F44-94DD-2E794AE435CD}"/>
              </a:ext>
            </a:extLst>
          </p:cNvPr>
          <p:cNvSpPr>
            <a:spLocks noGrp="1"/>
          </p:cNvSpPr>
          <p:nvPr>
            <p:ph type="title"/>
          </p:nvPr>
        </p:nvSpPr>
        <p:spPr>
          <a:xfrm>
            <a:off x="913356" y="2482023"/>
            <a:ext cx="10515600" cy="1325563"/>
          </a:xfrm>
        </p:spPr>
        <p:txBody>
          <a:bodyPr>
            <a:normAutofit/>
          </a:bodyPr>
          <a:lstStyle/>
          <a:p>
            <a:pPr algn="ctr"/>
            <a:r>
              <a:rPr lang="en-US" b="1" dirty="0">
                <a:solidFill>
                  <a:srgbClr val="1D366D"/>
                </a:solidFill>
                <a:latin typeface="Helvetica" pitchFamily="2" charset="0"/>
              </a:rPr>
              <a:t>DISCUSSION STARTER VIDEO</a:t>
            </a:r>
            <a:br>
              <a:rPr lang="en-US" b="1" dirty="0">
                <a:solidFill>
                  <a:srgbClr val="273777"/>
                </a:solidFill>
                <a:latin typeface="Gill Sans MT" panose="020B0502020104020203" pitchFamily="34" charset="77"/>
              </a:rPr>
            </a:br>
            <a:r>
              <a:rPr lang="en-US" sz="2200" b="1" dirty="0">
                <a:solidFill>
                  <a:srgbClr val="273777"/>
                </a:solidFill>
                <a:latin typeface="Gill Sans MT" panose="020B0502020104020203" pitchFamily="34" charset="77"/>
                <a:hlinkClick r:id="rId2"/>
              </a:rPr>
              <a:t>Link to discussion starter video</a:t>
            </a:r>
            <a:endParaRPr lang="en-US" sz="2200" b="1" dirty="0">
              <a:solidFill>
                <a:srgbClr val="BD3B4B"/>
              </a:solidFill>
              <a:latin typeface="Gill Sans MT" panose="020B0502020104020203" pitchFamily="34" charset="77"/>
            </a:endParaRPr>
          </a:p>
        </p:txBody>
      </p:sp>
    </p:spTree>
    <p:extLst>
      <p:ext uri="{BB962C8B-B14F-4D97-AF65-F5344CB8AC3E}">
        <p14:creationId xmlns:p14="http://schemas.microsoft.com/office/powerpoint/2010/main" val="253563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95B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16964-594C-E94F-BBAD-4B5273ED6094}"/>
              </a:ext>
            </a:extLst>
          </p:cNvPr>
          <p:cNvPicPr>
            <a:picLocks noChangeAspect="1"/>
          </p:cNvPicPr>
          <p:nvPr/>
        </p:nvPicPr>
        <p:blipFill>
          <a:blip r:embed="rId2"/>
          <a:stretch>
            <a:fillRect/>
          </a:stretch>
        </p:blipFill>
        <p:spPr>
          <a:xfrm>
            <a:off x="0" y="0"/>
            <a:ext cx="5184648" cy="5760720"/>
          </a:xfrm>
          <a:prstGeom prst="rect">
            <a:avLst/>
          </a:prstGeom>
        </p:spPr>
      </p:pic>
      <p:pic>
        <p:nvPicPr>
          <p:cNvPr id="4" name="Picture 3">
            <a:extLst>
              <a:ext uri="{FF2B5EF4-FFF2-40B4-BE49-F238E27FC236}">
                <a16:creationId xmlns:a16="http://schemas.microsoft.com/office/drawing/2014/main" id="{A8287EE9-8A5D-A042-B284-02E8205683ED}"/>
              </a:ext>
            </a:extLst>
          </p:cNvPr>
          <p:cNvPicPr>
            <a:picLocks noChangeAspect="1"/>
          </p:cNvPicPr>
          <p:nvPr/>
        </p:nvPicPr>
        <p:blipFill>
          <a:blip r:embed="rId3"/>
          <a:stretch>
            <a:fillRect/>
          </a:stretch>
        </p:blipFill>
        <p:spPr>
          <a:xfrm>
            <a:off x="2948348" y="3338139"/>
            <a:ext cx="9067800" cy="3200400"/>
          </a:xfrm>
          <a:prstGeom prst="rect">
            <a:avLst/>
          </a:prstGeom>
          <a:solidFill>
            <a:srgbClr val="F9E5CE"/>
          </a:solidFill>
        </p:spPr>
      </p:pic>
    </p:spTree>
    <p:extLst>
      <p:ext uri="{BB962C8B-B14F-4D97-AF65-F5344CB8AC3E}">
        <p14:creationId xmlns:p14="http://schemas.microsoft.com/office/powerpoint/2010/main" val="81970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5B63-E9C7-A543-9D96-103535BD819D}"/>
              </a:ext>
            </a:extLst>
          </p:cNvPr>
          <p:cNvSpPr>
            <a:spLocks noGrp="1"/>
          </p:cNvSpPr>
          <p:nvPr>
            <p:ph type="title"/>
          </p:nvPr>
        </p:nvSpPr>
        <p:spPr>
          <a:xfrm>
            <a:off x="130329" y="142422"/>
            <a:ext cx="4011084" cy="1614714"/>
          </a:xfrm>
        </p:spPr>
        <p:txBody>
          <a:bodyPr>
            <a:normAutofit/>
          </a:bodyPr>
          <a:lstStyle/>
          <a:p>
            <a:r>
              <a:rPr lang="en-US" sz="2800" dirty="0">
                <a:solidFill>
                  <a:srgbClr val="2395BA"/>
                </a:solidFill>
                <a:latin typeface="Helvetica" pitchFamily="2" charset="0"/>
              </a:rPr>
              <a:t>OPTION 1:</a:t>
            </a:r>
            <a:br>
              <a:rPr lang="en-US" sz="2800" dirty="0">
                <a:latin typeface="Helvetica" pitchFamily="2" charset="0"/>
              </a:rPr>
            </a:br>
            <a:r>
              <a:rPr lang="en-US" sz="2800" dirty="0">
                <a:solidFill>
                  <a:srgbClr val="1D366D"/>
                </a:solidFill>
                <a:latin typeface="Helvetica" pitchFamily="2" charset="0"/>
              </a:rPr>
              <a:t>Equip People to Succeed</a:t>
            </a:r>
          </a:p>
        </p:txBody>
      </p:sp>
      <p:pic>
        <p:nvPicPr>
          <p:cNvPr id="6" name="Content Placeholder 5">
            <a:extLst>
              <a:ext uri="{FF2B5EF4-FFF2-40B4-BE49-F238E27FC236}">
                <a16:creationId xmlns:a16="http://schemas.microsoft.com/office/drawing/2014/main" id="{F2847703-3DD8-F043-AA95-B00221A2DB85}"/>
              </a:ext>
            </a:extLst>
          </p:cNvPr>
          <p:cNvPicPr>
            <a:picLocks noGrp="1" noChangeAspect="1"/>
          </p:cNvPicPr>
          <p:nvPr>
            <p:ph idx="1"/>
          </p:nvPr>
        </p:nvPicPr>
        <p:blipFill>
          <a:blip r:embed="rId2"/>
          <a:stretch>
            <a:fillRect/>
          </a:stretch>
        </p:blipFill>
        <p:spPr>
          <a:xfrm>
            <a:off x="0" y="1645920"/>
            <a:ext cx="3316778" cy="5212080"/>
          </a:xfrm>
        </p:spPr>
      </p:pic>
      <p:sp>
        <p:nvSpPr>
          <p:cNvPr id="4" name="Text Placeholder 3">
            <a:extLst>
              <a:ext uri="{FF2B5EF4-FFF2-40B4-BE49-F238E27FC236}">
                <a16:creationId xmlns:a16="http://schemas.microsoft.com/office/drawing/2014/main" id="{6C99E487-7215-7E4F-ACCE-DEE8176465D5}"/>
              </a:ext>
            </a:extLst>
          </p:cNvPr>
          <p:cNvSpPr>
            <a:spLocks noGrp="1"/>
          </p:cNvSpPr>
          <p:nvPr>
            <p:ph type="body" sz="half" idx="2"/>
          </p:nvPr>
        </p:nvSpPr>
        <p:spPr>
          <a:xfrm>
            <a:off x="3935186" y="273050"/>
            <a:ext cx="7903027" cy="6191249"/>
          </a:xfrm>
        </p:spPr>
        <p:txBody>
          <a:bodyPr>
            <a:normAutofit lnSpcReduction="10000"/>
          </a:bodyPr>
          <a:lstStyle/>
          <a:p>
            <a:endParaRPr lang="en-US" sz="2000" dirty="0">
              <a:latin typeface="Helvetica" pitchFamily="2" charset="0"/>
            </a:endParaRPr>
          </a:p>
          <a:p>
            <a:pPr marL="342900" indent="-342900">
              <a:buFont typeface="Wingdings" pitchFamily="2" charset="2"/>
              <a:buChar char="Ø"/>
            </a:pPr>
            <a:r>
              <a:rPr lang="en-US" sz="2400" dirty="0">
                <a:solidFill>
                  <a:srgbClr val="1D366D"/>
                </a:solidFill>
                <a:latin typeface="Helvetica" pitchFamily="2" charset="0"/>
              </a:rPr>
              <a:t>We must rethink what it means to prepare young people for a vastly different social and economic landscape through the rest of this century. </a:t>
            </a:r>
          </a:p>
          <a:p>
            <a:pPr marL="342900" indent="-342900">
              <a:buFont typeface="Wingdings" pitchFamily="2" charset="2"/>
              <a:buChar char="Ø"/>
            </a:pPr>
            <a:endParaRPr lang="en-US" sz="2400" dirty="0">
              <a:solidFill>
                <a:srgbClr val="1D366D"/>
              </a:solidFill>
              <a:latin typeface="Helvetica" pitchFamily="2" charset="0"/>
            </a:endParaRPr>
          </a:p>
          <a:p>
            <a:pPr marL="342900" indent="-342900">
              <a:buFont typeface="Wingdings" pitchFamily="2" charset="2"/>
              <a:buChar char="Ø"/>
            </a:pPr>
            <a:r>
              <a:rPr lang="en-US" sz="2400" dirty="0">
                <a:solidFill>
                  <a:srgbClr val="1D366D"/>
                </a:solidFill>
                <a:latin typeface="Helvetica" pitchFamily="2" charset="0"/>
              </a:rPr>
              <a:t>The global economy is fueling competition, while automation is shrinking the number of jobs. </a:t>
            </a:r>
          </a:p>
          <a:p>
            <a:pPr marL="342900" indent="-342900">
              <a:buFont typeface="Wingdings" pitchFamily="2" charset="2"/>
              <a:buChar char="Ø"/>
            </a:pPr>
            <a:endParaRPr lang="en-US" sz="2400" dirty="0">
              <a:solidFill>
                <a:srgbClr val="1D366D"/>
              </a:solidFill>
              <a:latin typeface="Helvetica" pitchFamily="2" charset="0"/>
            </a:endParaRPr>
          </a:p>
          <a:p>
            <a:pPr marL="342900" indent="-342900">
              <a:buFont typeface="Wingdings" pitchFamily="2" charset="2"/>
              <a:buChar char="Ø"/>
            </a:pPr>
            <a:r>
              <a:rPr lang="en-US" sz="2400" dirty="0">
                <a:solidFill>
                  <a:srgbClr val="1D366D"/>
                </a:solidFill>
                <a:latin typeface="Helvetica" pitchFamily="2" charset="0"/>
              </a:rPr>
              <a:t>A greater share of the jobs that remain will require a college degree or other advanced training. </a:t>
            </a:r>
          </a:p>
          <a:p>
            <a:endParaRPr lang="en-US" sz="2400" dirty="0"/>
          </a:p>
          <a:p>
            <a:r>
              <a:rPr lang="en-US" sz="2400" b="1" dirty="0">
                <a:solidFill>
                  <a:srgbClr val="056B5D"/>
                </a:solidFill>
              </a:rPr>
              <a:t>A Primary Drawback </a:t>
            </a:r>
          </a:p>
          <a:p>
            <a:pPr lvl="1"/>
            <a:r>
              <a:rPr lang="en-US" sz="2210" i="1" dirty="0">
                <a:solidFill>
                  <a:srgbClr val="1D366D"/>
                </a:solidFill>
              </a:rPr>
              <a:t>This does too little to teach self-reliance, personal responsibility, or a good work ethic and assumes that all challenges can be overcome with more services. But even the best preparation doesn’t ensure success in life. There are many forces that determine our individual and collective futures. </a:t>
            </a:r>
            <a:endParaRPr lang="en-US" sz="2210" dirty="0">
              <a:solidFill>
                <a:srgbClr val="1D366D"/>
              </a:solidFill>
            </a:endParaRPr>
          </a:p>
          <a:p>
            <a:endParaRPr lang="en-US" dirty="0"/>
          </a:p>
        </p:txBody>
      </p:sp>
    </p:spTree>
    <p:extLst>
      <p:ext uri="{BB962C8B-B14F-4D97-AF65-F5344CB8AC3E}">
        <p14:creationId xmlns:p14="http://schemas.microsoft.com/office/powerpoint/2010/main" val="25931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FB6CF7-8F87-8247-AB44-B72BF5C6293A}"/>
              </a:ext>
            </a:extLst>
          </p:cNvPr>
          <p:cNvPicPr>
            <a:picLocks noChangeAspect="1"/>
          </p:cNvPicPr>
          <p:nvPr/>
        </p:nvPicPr>
        <p:blipFill>
          <a:blip r:embed="rId2"/>
          <a:stretch>
            <a:fillRect/>
          </a:stretch>
        </p:blipFill>
        <p:spPr>
          <a:xfrm>
            <a:off x="2925580" y="183628"/>
            <a:ext cx="6492240" cy="6492240"/>
          </a:xfrm>
          <a:prstGeom prst="rect">
            <a:avLst/>
          </a:prstGeom>
        </p:spPr>
      </p:pic>
    </p:spTree>
    <p:extLst>
      <p:ext uri="{BB962C8B-B14F-4D97-AF65-F5344CB8AC3E}">
        <p14:creationId xmlns:p14="http://schemas.microsoft.com/office/powerpoint/2010/main" val="221277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739763" y="107969"/>
            <a:ext cx="10515600" cy="640715"/>
          </a:xfrm>
        </p:spPr>
        <p:txBody>
          <a:bodyPr>
            <a:normAutofit/>
          </a:bodyPr>
          <a:lstStyle/>
          <a:p>
            <a:pPr algn="ctr"/>
            <a:r>
              <a:rPr lang="en-US" sz="3200" b="1" dirty="0">
                <a:solidFill>
                  <a:srgbClr val="2395BA"/>
                </a:solidFill>
                <a:latin typeface="Helvetica" pitchFamily="2" charset="0"/>
              </a:rPr>
              <a:t>Option 1:</a:t>
            </a:r>
            <a:r>
              <a:rPr lang="en-US" sz="3200" b="1" dirty="0">
                <a:solidFill>
                  <a:srgbClr val="789904"/>
                </a:solidFill>
                <a:latin typeface="Helvetica" pitchFamily="2" charset="0"/>
              </a:rPr>
              <a:t> </a:t>
            </a:r>
            <a:r>
              <a:rPr lang="en-US" sz="3200" b="1" dirty="0">
                <a:solidFill>
                  <a:srgbClr val="1D366D"/>
                </a:solidFill>
                <a:latin typeface="Helvetica" pitchFamily="2" charset="0"/>
              </a:rPr>
              <a:t>Equip People to Succeed</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65" y="846857"/>
            <a:ext cx="5433691" cy="421957"/>
          </a:xfrm>
          <a:solidFill>
            <a:srgbClr val="2395BA"/>
          </a:solidFill>
        </p:spPr>
        <p:txBody>
          <a:bodyPr/>
          <a:lstStyle/>
          <a:p>
            <a:r>
              <a:rPr lang="en-US" dirty="0">
                <a:solidFill>
                  <a:schemeClr val="bg1"/>
                </a:solidFill>
                <a:latin typeface="Candara" panose="020E0502030303020204" pitchFamily="34" charset="0"/>
              </a:rPr>
              <a:t>Actions</a:t>
            </a:r>
            <a:r>
              <a:rPr lang="en-US" dirty="0">
                <a:solidFill>
                  <a:schemeClr val="bg1"/>
                </a:solidFill>
              </a:rPr>
              <a:t>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3" y="1268814"/>
            <a:ext cx="5433693" cy="1005840"/>
          </a:xfrm>
          <a:solidFill>
            <a:srgbClr val="EDF8FB"/>
          </a:solidFill>
        </p:spPr>
        <p:txBody>
          <a:bodyPr>
            <a:normAutofit fontScale="85000" lnSpcReduction="10000"/>
          </a:bodyPr>
          <a:lstStyle/>
          <a:p>
            <a:pPr marL="0" indent="0">
              <a:buNone/>
            </a:pPr>
            <a:r>
              <a:rPr lang="en-US" sz="2600" dirty="0">
                <a:latin typeface="Candara" panose="020E0502030303020204" pitchFamily="34" charset="0"/>
              </a:rPr>
              <a:t>Boost K-12 student achievement by reducing</a:t>
            </a:r>
            <a:br>
              <a:rPr lang="en-US" sz="2600" dirty="0">
                <a:latin typeface="Candara" panose="020E0502030303020204" pitchFamily="34" charset="0"/>
              </a:rPr>
            </a:br>
            <a:r>
              <a:rPr lang="en-US" sz="2600" dirty="0">
                <a:latin typeface="Candara" panose="020E0502030303020204" pitchFamily="34" charset="0"/>
              </a:rPr>
              <a:t>class sizes and providing extra support to students who need it. </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26" y="846857"/>
            <a:ext cx="5433692" cy="421957"/>
          </a:xfrm>
          <a:solidFill>
            <a:srgbClr val="1D366D"/>
          </a:solidFill>
        </p:spPr>
        <p:txBody>
          <a:bodyPr/>
          <a:lstStyle/>
          <a:p>
            <a:r>
              <a:rPr lang="en-US" dirty="0">
                <a:solidFill>
                  <a:schemeClr val="bg1"/>
                </a:solidFill>
                <a:latin typeface="Candara" panose="020E0502030303020204" pitchFamily="34" charset="0"/>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26" y="1266708"/>
            <a:ext cx="5433692" cy="1005840"/>
          </a:xfrm>
          <a:solidFill>
            <a:srgbClr val="EDF7FA"/>
          </a:solidFill>
        </p:spPr>
        <p:txBody>
          <a:bodyPr>
            <a:noAutofit/>
          </a:bodyPr>
          <a:lstStyle/>
          <a:p>
            <a:pPr marL="0" indent="0">
              <a:lnSpc>
                <a:spcPct val="80000"/>
              </a:lnSpc>
              <a:buNone/>
            </a:pPr>
            <a:r>
              <a:rPr lang="en-US" sz="2200" dirty="0">
                <a:latin typeface="Candara" panose="020E0502030303020204" pitchFamily="34" charset="0"/>
              </a:rPr>
              <a:t>This would require more teachers and increases in school district budgets and property taxes. </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63" y="2272548"/>
            <a:ext cx="5433693" cy="1188720"/>
          </a:xfrm>
          <a:prstGeom prst="rect">
            <a:avLst/>
          </a:prstGeom>
          <a:solidFill>
            <a:srgbClr val="D0DBD2"/>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Allow students to have student loan debt canceled if they complete a year of national service in underserved communities.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22" y="2272548"/>
            <a:ext cx="5433693" cy="1188720"/>
          </a:xfrm>
          <a:prstGeom prst="rect">
            <a:avLst/>
          </a:prstGeom>
          <a:solidFill>
            <a:srgbClr val="D0DBD2"/>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More affluent young people will bypass national service while middle and working class students lose a year in the pursuit of their career goals.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63" y="3461268"/>
            <a:ext cx="5433693" cy="1463040"/>
          </a:xfrm>
          <a:prstGeom prst="rect">
            <a:avLst/>
          </a:prstGeom>
          <a:solidFill>
            <a:srgbClr val="F9E5CE"/>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Greatly expand mentorship and internship programs where engaged adults will expose young people to the work skills that jobs require or encourage them to complete their schooling. </a:t>
            </a: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22" y="3461268"/>
            <a:ext cx="5433693" cy="1463040"/>
          </a:xfrm>
          <a:prstGeom prst="rect">
            <a:avLst/>
          </a:prstGeom>
          <a:solidFill>
            <a:srgbClr val="F8E4CD"/>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Companies rarely design high-quality internship programs, and internships, which often pay little or nothing, typically go to children of privileged families who can afford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63" y="4924308"/>
            <a:ext cx="5433693" cy="1188720"/>
          </a:xfrm>
          <a:prstGeom prst="rect">
            <a:avLst/>
          </a:prstGeom>
          <a:solidFill>
            <a:srgbClr val="BBD0DA"/>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Increase services and resources for mental health and well-being to increase chances that young people can take advantage of their opportunities.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22" y="4924308"/>
            <a:ext cx="5433693" cy="1188720"/>
          </a:xfrm>
          <a:prstGeom prst="rect">
            <a:avLst/>
          </a:prstGeom>
          <a:solidFill>
            <a:srgbClr val="BBD0DA"/>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If we medicalize every problem, we won’t be teaching young people about how to be resilient and self-sufficient.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63" y="6093814"/>
            <a:ext cx="5433693" cy="548640"/>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 else could we do?</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22" y="6093814"/>
            <a:ext cx="5433693" cy="548640"/>
          </a:xfrm>
          <a:prstGeom prst="rect">
            <a:avLst/>
          </a:prstGeom>
          <a:solidFill>
            <a:srgbClr val="BE1E2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What’s the trade-off if we do that?</a:t>
            </a:r>
          </a:p>
        </p:txBody>
      </p:sp>
    </p:spTree>
    <p:extLst>
      <p:ext uri="{BB962C8B-B14F-4D97-AF65-F5344CB8AC3E}">
        <p14:creationId xmlns:p14="http://schemas.microsoft.com/office/powerpoint/2010/main" val="391425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8660FA-1E1C-5643-80BC-B29B073F6B01}"/>
              </a:ext>
            </a:extLst>
          </p:cNvPr>
          <p:cNvSpPr/>
          <p:nvPr/>
        </p:nvSpPr>
        <p:spPr>
          <a:xfrm>
            <a:off x="-1305881" y="1465507"/>
            <a:ext cx="3926990" cy="3926988"/>
          </a:xfrm>
          <a:prstGeom prst="ellipse">
            <a:avLst/>
          </a:prstGeom>
          <a:solidFill>
            <a:srgbClr val="239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cs typeface="Arial" pitchFamily="34" charset="0"/>
              <a:sym typeface="Wingdings"/>
            </a:endParaRPr>
          </a:p>
        </p:txBody>
      </p:sp>
      <p:sp>
        <p:nvSpPr>
          <p:cNvPr id="10" name="John Jersin">
            <a:extLst>
              <a:ext uri="{FF2B5EF4-FFF2-40B4-BE49-F238E27FC236}">
                <a16:creationId xmlns:a16="http://schemas.microsoft.com/office/drawing/2014/main" id="{F1580219-967E-DE49-8A6C-137BE9E661A5}"/>
              </a:ext>
            </a:extLst>
          </p:cNvPr>
          <p:cNvSpPr txBox="1"/>
          <p:nvPr/>
        </p:nvSpPr>
        <p:spPr>
          <a:xfrm>
            <a:off x="494675" y="2726231"/>
            <a:ext cx="3360781" cy="1547152"/>
          </a:xfrm>
          <a:prstGeom prst="rect">
            <a:avLst/>
          </a:prstGeom>
          <a:noFill/>
          <a:ln w="3175" cap="flat">
            <a:noFill/>
            <a:miter lim="400000"/>
          </a:ln>
          <a:effectLst/>
          <a:extLst>
            <a:ext uri="{C572A759-6A51-4108-AA02-DFA0A04FC94B}">
              <ma14:wrappingTextBoxFlag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 val="1"/>
            </a:ext>
          </a:extLst>
        </p:spPr>
        <p:txBody>
          <a:bodyPr wrap="square" lIns="24065" tIns="24065" rIns="24065" bIns="24065" numCol="1" anchor="t">
            <a:spAutoFit/>
          </a:bodyPr>
          <a:lstStyle>
            <a:defPPr>
              <a:defRPr lang="en-US"/>
            </a:defPPr>
            <a:lvl1pPr marL="0" algn="l" defTabSz="914400" rtl="0" eaLnBrk="1" latinLnBrk="0" hangingPunct="1">
              <a:lnSpc>
                <a:spcPct val="70000"/>
              </a:lnSpc>
              <a:defRPr sz="9000" b="0" kern="1200">
                <a:solidFill>
                  <a:srgbClr val="006FB9"/>
                </a:solidFill>
                <a:latin typeface="+mn-lt"/>
                <a:ea typeface="+mn-ea"/>
                <a:cs typeface="+mn-cs"/>
              </a:defRPr>
            </a:lvl1pPr>
          </a:lstStyle>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OPTION 1</a:t>
            </a:r>
          </a:p>
          <a:p>
            <a:pPr marL="0" marR="0" lvl="0" indent="0" algn="l" defTabSz="913897" rtl="0" eaLnBrk="1" fontAlgn="auto"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Questions for deliberation</a:t>
            </a:r>
            <a:r>
              <a:rPr kumimoji="0" lang="en-US" sz="3600" b="1" i="0" u="none" strike="noStrike" kern="1200" cap="none" spc="0" normalizeH="0" baseline="0" noProof="0" dirty="0">
                <a:ln>
                  <a:noFill/>
                </a:ln>
                <a:solidFill>
                  <a:srgbClr val="095A83"/>
                </a:solidFill>
                <a:effectLst/>
                <a:uLnTx/>
                <a:uFillTx/>
                <a:latin typeface="Helvetica" pitchFamily="2" charset="0"/>
                <a:ea typeface="+mn-ea"/>
                <a:cs typeface="Arial" pitchFamily="34" charset="0"/>
              </a:rPr>
              <a:t> </a:t>
            </a:r>
          </a:p>
        </p:txBody>
      </p:sp>
      <p:grpSp>
        <p:nvGrpSpPr>
          <p:cNvPr id="5" name="Group 4">
            <a:extLst>
              <a:ext uri="{FF2B5EF4-FFF2-40B4-BE49-F238E27FC236}">
                <a16:creationId xmlns:a16="http://schemas.microsoft.com/office/drawing/2014/main" id="{CC13EBC9-964E-D846-B408-0C460BF72DAF}"/>
              </a:ext>
            </a:extLst>
          </p:cNvPr>
          <p:cNvGrpSpPr/>
          <p:nvPr/>
        </p:nvGrpSpPr>
        <p:grpSpPr>
          <a:xfrm>
            <a:off x="4173548" y="1008426"/>
            <a:ext cx="7283208" cy="914162"/>
            <a:chOff x="10835460" y="1745505"/>
            <a:chExt cx="14570208" cy="1828800"/>
          </a:xfrm>
        </p:grpSpPr>
        <p:sp>
          <p:nvSpPr>
            <p:cNvPr id="14" name="Oval 13">
              <a:extLst>
                <a:ext uri="{FF2B5EF4-FFF2-40B4-BE49-F238E27FC236}">
                  <a16:creationId xmlns:a16="http://schemas.microsoft.com/office/drawing/2014/main" id="{8DFA0611-1A00-FF45-9DB4-91EA0D11339B}"/>
                </a:ext>
              </a:extLst>
            </p:cNvPr>
            <p:cNvSpPr/>
            <p:nvPr/>
          </p:nvSpPr>
          <p:spPr>
            <a:xfrm>
              <a:off x="10835460" y="2114407"/>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15" name="Rectangle 14">
              <a:extLst>
                <a:ext uri="{FF2B5EF4-FFF2-40B4-BE49-F238E27FC236}">
                  <a16:creationId xmlns:a16="http://schemas.microsoft.com/office/drawing/2014/main" id="{40BA6A6C-F004-F445-9942-A621CDCD4F1F}"/>
                </a:ext>
              </a:extLst>
            </p:cNvPr>
            <p:cNvSpPr/>
            <p:nvPr/>
          </p:nvSpPr>
          <p:spPr>
            <a:xfrm>
              <a:off x="11144356" y="1745505"/>
              <a:ext cx="1145162"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1</a:t>
              </a:r>
            </a:p>
          </p:txBody>
        </p:sp>
        <p:sp>
          <p:nvSpPr>
            <p:cNvPr id="13" name="Rectangle 12">
              <a:extLst>
                <a:ext uri="{FF2B5EF4-FFF2-40B4-BE49-F238E27FC236}">
                  <a16:creationId xmlns:a16="http://schemas.microsoft.com/office/drawing/2014/main" id="{A123F226-A07F-CF43-9A5C-4D05F4F0AF8F}"/>
                </a:ext>
              </a:extLst>
            </p:cNvPr>
            <p:cNvSpPr/>
            <p:nvPr/>
          </p:nvSpPr>
          <p:spPr>
            <a:xfrm>
              <a:off x="12376465" y="1885930"/>
              <a:ext cx="13029203"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Reducing class sizes, forgiving college debt, and expanding mentoring and mental health services will not be free. Where should the money come from? In your own community, what kinds of tax increases or cuts in service would you support in order to pay for these proposals?</a:t>
              </a:r>
            </a:p>
          </p:txBody>
        </p:sp>
      </p:grpSp>
      <p:grpSp>
        <p:nvGrpSpPr>
          <p:cNvPr id="6" name="Group 5">
            <a:extLst>
              <a:ext uri="{FF2B5EF4-FFF2-40B4-BE49-F238E27FC236}">
                <a16:creationId xmlns:a16="http://schemas.microsoft.com/office/drawing/2014/main" id="{B1E308DE-CDED-C94C-B765-D9C214F78EBB}"/>
              </a:ext>
            </a:extLst>
          </p:cNvPr>
          <p:cNvGrpSpPr/>
          <p:nvPr/>
        </p:nvGrpSpPr>
        <p:grpSpPr>
          <a:xfrm>
            <a:off x="4173548" y="3017064"/>
            <a:ext cx="7419738" cy="914162"/>
            <a:chOff x="10835460" y="4637024"/>
            <a:chExt cx="14843339" cy="1828800"/>
          </a:xfrm>
        </p:grpSpPr>
        <p:grpSp>
          <p:nvGrpSpPr>
            <p:cNvPr id="4" name="Group 3">
              <a:extLst>
                <a:ext uri="{FF2B5EF4-FFF2-40B4-BE49-F238E27FC236}">
                  <a16:creationId xmlns:a16="http://schemas.microsoft.com/office/drawing/2014/main" id="{02E50F16-0522-7E40-A2A6-B731A38A4DE3}"/>
                </a:ext>
              </a:extLst>
            </p:cNvPr>
            <p:cNvGrpSpPr/>
            <p:nvPr/>
          </p:nvGrpSpPr>
          <p:grpSpPr>
            <a:xfrm>
              <a:off x="10835460" y="4637024"/>
              <a:ext cx="1461115" cy="1828800"/>
              <a:chOff x="10835460" y="4637024"/>
              <a:chExt cx="1461115" cy="1828800"/>
            </a:xfrm>
          </p:grpSpPr>
          <p:sp>
            <p:nvSpPr>
              <p:cNvPr id="19" name="Oval 18">
                <a:extLst>
                  <a:ext uri="{FF2B5EF4-FFF2-40B4-BE49-F238E27FC236}">
                    <a16:creationId xmlns:a16="http://schemas.microsoft.com/office/drawing/2014/main" id="{3F038128-ADF1-984F-95AC-384050D57526}"/>
                  </a:ext>
                </a:extLst>
              </p:cNvPr>
              <p:cNvSpPr/>
              <p:nvPr/>
            </p:nvSpPr>
            <p:spPr>
              <a:xfrm>
                <a:off x="10835460" y="4988436"/>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95A83"/>
                  </a:solidFill>
                  <a:effectLst/>
                  <a:uLnTx/>
                  <a:uFillTx/>
                  <a:latin typeface="Garamond" panose="02020404030301010803" pitchFamily="18" charset="0"/>
                  <a:ea typeface="+mn-ea"/>
                  <a:cs typeface="Arial" pitchFamily="34" charset="0"/>
                </a:endParaRPr>
              </a:p>
            </p:txBody>
          </p:sp>
          <p:sp>
            <p:nvSpPr>
              <p:cNvPr id="20" name="Rectangle 19">
                <a:extLst>
                  <a:ext uri="{FF2B5EF4-FFF2-40B4-BE49-F238E27FC236}">
                    <a16:creationId xmlns:a16="http://schemas.microsoft.com/office/drawing/2014/main" id="{C575502A-ECB5-664A-91D2-907461D56B3E}"/>
                  </a:ext>
                </a:extLst>
              </p:cNvPr>
              <p:cNvSpPr/>
              <p:nvPr/>
            </p:nvSpPr>
            <p:spPr>
              <a:xfrm>
                <a:off x="11107855" y="463702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2</a:t>
                </a:r>
              </a:p>
            </p:txBody>
          </p:sp>
        </p:grpSp>
        <p:sp>
          <p:nvSpPr>
            <p:cNvPr id="18" name="Rectangle 17">
              <a:extLst>
                <a:ext uri="{FF2B5EF4-FFF2-40B4-BE49-F238E27FC236}">
                  <a16:creationId xmlns:a16="http://schemas.microsoft.com/office/drawing/2014/main" id="{02A8A406-3821-C341-A993-8CD008B26ABB}"/>
                </a:ext>
              </a:extLst>
            </p:cNvPr>
            <p:cNvSpPr/>
            <p:nvPr/>
          </p:nvSpPr>
          <p:spPr>
            <a:xfrm>
              <a:off x="12376465" y="4830896"/>
              <a:ext cx="13302334"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Are large class sizes and lack of extra support the most crucial problems in education? What about improving teacher training or efforts to retain good teachers in substandard schools or raising standards? </a:t>
              </a:r>
            </a:p>
          </p:txBody>
        </p:sp>
      </p:grpSp>
      <p:pic>
        <p:nvPicPr>
          <p:cNvPr id="31" name="MW_T" descr="1082965,C,25528,47502263-22da-4cc8-8d1b-c0c5ef429aa1,2" hidden="1"/>
          <p:cNvPicPr/>
          <p:nvPr/>
        </p:nvPicPr>
        <p:blipFill>
          <a:blip r:embed="rId3"/>
          <a:stretch>
            <a:fillRect/>
          </a:stretch>
        </p:blipFill>
        <p:spPr>
          <a:xfrm>
            <a:off x="794" y="894"/>
            <a:ext cx="6348" cy="6348"/>
          </a:xfrm>
          <a:prstGeom prst="rect">
            <a:avLst/>
          </a:prstGeom>
        </p:spPr>
      </p:pic>
      <p:pic>
        <p:nvPicPr>
          <p:cNvPr id="32" name="MW_T" descr="1038086,C,27223,c6b1d958-9b4f-4e26-9f40-d84f47146f76,1" hidden="1"/>
          <p:cNvPicPr/>
          <p:nvPr/>
        </p:nvPicPr>
        <p:blipFill>
          <a:blip r:embed="rId3"/>
          <a:stretch>
            <a:fillRect/>
          </a:stretch>
        </p:blipFill>
        <p:spPr>
          <a:xfrm>
            <a:off x="794" y="447"/>
            <a:ext cx="12698" cy="12698"/>
          </a:xfrm>
          <a:prstGeom prst="rect">
            <a:avLst/>
          </a:prstGeom>
        </p:spPr>
      </p:pic>
      <p:sp>
        <p:nvSpPr>
          <p:cNvPr id="8" name="TextBox 7">
            <a:extLst>
              <a:ext uri="{FF2B5EF4-FFF2-40B4-BE49-F238E27FC236}">
                <a16:creationId xmlns:a16="http://schemas.microsoft.com/office/drawing/2014/main" id="{E3CDA7FE-0A22-E044-B592-B28086E723BF}"/>
              </a:ext>
            </a:extLst>
          </p:cNvPr>
          <p:cNvSpPr txBox="1"/>
          <p:nvPr/>
        </p:nvSpPr>
        <p:spPr>
          <a:xfrm>
            <a:off x="5254171" y="5399314"/>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sp>
        <p:nvSpPr>
          <p:cNvPr id="11" name="TextBox 10">
            <a:extLst>
              <a:ext uri="{FF2B5EF4-FFF2-40B4-BE49-F238E27FC236}">
                <a16:creationId xmlns:a16="http://schemas.microsoft.com/office/drawing/2014/main" id="{44A951AF-24F5-AD48-957E-B69174C15F52}"/>
              </a:ext>
            </a:extLst>
          </p:cNvPr>
          <p:cNvSpPr txBox="1"/>
          <p:nvPr/>
        </p:nvSpPr>
        <p:spPr>
          <a:xfrm>
            <a:off x="7707086" y="6444343"/>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C4345"/>
              </a:solidFill>
              <a:effectLst/>
              <a:uLnTx/>
              <a:uFillTx/>
              <a:latin typeface="LKN Sans" panose="02000503040000020003" pitchFamily="2" charset="0"/>
              <a:ea typeface="+mn-ea"/>
              <a:cs typeface="+mn-cs"/>
            </a:endParaRPr>
          </a:p>
        </p:txBody>
      </p:sp>
      <p:grpSp>
        <p:nvGrpSpPr>
          <p:cNvPr id="44" name="Group 43">
            <a:extLst>
              <a:ext uri="{FF2B5EF4-FFF2-40B4-BE49-F238E27FC236}">
                <a16:creationId xmlns:a16="http://schemas.microsoft.com/office/drawing/2014/main" id="{3C6406C5-5516-B04B-935E-C1C70FA7A8ED}"/>
              </a:ext>
            </a:extLst>
          </p:cNvPr>
          <p:cNvGrpSpPr/>
          <p:nvPr/>
        </p:nvGrpSpPr>
        <p:grpSpPr>
          <a:xfrm>
            <a:off x="4173548" y="5099180"/>
            <a:ext cx="7419738" cy="914162"/>
            <a:chOff x="10835460" y="10432397"/>
            <a:chExt cx="14843341" cy="1828800"/>
          </a:xfrm>
        </p:grpSpPr>
        <p:sp>
          <p:nvSpPr>
            <p:cNvPr id="45" name="Oval 44">
              <a:extLst>
                <a:ext uri="{FF2B5EF4-FFF2-40B4-BE49-F238E27FC236}">
                  <a16:creationId xmlns:a16="http://schemas.microsoft.com/office/drawing/2014/main" id="{E48B6EF0-CE5C-B74F-B378-3092CD82B2C2}"/>
                </a:ext>
              </a:extLst>
            </p:cNvPr>
            <p:cNvSpPr/>
            <p:nvPr/>
          </p:nvSpPr>
          <p:spPr>
            <a:xfrm>
              <a:off x="10835460" y="10785122"/>
              <a:ext cx="1188720" cy="1188719"/>
            </a:xfrm>
            <a:prstGeom prst="ellipse">
              <a:avLst/>
            </a:prstGeom>
            <a:solidFill>
              <a:srgbClr val="1D3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228508" rtl="0" eaLnBrk="1" fontAlgn="auto"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DFAF5"/>
                </a:solidFill>
                <a:effectLst/>
                <a:uLnTx/>
                <a:uFillTx/>
                <a:latin typeface="Garamond" panose="02020404030301010803" pitchFamily="18" charset="0"/>
                <a:ea typeface="+mn-ea"/>
                <a:cs typeface="Arial" pitchFamily="34" charset="0"/>
              </a:endParaRPr>
            </a:p>
          </p:txBody>
        </p:sp>
        <p:sp>
          <p:nvSpPr>
            <p:cNvPr id="46" name="Rectangle 45">
              <a:extLst>
                <a:ext uri="{FF2B5EF4-FFF2-40B4-BE49-F238E27FC236}">
                  <a16:creationId xmlns:a16="http://schemas.microsoft.com/office/drawing/2014/main" id="{6FE2C39D-5A2B-B748-BD9B-D611DA0B0C1F}"/>
                </a:ext>
              </a:extLst>
            </p:cNvPr>
            <p:cNvSpPr/>
            <p:nvPr/>
          </p:nvSpPr>
          <p:spPr>
            <a:xfrm>
              <a:off x="11069035" y="1043239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100000"/>
                </a:lnSpc>
                <a:spcBef>
                  <a:spcPct val="0"/>
                </a:spcBef>
                <a:spcAft>
                  <a:spcPct val="0"/>
                </a:spcAft>
                <a:buClrTx/>
                <a:buSzTx/>
                <a:buFontTx/>
                <a:buNone/>
                <a:tabLst/>
                <a:defRPr/>
              </a:pPr>
              <a:r>
                <a:rPr kumimoji="0" lang="en-US" sz="3898" b="0" i="0" u="none" strike="noStrike" kern="1200" cap="none" spc="0" normalizeH="0" baseline="0" noProof="0" dirty="0">
                  <a:ln>
                    <a:noFill/>
                  </a:ln>
                  <a:solidFill>
                    <a:srgbClr val="FDFAF5"/>
                  </a:solidFill>
                  <a:effectLst/>
                  <a:uLnTx/>
                  <a:uFillTx/>
                  <a:latin typeface="Helvetica" pitchFamily="2" charset="0"/>
                  <a:ea typeface="+mn-ea"/>
                  <a:cs typeface="Arial" pitchFamily="34" charset="0"/>
                </a:rPr>
                <a:t>3</a:t>
              </a:r>
            </a:p>
          </p:txBody>
        </p:sp>
        <p:sp>
          <p:nvSpPr>
            <p:cNvPr id="47" name="Rectangle 46">
              <a:extLst>
                <a:ext uri="{FF2B5EF4-FFF2-40B4-BE49-F238E27FC236}">
                  <a16:creationId xmlns:a16="http://schemas.microsoft.com/office/drawing/2014/main" id="{1681E175-01B8-724D-9E3E-D36EC82383AF}"/>
                </a:ext>
              </a:extLst>
            </p:cNvPr>
            <p:cNvSpPr/>
            <p:nvPr/>
          </p:nvSpPr>
          <p:spPr>
            <a:xfrm>
              <a:off x="12376465" y="10574932"/>
              <a:ext cx="13302336" cy="154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l" defTabSz="228508" rtl="0" eaLnBrk="1" fontAlgn="auto"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D366D"/>
                  </a:solidFill>
                  <a:effectLst/>
                  <a:uLnTx/>
                  <a:uFillTx/>
                  <a:latin typeface="Helvetica" pitchFamily="2" charset="0"/>
                  <a:ea typeface="+mn-ea"/>
                  <a:cs typeface="Arial" pitchFamily="34" charset="0"/>
                </a:rPr>
                <a:t>Is eliminating student loan debt fair to students and families who save for college or to students who work their way through college, choose to go part time, or choose less expensive schools in order to keep their debt to a minimum?</a:t>
              </a:r>
            </a:p>
          </p:txBody>
        </p:sp>
      </p:grpSp>
    </p:spTree>
    <p:extLst>
      <p:ext uri="{BB962C8B-B14F-4D97-AF65-F5344CB8AC3E}">
        <p14:creationId xmlns:p14="http://schemas.microsoft.com/office/powerpoint/2010/main" val="348645978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LKN Sans" panose="02000503040000020003" pitchFamily="2" charset="0"/>
          </a:defRPr>
        </a:defPPr>
      </a:lstStyle>
    </a:txDef>
  </a:objectDefaults>
  <a:extraClrSchemeLst/>
  <a:extLst>
    <a:ext uri="{05A4C25C-085E-4340-85A3-A5531E510DB2}">
      <thm15:themeFamily xmlns:thm15="http://schemas.microsoft.com/office/thememl/2012/main" name="Presentation2" id="{5EE284F0-6082-3941-9DD8-3E83EB601D40}" vid="{8835E87A-4773-6945-9E9A-9AF05F2EBF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1632</Words>
  <Application>Microsoft Macintosh PowerPoint</Application>
  <PresentationFormat>Widescreen</PresentationFormat>
  <Paragraphs>147</Paragraphs>
  <Slides>19</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19</vt:i4>
      </vt:variant>
    </vt:vector>
  </HeadingPairs>
  <TitlesOfParts>
    <vt:vector size="34" baseType="lpstr">
      <vt:lpstr>Arial</vt:lpstr>
      <vt:lpstr>Calibri</vt:lpstr>
      <vt:lpstr>Calibri Light</vt:lpstr>
      <vt:lpstr>Candara</vt:lpstr>
      <vt:lpstr>Community Light</vt:lpstr>
      <vt:lpstr>Garamond</vt:lpstr>
      <vt:lpstr>Gill Sans MT</vt:lpstr>
      <vt:lpstr>Helvetica</vt:lpstr>
      <vt:lpstr>LKN Sans</vt:lpstr>
      <vt:lpstr>Source Sans Pro</vt:lpstr>
      <vt:lpstr>Wingdings</vt:lpstr>
      <vt:lpstr>Office Theme</vt:lpstr>
      <vt:lpstr>1_Office Theme</vt:lpstr>
      <vt:lpstr>2_Office Theme</vt:lpstr>
      <vt:lpstr>OTIS</vt:lpstr>
      <vt:lpstr>PowerPoint Presentation</vt:lpstr>
      <vt:lpstr>Holding a Deliberative Forum</vt:lpstr>
      <vt:lpstr>Ground Rules for a Forum</vt:lpstr>
      <vt:lpstr>DISCUSSION STARTER VIDEO Link to discussion starter video</vt:lpstr>
      <vt:lpstr>PowerPoint Presentation</vt:lpstr>
      <vt:lpstr>OPTION 1: Equip People to Succeed</vt:lpstr>
      <vt:lpstr>PowerPoint Presentation</vt:lpstr>
      <vt:lpstr>Option 1: Equip People to Succeed</vt:lpstr>
      <vt:lpstr>PowerPoint Presentation</vt:lpstr>
      <vt:lpstr>OPTION 2: Give Everyone a Fair Chance</vt:lpstr>
      <vt:lpstr>PowerPoint Presentation</vt:lpstr>
      <vt:lpstr>Option 2: Give Everyone a Fair Chance</vt:lpstr>
      <vt:lpstr>PowerPoint Presentation</vt:lpstr>
      <vt:lpstr>OPTION 3: Focus on Economic Security</vt:lpstr>
      <vt:lpstr>PowerPoint Presentation</vt:lpstr>
      <vt:lpstr>Option 3: Focus on Economic Security</vt:lpstr>
      <vt:lpstr>PowerPoint Presentation</vt:lpstr>
      <vt:lpstr>Closing Reflections</vt:lpstr>
      <vt:lpstr>Post Forum Questionnaire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Minnich</dc:creator>
  <cp:lastModifiedBy>Darla Minnich</cp:lastModifiedBy>
  <cp:revision>21</cp:revision>
  <dcterms:created xsi:type="dcterms:W3CDTF">2021-01-12T17:16:58Z</dcterms:created>
  <dcterms:modified xsi:type="dcterms:W3CDTF">2021-02-16T21:41:05Z</dcterms:modified>
</cp:coreProperties>
</file>